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Ольга\Desktop\8572cd3b9779a5af7027dae6164f05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1124744"/>
            <a:ext cx="56166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Консультация для родителей</a:t>
            </a:r>
            <a:r>
              <a:rPr lang="ru-RU" sz="48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</a:p>
          <a:p>
            <a:r>
              <a:rPr lang="ru-RU" sz="4800" dirty="0" smtClean="0">
                <a:solidFill>
                  <a:srgbClr val="FF0000"/>
                </a:solidFill>
                <a:latin typeface="Arial Black" pitchFamily="34" charset="0"/>
              </a:rPr>
              <a:t>«</a:t>
            </a:r>
            <a:r>
              <a:rPr lang="ru-RU" sz="4800" dirty="0">
                <a:solidFill>
                  <a:srgbClr val="FF0000"/>
                </a:solidFill>
                <a:latin typeface="Arial Black" pitchFamily="34" charset="0"/>
              </a:rPr>
              <a:t>Все начинается </a:t>
            </a:r>
            <a:endParaRPr lang="ru-RU" sz="48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ru-RU" sz="4800" dirty="0" smtClean="0">
                <a:solidFill>
                  <a:srgbClr val="FF0000"/>
                </a:solidFill>
                <a:latin typeface="Arial Black" pitchFamily="34" charset="0"/>
              </a:rPr>
              <a:t>с </a:t>
            </a:r>
            <a:r>
              <a:rPr lang="ru-RU" sz="4800" dirty="0">
                <a:solidFill>
                  <a:srgbClr val="FF0000"/>
                </a:solidFill>
                <a:latin typeface="Arial Black" pitchFamily="34" charset="0"/>
              </a:rPr>
              <a:t>семьи»</a:t>
            </a:r>
          </a:p>
        </p:txBody>
      </p:sp>
    </p:spTree>
    <p:extLst>
      <p:ext uri="{BB962C8B-B14F-4D97-AF65-F5344CB8AC3E}">
        <p14:creationId xmlns:p14="http://schemas.microsoft.com/office/powerpoint/2010/main" val="2940162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Ольга\Desktop\img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357" y="0"/>
            <a:ext cx="91833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116632"/>
            <a:ext cx="8784976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</a:rPr>
              <a:t>Объятия и контактные игры </a:t>
            </a:r>
            <a:r>
              <a:rPr lang="ru-RU" b="1" i="1" dirty="0"/>
              <a:t>помогут взрослым и детям научиться доверять друг другу. </a:t>
            </a:r>
            <a:endParaRPr lang="ru-RU" b="1" dirty="0"/>
          </a:p>
          <a:p>
            <a:r>
              <a:rPr lang="ru-RU" b="1" i="1" dirty="0">
                <a:solidFill>
                  <a:srgbClr val="FF0000"/>
                </a:solidFill>
              </a:rPr>
              <a:t>Игра «Обезьяна»</a:t>
            </a:r>
          </a:p>
          <a:p>
            <a:r>
              <a:rPr lang="ru-RU" b="1" dirty="0" smtClean="0"/>
              <a:t>Эта игра </a:t>
            </a:r>
            <a:r>
              <a:rPr lang="ru-RU" b="1" dirty="0"/>
              <a:t>легкая, веселая и эффективная. Вы становитесь на четвереньки, сверху укладываете ребенка, а другой родитель его придерживает. Вы ползете на четвереньках и приговариваете, что вы — большая обезьяна, которая везет на спине маленькую обезьянку. Второй вариант этой игры: ребенок цепляется снизу, обнимает родителя за живот. Другой родитель смотрит, чтобы ребенок не упал</a:t>
            </a:r>
            <a:r>
              <a:rPr lang="ru-RU" b="1" dirty="0" smtClean="0"/>
              <a:t>.</a:t>
            </a:r>
          </a:p>
          <a:p>
            <a:r>
              <a:rPr lang="ru-RU" b="1" i="1" dirty="0">
                <a:solidFill>
                  <a:srgbClr val="FF0000"/>
                </a:solidFill>
              </a:rPr>
              <a:t>Игра «Месим тесто»</a:t>
            </a:r>
          </a:p>
          <a:p>
            <a:r>
              <a:rPr lang="ru-RU" b="1" dirty="0"/>
              <a:t>Практически любой телесный контакт между родителем и ребенком насыщен эмоционально. </a:t>
            </a:r>
            <a:r>
              <a:rPr lang="ru-RU" b="1" dirty="0" smtClean="0"/>
              <a:t>Как </a:t>
            </a:r>
            <a:r>
              <a:rPr lang="ru-RU" b="1" dirty="0"/>
              <a:t>можно внести телесный контакт? Например, можно обжимать </a:t>
            </a:r>
            <a:r>
              <a:rPr lang="ru-RU" b="1" dirty="0" smtClean="0"/>
              <a:t>ребенка, ребенок </a:t>
            </a:r>
            <a:r>
              <a:rPr lang="ru-RU" b="1" dirty="0"/>
              <a:t>сидит у родителя на коленях или лежит — не важно, на спине или на животе. Родитель обжимает ребенка такими же движениями, как бы он месил тесто – основанием ладони. Важно обжать не только спинку, но и таз, ножки, стопы, плечики, ручки, кисти, голову.</a:t>
            </a:r>
          </a:p>
          <a:p>
            <a:r>
              <a:rPr lang="ru-RU" b="1" dirty="0"/>
              <a:t>Важно обращать внимание, какие прикосновения ребенку нравится. Делать приятное, не делать не приятного. И помнить, что это не процедура массажа, а игра. Главное правило – получение удовольствия участниками. Так происходит построение эмоционального телесного контакта с ребенком и укрепляется привязанность.</a:t>
            </a:r>
          </a:p>
          <a:p>
            <a:r>
              <a:rPr lang="ru-RU" b="1" i="1" dirty="0">
                <a:solidFill>
                  <a:srgbClr val="FF0000"/>
                </a:solidFill>
              </a:rPr>
              <a:t>Игра «Бутерброд»</a:t>
            </a:r>
          </a:p>
          <a:p>
            <a:r>
              <a:rPr lang="ru-RU" b="1" dirty="0"/>
              <a:t>Для игры «Бутерброд» берем маму, папу, ребенка. Взрослые крепко обнимают друг друга, а ребенок находится между ними. Ребенок улыбается и верещит. Здесь тоже важно, чтобы такие объятия приносили удовольствие участникам, не были против воли ребенка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26649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Ольга\Desktop\img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357" y="0"/>
            <a:ext cx="91833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188640"/>
            <a:ext cx="8352928" cy="7078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rgbClr val="FF0000"/>
                </a:solidFill>
              </a:rPr>
              <a:t>Притча “Богатство, Удача и Любовь”</a:t>
            </a:r>
            <a:endParaRPr lang="ru-RU" sz="2800" b="1" dirty="0">
              <a:solidFill>
                <a:srgbClr val="FF0000"/>
              </a:solidFill>
            </a:endParaRPr>
          </a:p>
          <a:p>
            <a:r>
              <a:rPr lang="ru-RU" b="1" dirty="0"/>
              <a:t>Глухой ночью в дом, находящийся в лесной глуши, где жил лесник с женой и дочерью, постучали. Жена лесничего открыла дверь и увидела на пороге трёх дам. Их лица закрывали тёмные вуали.</a:t>
            </a:r>
          </a:p>
          <a:p>
            <a:r>
              <a:rPr lang="ru-RU" b="1" dirty="0"/>
              <a:t>- Мы Богатство, Удача и Любовь, - сказали они. – Вы можете впустить в свой дом только одну из нас. Решите, кого вы хотите видеть в своём доме. Жена лесничего попросила их немного подождать: “Я должна с семьёй посоветоваться”. Во время семейного совета она сказала:</a:t>
            </a:r>
          </a:p>
          <a:p>
            <a:r>
              <a:rPr lang="ru-RU" b="1" dirty="0"/>
              <a:t>- Я впустила бы Удачу, ведь она нам поможет наладить наши дела.</a:t>
            </a:r>
          </a:p>
          <a:p>
            <a:r>
              <a:rPr lang="ru-RU" b="1" dirty="0"/>
              <a:t>Лесничий изъявил желание впустить в дом Богатство:</a:t>
            </a:r>
          </a:p>
          <a:p>
            <a:r>
              <a:rPr lang="ru-RU" b="1" dirty="0"/>
              <a:t>- Оно решит все наши финансовые проблемы, ведь нам так трудно живётся. Услышав это, дочь взмолилась:</a:t>
            </a:r>
          </a:p>
          <a:p>
            <a:r>
              <a:rPr lang="ru-RU" b="1" dirty="0"/>
              <a:t>- Давайте впустим любовь! Это – моя мечта!</a:t>
            </a:r>
          </a:p>
          <a:p>
            <a:r>
              <a:rPr lang="ru-RU" b="1" dirty="0"/>
              <a:t>Отец и мать, пошептавшись, решили, что они своё уже отжили, и если уж дочь мечтает о любви, то пусть хотя бы она будет счастлива. Жена лесничего открыла дверь дома и объявила дамам своё решение:</a:t>
            </a:r>
          </a:p>
          <a:p>
            <a:r>
              <a:rPr lang="ru-RU" b="1" dirty="0"/>
              <a:t>- Пусть войдёт Любовь.</a:t>
            </a:r>
          </a:p>
          <a:p>
            <a:r>
              <a:rPr lang="ru-RU" b="1" dirty="0"/>
              <a:t>Любовь вошла в дом, и в нём стало невероятно светло, как днём. А вслед за ней, взявшись за руки, в дом вошли Богатство и Удача</a:t>
            </a:r>
            <a:r>
              <a:rPr lang="ru-RU" b="1" dirty="0" smtClean="0"/>
              <a:t>.</a:t>
            </a:r>
          </a:p>
          <a:p>
            <a:endParaRPr lang="ru-RU" b="1" dirty="0"/>
          </a:p>
          <a:p>
            <a:pPr algn="ctr"/>
            <a:r>
              <a:rPr lang="ru-RU" sz="2400" b="1" dirty="0">
                <a:solidFill>
                  <a:srgbClr val="FF0000"/>
                </a:solidFill>
              </a:rPr>
              <a:t>Я желаю вам всем, чтобы в вашем доме навсегда поселилась любовь!</a:t>
            </a:r>
          </a:p>
          <a:p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39935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Ольга\Desktop\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1720" y="332656"/>
            <a:ext cx="698477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B050"/>
                </a:solidFill>
              </a:rPr>
              <a:t>Для ребёнка семья </a:t>
            </a:r>
            <a:r>
              <a:rPr lang="ru-RU" sz="2400" dirty="0"/>
              <a:t>- это среда, в которой складываются условия его физического, психического, эмоционального и интеллектуального развития. Это дом, где всегда тепло и место, где живут любимые и любящие люди</a:t>
            </a:r>
            <a:r>
              <a:rPr lang="ru-RU" sz="2400" dirty="0" smtClean="0"/>
              <a:t>.</a:t>
            </a:r>
          </a:p>
          <a:p>
            <a:r>
              <a:rPr lang="ru-RU" sz="2400" i="1" dirty="0"/>
              <a:t>На чем же должна строиться семья? Может быть, на доверии и любви? А может, на взаимоуважении и взаимопонимании? </a:t>
            </a:r>
            <a:r>
              <a:rPr lang="ru-RU" sz="2400" dirty="0"/>
              <a:t>Конечно же, все это составляющие крепкого фундамента для семьи, словом семейные ценности. </a:t>
            </a:r>
            <a:endParaRPr lang="ru-RU" sz="2400" dirty="0" smtClean="0"/>
          </a:p>
          <a:p>
            <a:r>
              <a:rPr lang="ru-RU" sz="2400" dirty="0" smtClean="0"/>
              <a:t>То есть, </a:t>
            </a:r>
            <a:r>
              <a:rPr lang="ru-RU" sz="2400" b="1" dirty="0" smtClean="0">
                <a:solidFill>
                  <a:srgbClr val="FF0000"/>
                </a:solidFill>
              </a:rPr>
              <a:t>семейные </a:t>
            </a:r>
            <a:r>
              <a:rPr lang="ru-RU" sz="2400" b="1" dirty="0">
                <a:solidFill>
                  <a:srgbClr val="FF0000"/>
                </a:solidFill>
              </a:rPr>
              <a:t>ценности </a:t>
            </a:r>
            <a:r>
              <a:rPr lang="ru-RU" sz="2400" dirty="0"/>
              <a:t>- это то, что нельзя купить ни за какие деньги, получить по наследству или украсть. Семейные ценности можно обрести и пронести их через всю жизнь.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2366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Ольга\Desktop\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476672"/>
            <a:ext cx="698477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Семейные </a:t>
            </a:r>
            <a:r>
              <a:rPr lang="ru-RU" sz="2400" b="1" dirty="0" smtClean="0">
                <a:solidFill>
                  <a:srgbClr val="FF0000"/>
                </a:solidFill>
              </a:rPr>
              <a:t>традиции </a:t>
            </a:r>
            <a:r>
              <a:rPr lang="ru-RU" sz="2400" dirty="0" smtClean="0"/>
              <a:t>- </a:t>
            </a:r>
            <a:r>
              <a:rPr lang="ru-RU" sz="2400" dirty="0"/>
              <a:t>это духовная атмосфера дома, которую составляют распорядок дня, обычаи, уклад жизни и привычки его обитателей. Так, одни семьи предпочитают рано подниматься, завтракать на скорую руку, уходить на работу и встречаться вечером без расспросов и разговоров. В других семьях приняты совместные обеды и обсуждение планов.</a:t>
            </a:r>
          </a:p>
          <a:p>
            <a:r>
              <a:rPr lang="ru-RU" sz="2400" b="1" dirty="0">
                <a:solidFill>
                  <a:srgbClr val="FF0000"/>
                </a:solidFill>
              </a:rPr>
              <a:t>Т</a:t>
            </a:r>
            <a:r>
              <a:rPr lang="ru-RU" sz="2400" b="1" dirty="0" smtClean="0">
                <a:solidFill>
                  <a:srgbClr val="FF0000"/>
                </a:solidFill>
              </a:rPr>
              <a:t>радиции </a:t>
            </a:r>
            <a:r>
              <a:rPr lang="ru-RU" sz="2400" dirty="0"/>
              <a:t>- это не только семейный уклад, но и отношения, которые складываются между членами семьи. Часто следование традициям помогает нам жить. И какими бы странными они не казались, важно одно: семейные традиции и ритуалы должны войти в вашу жизнь естественно.</a:t>
            </a:r>
          </a:p>
        </p:txBody>
      </p:sp>
    </p:spTree>
    <p:extLst>
      <p:ext uri="{BB962C8B-B14F-4D97-AF65-F5344CB8AC3E}">
        <p14:creationId xmlns:p14="http://schemas.microsoft.com/office/powerpoint/2010/main" val="3456764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Ольга\Desktop\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63688" y="116632"/>
            <a:ext cx="738031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Значимость семейных традиций </a:t>
            </a:r>
            <a:r>
              <a:rPr lang="ru-RU" sz="2800" b="1" dirty="0">
                <a:solidFill>
                  <a:srgbClr val="0070C0"/>
                </a:solidFill>
              </a:rPr>
              <a:t>и </a:t>
            </a:r>
            <a:r>
              <a:rPr lang="ru-RU" sz="2800" b="1" dirty="0" smtClean="0">
                <a:solidFill>
                  <a:srgbClr val="0070C0"/>
                </a:solidFill>
              </a:rPr>
              <a:t>ритуалов для ребенка:</a:t>
            </a:r>
            <a:endParaRPr lang="ru-RU" sz="2800" b="1" dirty="0">
              <a:solidFill>
                <a:srgbClr val="0070C0"/>
              </a:solidFill>
            </a:endParaRPr>
          </a:p>
          <a:p>
            <a:r>
              <a:rPr lang="ru-RU" sz="2400" dirty="0"/>
              <a:t>• </a:t>
            </a:r>
            <a:r>
              <a:rPr lang="ru-RU" sz="2400" b="1" dirty="0"/>
              <a:t>позволяют малышу ощущать стабильность жизненного уклада, дают ему чувство уверенности в окружающем мире и защищенности;</a:t>
            </a:r>
          </a:p>
          <a:p>
            <a:r>
              <a:rPr lang="ru-RU" sz="2400" b="1" dirty="0" smtClean="0"/>
              <a:t>• </a:t>
            </a:r>
            <a:r>
              <a:rPr lang="ru-RU" sz="2400" b="1" dirty="0"/>
              <a:t>создают неповторимые детские воспоминания</a:t>
            </a:r>
          </a:p>
          <a:p>
            <a:r>
              <a:rPr lang="ru-RU" sz="2400" b="1" dirty="0"/>
              <a:t>• позволяют ощутить гордость за себя и свою семью.</a:t>
            </a:r>
          </a:p>
          <a:p>
            <a:r>
              <a:rPr lang="ru-RU" sz="2400" b="1" dirty="0"/>
              <a:t>• каждому из нас по силам создать несколько семейных традиций, которых, возможно, будут придерживаться дети и внуки! Не забудьте только два главных правила:</a:t>
            </a:r>
          </a:p>
          <a:p>
            <a:r>
              <a:rPr lang="ru-RU" sz="2400" b="1" dirty="0"/>
              <a:t>• повторяющееся событие должно быть для ребенка ярким, интересным позитивным и запоминающимся</a:t>
            </a:r>
          </a:p>
          <a:p>
            <a:r>
              <a:rPr lang="ru-RU" sz="2400" b="1" dirty="0"/>
              <a:t>• традиции должны соблюдаться всегда</a:t>
            </a:r>
          </a:p>
        </p:txBody>
      </p:sp>
    </p:spTree>
    <p:extLst>
      <p:ext uri="{BB962C8B-B14F-4D97-AF65-F5344CB8AC3E}">
        <p14:creationId xmlns:p14="http://schemas.microsoft.com/office/powerpoint/2010/main" val="4152585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Ольга\Desktop\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95736" y="260648"/>
            <a:ext cx="684076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B050"/>
                </a:solidFill>
              </a:rPr>
              <a:t>Возможные традиции и ритуалы для Вашей семьи:</a:t>
            </a:r>
          </a:p>
          <a:p>
            <a:r>
              <a:rPr lang="ru-RU" sz="2400" b="1" dirty="0"/>
              <a:t>- Начните с малого - чтение на ночь. Каждая книга должна учить ребенка, воспитывать его.</a:t>
            </a:r>
          </a:p>
          <a:p>
            <a:r>
              <a:rPr lang="ru-RU" sz="2400" b="1" dirty="0"/>
              <a:t>- Прекрасно, если по выходным все собираются на семейный обед или ужин.</a:t>
            </a:r>
          </a:p>
          <a:p>
            <a:pPr marL="342900" indent="-342900">
              <a:buFontTx/>
              <a:buChar char="-"/>
            </a:pPr>
            <a:r>
              <a:rPr lang="ru-RU" sz="2400" b="1" dirty="0" smtClean="0"/>
              <a:t>Самая </a:t>
            </a:r>
            <a:r>
              <a:rPr lang="ru-RU" sz="2400" b="1" dirty="0"/>
              <a:t>лучшая традиция, связанная с днем рождения ребенка, </a:t>
            </a:r>
            <a:r>
              <a:rPr lang="ru-RU" sz="2400" b="1" dirty="0" smtClean="0"/>
              <a:t>это- </a:t>
            </a:r>
            <a:r>
              <a:rPr lang="ru-RU" sz="2400" b="1" dirty="0"/>
              <a:t>отмечать этот день как самый лучший праздник! </a:t>
            </a:r>
            <a:endParaRPr lang="ru-RU" sz="2400" b="1" dirty="0" smtClean="0"/>
          </a:p>
          <a:p>
            <a:r>
              <a:rPr lang="ru-RU" sz="2400" b="1" dirty="0" smtClean="0"/>
              <a:t>- </a:t>
            </a:r>
            <a:r>
              <a:rPr lang="ru-RU" sz="2400" b="1" dirty="0"/>
              <a:t>Воскресные совместные просмотры фильмов не в кинотеатре, а именно дома. Это очень объединяет.</a:t>
            </a:r>
          </a:p>
          <a:p>
            <a:r>
              <a:rPr lang="ru-RU" sz="2400" b="1" dirty="0"/>
              <a:t>- Отличный вариант - ежегодная поездка всей семьей к морю или за город на пикник.</a:t>
            </a:r>
          </a:p>
          <a:p>
            <a:r>
              <a:rPr lang="ru-RU" sz="2400" b="1" dirty="0"/>
              <a:t>- Можно начать собирать какую-нибудь коллекцию, простор для фантазии безграничен!</a:t>
            </a:r>
          </a:p>
        </p:txBody>
      </p:sp>
    </p:spTree>
    <p:extLst>
      <p:ext uri="{BB962C8B-B14F-4D97-AF65-F5344CB8AC3E}">
        <p14:creationId xmlns:p14="http://schemas.microsoft.com/office/powerpoint/2010/main" val="3566683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Ольга\Desktop\img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357" y="0"/>
            <a:ext cx="91833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47664" y="260648"/>
            <a:ext cx="7344816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Советы по </a:t>
            </a:r>
            <a:r>
              <a:rPr lang="ru-RU" sz="2400" b="1" dirty="0" smtClean="0">
                <a:solidFill>
                  <a:srgbClr val="FF0000"/>
                </a:solidFill>
              </a:rPr>
              <a:t>воспитанию</a:t>
            </a:r>
            <a:endParaRPr lang="ru-RU" sz="2400" b="1" dirty="0">
              <a:solidFill>
                <a:srgbClr val="FF0000"/>
              </a:solidFill>
            </a:endParaRPr>
          </a:p>
          <a:p>
            <a:r>
              <a:rPr lang="ru-RU" sz="2000" b="1" i="1" dirty="0">
                <a:solidFill>
                  <a:srgbClr val="0070C0"/>
                </a:solidFill>
              </a:rPr>
              <a:t>Говорите ребёнку, что вы его любите.</a:t>
            </a:r>
            <a:endParaRPr lang="ru-RU" sz="2000" b="1" dirty="0">
              <a:solidFill>
                <a:srgbClr val="0070C0"/>
              </a:solidFill>
            </a:endParaRPr>
          </a:p>
          <a:p>
            <a:r>
              <a:rPr lang="ru-RU" b="1" dirty="0"/>
              <a:t>Отсутствие любви и неумение хвалить и поддерживать своих детей приводят к проблемам выросших детей во взрослой жизни. Родителям необходимо поддерживать у ребёнка уверенность в том, что его любят, о нём заботятся, что его плохой поступок не влияет на отношение к нему в целом</a:t>
            </a:r>
            <a:r>
              <a:rPr lang="ru-RU" b="1" dirty="0" smtClean="0"/>
              <a:t>.</a:t>
            </a:r>
          </a:p>
          <a:p>
            <a:endParaRPr lang="ru-RU" b="1" dirty="0"/>
          </a:p>
          <a:p>
            <a:r>
              <a:rPr lang="ru-RU" sz="2000" b="1" i="1" dirty="0">
                <a:solidFill>
                  <a:srgbClr val="0070C0"/>
                </a:solidFill>
              </a:rPr>
              <a:t>Хвалите и поддерживайте ребёнка.</a:t>
            </a:r>
            <a:endParaRPr lang="ru-RU" sz="2000" b="1" dirty="0">
              <a:solidFill>
                <a:srgbClr val="0070C0"/>
              </a:solidFill>
            </a:endParaRPr>
          </a:p>
          <a:p>
            <a:r>
              <a:rPr lang="ru-RU" b="1" dirty="0"/>
              <a:t>Ребёнка нужно поощрять, поддерживать его желание быть хорошим. Хвалите своего ребёнка, пусть он видит, что вы замечаете его старания. В обстановке  мелочных придирок, постоянных упрёков маленький человек ожесточается. Но быть на стороне ребёнка – не значит оправдывать его во всём</a:t>
            </a:r>
            <a:r>
              <a:rPr lang="ru-RU" b="1" dirty="0" smtClean="0"/>
              <a:t>.</a:t>
            </a:r>
          </a:p>
          <a:p>
            <a:endParaRPr lang="ru-RU" b="1" dirty="0"/>
          </a:p>
          <a:p>
            <a:r>
              <a:rPr lang="ru-RU" sz="2000" b="1" i="1" dirty="0">
                <a:solidFill>
                  <a:srgbClr val="0070C0"/>
                </a:solidFill>
              </a:rPr>
              <a:t>Соблюдайте правила</a:t>
            </a:r>
            <a:r>
              <a:rPr lang="ru-RU" sz="2000" b="1" i="1" dirty="0" smtClean="0">
                <a:solidFill>
                  <a:srgbClr val="0070C0"/>
                </a:solidFill>
              </a:rPr>
              <a:t>.</a:t>
            </a:r>
            <a:endParaRPr lang="ru-RU" sz="2000" b="1" dirty="0">
              <a:solidFill>
                <a:srgbClr val="0070C0"/>
              </a:solidFill>
            </a:endParaRPr>
          </a:p>
          <a:p>
            <a:r>
              <a:rPr lang="ru-RU" b="1" dirty="0"/>
              <a:t>Дети не всегда чувствуют границы дозволенного, поэтому выставление  ограничений необходимо. Правил  не должно быть слишком много, но они должны быть безусловны, понятны ребёнку, постоянны и выполняемы единодушно всеми членами семьи.</a:t>
            </a:r>
          </a:p>
          <a:p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  <a:p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57897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Ольга\Desktop\img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357" y="0"/>
            <a:ext cx="91833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19672" y="188640"/>
            <a:ext cx="7524328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rgbClr val="0070C0"/>
                </a:solidFill>
              </a:rPr>
              <a:t>Учите ребёнка ответственности.</a:t>
            </a:r>
            <a:endParaRPr lang="ru-RU" sz="2000" b="1" dirty="0">
              <a:solidFill>
                <a:srgbClr val="0070C0"/>
              </a:solidFill>
            </a:endParaRPr>
          </a:p>
          <a:p>
            <a:r>
              <a:rPr lang="ru-RU" b="1" dirty="0"/>
              <a:t>Предлагайте ребёнку возможность выбора, предварительно объяснив возможные варианты поведения и их результаты. Обосновывайте запреты, поясняйте и показывайте к чему могут привести их нарушения, учите правильно оценивать свои поступки.</a:t>
            </a:r>
          </a:p>
          <a:p>
            <a:r>
              <a:rPr lang="ru-RU" sz="2000" b="1" i="1" dirty="0">
                <a:solidFill>
                  <a:srgbClr val="0070C0"/>
                </a:solidFill>
              </a:rPr>
              <a:t>Будьте последовательны.</a:t>
            </a:r>
            <a:endParaRPr lang="ru-RU" sz="2000" b="1" dirty="0">
              <a:solidFill>
                <a:srgbClr val="0070C0"/>
              </a:solidFill>
            </a:endParaRPr>
          </a:p>
          <a:p>
            <a:r>
              <a:rPr lang="ru-RU" b="1" dirty="0"/>
              <a:t>В семье очень важны слаженность и солидарность. Родители должны быть едины в своих требованиях, поддерживать друг друга и свой авторитет.</a:t>
            </a:r>
          </a:p>
          <a:p>
            <a:r>
              <a:rPr lang="ru-RU" sz="2000" b="1" i="1" dirty="0">
                <a:solidFill>
                  <a:srgbClr val="0070C0"/>
                </a:solidFill>
              </a:rPr>
              <a:t>Всегда выполняйте свои обещания.</a:t>
            </a:r>
            <a:endParaRPr lang="ru-RU" sz="2000" b="1" dirty="0">
              <a:solidFill>
                <a:srgbClr val="0070C0"/>
              </a:solidFill>
            </a:endParaRPr>
          </a:p>
          <a:p>
            <a:r>
              <a:rPr lang="ru-RU" b="1" dirty="0"/>
              <a:t>Обещайте только то, что вы можете выполнить, иначе ребёнок перестанет вам доверять. Дети тяжело переживают нечестность и неискренность родителей.</a:t>
            </a:r>
          </a:p>
          <a:p>
            <a:r>
              <a:rPr lang="ru-RU" sz="2000" b="1" i="1" dirty="0">
                <a:solidFill>
                  <a:srgbClr val="0070C0"/>
                </a:solidFill>
              </a:rPr>
              <a:t>Играйте с ребёнком.</a:t>
            </a:r>
            <a:endParaRPr lang="ru-RU" sz="2000" b="1" dirty="0">
              <a:solidFill>
                <a:srgbClr val="0070C0"/>
              </a:solidFill>
            </a:endParaRPr>
          </a:p>
          <a:p>
            <a:r>
              <a:rPr lang="ru-RU" b="1" dirty="0"/>
              <a:t>Постарайтесь вспомнить себя в детстве, в возрасте своего ребёнка. Во время игры дети и родители становятся ближе друг к другу, начинают лучше друг друга понимать</a:t>
            </a:r>
            <a:r>
              <a:rPr lang="ru-RU" b="1" dirty="0" smtClean="0"/>
              <a:t>.</a:t>
            </a:r>
          </a:p>
          <a:p>
            <a:r>
              <a:rPr lang="ru-RU" sz="2000" b="1" i="1" dirty="0">
                <a:solidFill>
                  <a:srgbClr val="0070C0"/>
                </a:solidFill>
              </a:rPr>
              <a:t>Будьте щедры.</a:t>
            </a:r>
            <a:endParaRPr lang="ru-RU" sz="2000" b="1" dirty="0">
              <a:solidFill>
                <a:srgbClr val="0070C0"/>
              </a:solidFill>
            </a:endParaRPr>
          </a:p>
          <a:p>
            <a:r>
              <a:rPr lang="ru-RU" b="1" dirty="0"/>
              <a:t>Щедрость родителей измеряется в душевном тепле, которое они дарят, в проведённом вместе времени, в желании помочь и способности прощать.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067935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Ольга\Desktop\img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357" y="0"/>
            <a:ext cx="91833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91680" y="260648"/>
            <a:ext cx="727280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rgbClr val="0070C0"/>
                </a:solidFill>
              </a:rPr>
              <a:t>Уважайте ребёнка.</a:t>
            </a:r>
            <a:endParaRPr lang="ru-RU" sz="2000" b="1" dirty="0">
              <a:solidFill>
                <a:srgbClr val="0070C0"/>
              </a:solidFill>
            </a:endParaRPr>
          </a:p>
          <a:p>
            <a:r>
              <a:rPr lang="ru-RU" b="1" dirty="0"/>
              <a:t>Помните, что ребёнок — личность, он имеет право на свою точку зрения, не старайтесь добиться полного послушания любой ценой, дайте возможность высказать своё мнение</a:t>
            </a:r>
            <a:r>
              <a:rPr lang="ru-RU" b="1" dirty="0" smtClean="0"/>
              <a:t>.</a:t>
            </a:r>
          </a:p>
          <a:p>
            <a:endParaRPr lang="ru-RU" b="1" dirty="0"/>
          </a:p>
          <a:p>
            <a:r>
              <a:rPr lang="ru-RU" b="1" i="1" dirty="0">
                <a:solidFill>
                  <a:srgbClr val="0070C0"/>
                </a:solidFill>
              </a:rPr>
              <a:t>Будьте примером для ребёнка.</a:t>
            </a:r>
            <a:endParaRPr lang="ru-RU" b="1" dirty="0">
              <a:solidFill>
                <a:srgbClr val="0070C0"/>
              </a:solidFill>
            </a:endParaRPr>
          </a:p>
          <a:p>
            <a:r>
              <a:rPr lang="ru-RU" b="1" dirty="0"/>
              <a:t>Личным примером формируйте в ребёнке полезные привычки: делать  зарядку, гулять, читать, поддерживать чистоту, уступать место в общественном транспорте, придерживать дверь и т.д</a:t>
            </a:r>
            <a:r>
              <a:rPr lang="ru-RU" b="1" dirty="0" smtClean="0"/>
              <a:t>.</a:t>
            </a:r>
          </a:p>
          <a:p>
            <a:endParaRPr lang="ru-RU" b="1" dirty="0"/>
          </a:p>
          <a:p>
            <a:endParaRPr lang="ru-RU" b="1" dirty="0"/>
          </a:p>
          <a:p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852936"/>
            <a:ext cx="5904656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1258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Ольга\Desktop\img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357" y="0"/>
            <a:ext cx="91833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188640"/>
            <a:ext cx="8280920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000" dirty="0"/>
              <a:t>Иногда, мать и отец с запозданием понимают, что, </a:t>
            </a:r>
            <a:r>
              <a:rPr lang="ru-RU" sz="2000" dirty="0" smtClean="0"/>
              <a:t>близость с ребенком </a:t>
            </a:r>
            <a:r>
              <a:rPr lang="ru-RU" sz="2000" dirty="0"/>
              <a:t>в семье утрачена, однако, очень хотят восстановить </a:t>
            </a:r>
            <a:r>
              <a:rPr lang="ru-RU" sz="2400" b="1" dirty="0">
                <a:solidFill>
                  <a:srgbClr val="FF0000"/>
                </a:solidFill>
              </a:rPr>
              <a:t>доверительное общение </a:t>
            </a:r>
            <a:r>
              <a:rPr lang="ru-RU" sz="2000" dirty="0"/>
              <a:t>в семье. Что можно сделать в таких случаях?</a:t>
            </a:r>
          </a:p>
          <a:p>
            <a:pPr marL="342900" indent="-342900" fontAlgn="base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b="1" dirty="0"/>
              <a:t>Не давить на ребенка, понять его внутренний мир — желания и мечты, которыми он живет, принципы и взгляды, </a:t>
            </a:r>
            <a:r>
              <a:rPr lang="ru-RU" sz="2000" b="1" dirty="0" smtClean="0"/>
              <a:t>хобби</a:t>
            </a:r>
            <a:r>
              <a:rPr lang="ru-RU" sz="2000" b="1" dirty="0"/>
              <a:t> и интересы.</a:t>
            </a:r>
          </a:p>
          <a:p>
            <a:pPr marL="342900" indent="-342900" fontAlgn="base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b="1" dirty="0"/>
              <a:t>Не навязывать свое общение силой, если дети не хотят этого.</a:t>
            </a:r>
          </a:p>
          <a:p>
            <a:pPr fontAlgn="base">
              <a:lnSpc>
                <a:spcPct val="150000"/>
              </a:lnSpc>
            </a:pPr>
            <a:r>
              <a:rPr lang="ru-RU" sz="2000" b="1" dirty="0"/>
              <a:t>Обязательно отвечать на просьбу о помощи или поддержке когда ребенок нуждается в них.</a:t>
            </a:r>
          </a:p>
          <a:p>
            <a:pPr marL="342900" indent="-342900" fontAlgn="base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b="1" dirty="0"/>
              <a:t>Показывать любовь так, как хочет видеть это ребенок. Как он может ощутить любовь? С помощью совместных игр, веселого времяпрепровождения, поцелуев и объятий, теплых слов, доверительных </a:t>
            </a:r>
            <a:r>
              <a:rPr lang="ru-RU" sz="2000" b="1" dirty="0" smtClean="0"/>
              <a:t>бесед.</a:t>
            </a:r>
          </a:p>
          <a:p>
            <a:pPr fontAlgn="base"/>
            <a:r>
              <a:rPr lang="ru-RU" sz="2400" b="1" dirty="0">
                <a:solidFill>
                  <a:srgbClr val="FF0000"/>
                </a:solidFill>
              </a:rPr>
              <a:t>Когда родители понимают детскую личность и истинные потребности ребенка, им становится легче завоевать детское доверие и никогда больше не утрачивать его.</a:t>
            </a:r>
          </a:p>
        </p:txBody>
      </p:sp>
    </p:spTree>
    <p:extLst>
      <p:ext uri="{BB962C8B-B14F-4D97-AF65-F5344CB8AC3E}">
        <p14:creationId xmlns:p14="http://schemas.microsoft.com/office/powerpoint/2010/main" val="8928651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1028</Words>
  <Application>Microsoft Office PowerPoint</Application>
  <PresentationFormat>Экран (4:3)</PresentationFormat>
  <Paragraphs>78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Ольга</cp:lastModifiedBy>
  <cp:revision>6</cp:revision>
  <dcterms:created xsi:type="dcterms:W3CDTF">2020-06-08T06:02:07Z</dcterms:created>
  <dcterms:modified xsi:type="dcterms:W3CDTF">2020-06-08T07:14:56Z</dcterms:modified>
</cp:coreProperties>
</file>