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  <p:sldMasterId id="2147483795" r:id="rId2"/>
  </p:sldMasterIdLst>
  <p:notesMasterIdLst>
    <p:notesMasterId r:id="rId12"/>
  </p:notesMasterIdLst>
  <p:sldIdLst>
    <p:sldId id="577" r:id="rId3"/>
    <p:sldId id="256" r:id="rId4"/>
    <p:sldId id="579" r:id="rId5"/>
    <p:sldId id="569" r:id="rId6"/>
    <p:sldId id="581" r:id="rId7"/>
    <p:sldId id="570" r:id="rId8"/>
    <p:sldId id="582" r:id="rId9"/>
    <p:sldId id="533" r:id="rId10"/>
    <p:sldId id="58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0D9"/>
    <a:srgbClr val="FFE8C5"/>
    <a:srgbClr val="F79B4F"/>
    <a:srgbClr val="C76361"/>
    <a:srgbClr val="FF603B"/>
    <a:srgbClr val="FF5229"/>
    <a:srgbClr val="FF896D"/>
    <a:srgbClr val="2E7047"/>
    <a:srgbClr val="214200"/>
    <a:srgbClr val="404F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96" autoAdjust="0"/>
    <p:restoredTop sz="94671" autoAdjust="0"/>
  </p:normalViewPr>
  <p:slideViewPr>
    <p:cSldViewPr>
      <p:cViewPr varScale="1">
        <p:scale>
          <a:sx n="66" d="100"/>
          <a:sy n="66" d="100"/>
        </p:scale>
        <p:origin x="136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198811-A731-4BA0-901E-773D873299CD}" type="datetimeFigureOut">
              <a:rPr lang="ru-RU" smtClean="0"/>
              <a:t>вт 10.09.24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38B569-EB4A-4734-A3DC-2CED7F90C4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561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0" y="1484784"/>
            <a:ext cx="9144000" cy="1470025"/>
          </a:xfrm>
        </p:spPr>
        <p:txBody>
          <a:bodyPr/>
          <a:lstStyle>
            <a:lvl1pPr>
              <a:defRPr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278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60" y="6648"/>
            <a:ext cx="9132540" cy="614040"/>
          </a:xfrm>
        </p:spPr>
        <p:txBody>
          <a:bodyPr>
            <a:normAutofit/>
          </a:bodyPr>
          <a:lstStyle>
            <a:lvl1pPr algn="l">
              <a:defRPr sz="2800"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8247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0" y="1484784"/>
            <a:ext cx="9144000" cy="1470025"/>
          </a:xfrm>
        </p:spPr>
        <p:txBody>
          <a:bodyPr/>
          <a:lstStyle>
            <a:lvl1pPr>
              <a:defRPr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221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60" y="6648"/>
            <a:ext cx="9132540" cy="614040"/>
          </a:xfrm>
        </p:spPr>
        <p:txBody>
          <a:bodyPr>
            <a:normAutofit/>
          </a:bodyPr>
          <a:lstStyle>
            <a:lvl1pPr algn="l">
              <a:defRPr sz="2800"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2602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28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2700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4400" b="1" kern="1200" cap="none" spc="0">
          <a:ln w="1905"/>
          <a:gradFill>
            <a:gsLst>
              <a:gs pos="0">
                <a:schemeClr val="accent6">
                  <a:shade val="20000"/>
                  <a:satMod val="200000"/>
                </a:schemeClr>
              </a:gs>
              <a:gs pos="78000">
                <a:schemeClr val="accent6">
                  <a:tint val="90000"/>
                  <a:shade val="89000"/>
                  <a:satMod val="220000"/>
                </a:schemeClr>
              </a:gs>
              <a:gs pos="100000">
                <a:schemeClr val="accent6">
                  <a:tint val="12000"/>
                  <a:satMod val="255000"/>
                </a:schemeClr>
              </a:gs>
            </a:gsLst>
            <a:lin ang="5400000"/>
          </a:gradFill>
          <a:effectLst>
            <a:innerShdw blurRad="69850" dist="43180" dir="5400000">
              <a:srgbClr val="000000">
                <a:alpha val="65000"/>
              </a:srgbClr>
            </a:innerShdw>
          </a:effectLst>
          <a:latin typeface="Arial Black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28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6257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4400" b="1" kern="1200" cap="none" spc="0">
          <a:ln w="1905"/>
          <a:gradFill>
            <a:gsLst>
              <a:gs pos="0">
                <a:schemeClr val="accent6">
                  <a:shade val="20000"/>
                  <a:satMod val="200000"/>
                </a:schemeClr>
              </a:gs>
              <a:gs pos="78000">
                <a:schemeClr val="accent6">
                  <a:tint val="90000"/>
                  <a:shade val="89000"/>
                  <a:satMod val="220000"/>
                </a:schemeClr>
              </a:gs>
              <a:gs pos="100000">
                <a:schemeClr val="accent6">
                  <a:tint val="12000"/>
                  <a:satMod val="255000"/>
                </a:schemeClr>
              </a:gs>
            </a:gsLst>
            <a:lin ang="5400000"/>
          </a:gradFill>
          <a:effectLst>
            <a:innerShdw blurRad="69850" dist="43180" dir="5400000">
              <a:srgbClr val="000000">
                <a:alpha val="65000"/>
              </a:srgbClr>
            </a:innerShdw>
          </a:effectLst>
          <a:latin typeface="Arial Black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4.png"/><Relationship Id="rId7" Type="http://schemas.microsoft.com/office/2007/relationships/hdphoto" Target="../media/hdphoto3.wdp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jpeg"/><Relationship Id="rId5" Type="http://schemas.microsoft.com/office/2007/relationships/hdphoto" Target="../media/hdphoto2.wdp"/><Relationship Id="rId4" Type="http://schemas.openxmlformats.org/officeDocument/2006/relationships/image" Target="../media/image6.jpeg"/><Relationship Id="rId9" Type="http://schemas.microsoft.com/office/2007/relationships/hdphoto" Target="../media/hdphoto4.wdp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G"/><Relationship Id="rId5" Type="http://schemas.microsoft.com/office/2007/relationships/hdphoto" Target="../media/hdphoto6.wdp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 userDrawn="1"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 userDrawn="1"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Группа 16"/>
          <p:cNvGrpSpPr/>
          <p:nvPr/>
        </p:nvGrpSpPr>
        <p:grpSpPr>
          <a:xfrm>
            <a:off x="0" y="72000"/>
            <a:ext cx="9144000" cy="468000"/>
            <a:chOff x="0" y="72000"/>
            <a:chExt cx="9144000" cy="468000"/>
          </a:xfrm>
        </p:grpSpPr>
        <p:sp>
          <p:nvSpPr>
            <p:cNvPr id="10" name="Прямоугольник 9"/>
            <p:cNvSpPr/>
            <p:nvPr userDrawn="1"/>
          </p:nvSpPr>
          <p:spPr>
            <a:xfrm>
              <a:off x="0" y="72000"/>
              <a:ext cx="9144000" cy="4680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11" name="Прямая соединительная линия 10"/>
            <p:cNvCxnSpPr/>
            <p:nvPr userDrawn="1"/>
          </p:nvCxnSpPr>
          <p:spPr>
            <a:xfrm>
              <a:off x="0" y="540000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 userDrawn="1"/>
          </p:nvCxnSpPr>
          <p:spPr>
            <a:xfrm>
              <a:off x="0" y="72000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Что сделано дома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целеполагание</a:t>
            </a:r>
          </a:p>
        </p:txBody>
      </p:sp>
      <p:grpSp>
        <p:nvGrpSpPr>
          <p:cNvPr id="20" name="Группа 19"/>
          <p:cNvGrpSpPr/>
          <p:nvPr/>
        </p:nvGrpSpPr>
        <p:grpSpPr>
          <a:xfrm>
            <a:off x="127412" y="692696"/>
            <a:ext cx="2652896" cy="360000"/>
            <a:chOff x="108000" y="612000"/>
            <a:chExt cx="2652896" cy="360000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108000" y="612000"/>
              <a:ext cx="1428964" cy="3600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 smtClean="0">
                  <a:solidFill>
                    <a:prstClr val="white"/>
                  </a:solidFill>
                </a:rPr>
                <a:t>УЧЕБНИК</a:t>
              </a:r>
              <a:endParaRPr lang="ru-RU" sz="2000" b="1" dirty="0">
                <a:solidFill>
                  <a:prstClr val="white"/>
                </a:solidFill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1573922" y="612000"/>
              <a:ext cx="1186974" cy="360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chemeClr val="accent4">
                      <a:lumMod val="75000"/>
                    </a:schemeClr>
                  </a:solidFill>
                </a:rPr>
                <a:t>№ </a:t>
              </a:r>
              <a:r>
                <a:rPr lang="en-US" sz="2000" b="1" dirty="0" smtClean="0">
                  <a:solidFill>
                    <a:schemeClr val="accent4">
                      <a:lumMod val="75000"/>
                    </a:schemeClr>
                  </a:solidFill>
                </a:rPr>
                <a:t>41</a:t>
              </a:r>
              <a:endParaRPr lang="ru-RU" sz="20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sp>
        <p:nvSpPr>
          <p:cNvPr id="28" name="Скругленный прямоугольник 27"/>
          <p:cNvSpPr/>
          <p:nvPr/>
        </p:nvSpPr>
        <p:spPr>
          <a:xfrm>
            <a:off x="2843808" y="692696"/>
            <a:ext cx="648000" cy="36000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</a:rPr>
              <a:t>?</a:t>
            </a:r>
            <a:endParaRPr lang="ru-RU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563888" y="692696"/>
            <a:ext cx="5472608" cy="360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i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8 см, 40 см, 8 см, 40 см</a:t>
            </a:r>
            <a:endParaRPr lang="ru-RU" sz="2400" i="1" baseline="300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151888" y="1412776"/>
            <a:ext cx="2652896" cy="360000"/>
            <a:chOff x="108000" y="612000"/>
            <a:chExt cx="2652896" cy="360000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108000" y="612000"/>
              <a:ext cx="1428964" cy="3600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 smtClean="0">
                  <a:solidFill>
                    <a:prstClr val="white"/>
                  </a:solidFill>
                </a:rPr>
                <a:t>УЧЕБНИК</a:t>
              </a:r>
              <a:endParaRPr lang="ru-RU" sz="2000" b="1" dirty="0">
                <a:solidFill>
                  <a:prstClr val="white"/>
                </a:solidFill>
              </a:endParaRP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1573922" y="612000"/>
              <a:ext cx="1186974" cy="360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chemeClr val="accent4">
                      <a:lumMod val="75000"/>
                    </a:schemeClr>
                  </a:solidFill>
                </a:rPr>
                <a:t>№ </a:t>
              </a:r>
              <a:r>
                <a:rPr lang="en-US" sz="2000" b="1" dirty="0" smtClean="0">
                  <a:solidFill>
                    <a:schemeClr val="accent4">
                      <a:lumMod val="75000"/>
                    </a:schemeClr>
                  </a:solidFill>
                </a:rPr>
                <a:t>44</a:t>
              </a:r>
              <a:endParaRPr lang="ru-RU" sz="20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sp>
        <p:nvSpPr>
          <p:cNvPr id="24" name="Скругленный прямоугольник 23"/>
          <p:cNvSpPr/>
          <p:nvPr/>
        </p:nvSpPr>
        <p:spPr>
          <a:xfrm>
            <a:off x="2868284" y="1412776"/>
            <a:ext cx="648000" cy="36000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</a:rPr>
              <a:t>?</a:t>
            </a:r>
            <a:endParaRPr lang="ru-RU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668479" y="1412527"/>
            <a:ext cx="5472608" cy="360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i="1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Параллелограмм</a:t>
            </a:r>
            <a:r>
              <a:rPr lang="ru-RU" sz="2400" i="1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35</a:t>
            </a:r>
            <a:r>
              <a:rPr lang="ru-RU" sz="2400" i="1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˚</a:t>
            </a:r>
            <a:r>
              <a:rPr lang="ru-RU" sz="2400" i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145</a:t>
            </a:r>
            <a:r>
              <a:rPr lang="ru-RU" sz="2400" i="1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˚</a:t>
            </a:r>
            <a:r>
              <a:rPr lang="ru-RU" sz="2400" i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35 ˚, 145˚.</a:t>
            </a:r>
            <a:endParaRPr lang="ru-RU" sz="2400" i="1" baseline="300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006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14" grpId="0" animBg="1"/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 userDrawn="1"/>
        </p:nvSpPr>
        <p:spPr>
          <a:xfrm>
            <a:off x="-36000" y="900000"/>
            <a:ext cx="9216000" cy="2240968"/>
          </a:xfrm>
          <a:prstGeom prst="rect">
            <a:avLst/>
          </a:prstGeom>
          <a:solidFill>
            <a:schemeClr val="accent4">
              <a:lumMod val="60000"/>
              <a:lumOff val="40000"/>
              <a:alpha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10" name="Прямоугольник 9"/>
            <p:cNvSpPr/>
            <p:nvPr userDrawn="1"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11" name="Прямая соединительная линия 10"/>
            <p:cNvCxnSpPr/>
            <p:nvPr userDrawn="1"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Box 3"/>
          <p:cNvSpPr txBox="1"/>
          <p:nvPr/>
        </p:nvSpPr>
        <p:spPr>
          <a:xfrm>
            <a:off x="6932818" y="6401076"/>
            <a:ext cx="22111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600" dirty="0" smtClean="0"/>
              <a:t>Метапредмет – Знание</a:t>
            </a:r>
            <a:endParaRPr lang="ru-RU" sz="1600" dirty="0"/>
          </a:p>
        </p:txBody>
      </p:sp>
      <p:sp>
        <p:nvSpPr>
          <p:cNvPr id="16" name="TextBox 14"/>
          <p:cNvSpPr txBox="1"/>
          <p:nvPr/>
        </p:nvSpPr>
        <p:spPr>
          <a:xfrm>
            <a:off x="82868" y="1192457"/>
            <a:ext cx="8978264" cy="1569660"/>
          </a:xfrm>
          <a:prstGeom prst="rect">
            <a:avLst/>
          </a:prstGeom>
          <a:solidFill>
            <a:srgbClr val="44A786">
              <a:alpha val="0"/>
            </a:srgbClr>
          </a:solidFill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4800" dirty="0">
                <a:solidFill>
                  <a:schemeClr val="accent4">
                    <a:lumMod val="50000"/>
                  </a:schemeClr>
                </a:solidFill>
                <a:effectLst>
                  <a:glow rad="101600">
                    <a:srgbClr val="FFFFFF"/>
                  </a:glow>
                </a:effectLst>
                <a:latin typeface="Arial Black" pitchFamily="34" charset="0"/>
              </a:rPr>
              <a:t>Параллелограмм, его признаки и свойства</a:t>
            </a:r>
          </a:p>
        </p:txBody>
      </p:sp>
      <p:sp>
        <p:nvSpPr>
          <p:cNvPr id="14" name="Заголовок 1"/>
          <p:cNvSpPr>
            <a:spLocks noGrp="1"/>
          </p:cNvSpPr>
          <p:nvPr>
            <p:ph type="ctrTitle"/>
          </p:nvPr>
        </p:nvSpPr>
        <p:spPr>
          <a:xfrm>
            <a:off x="0" y="414133"/>
            <a:ext cx="9144000" cy="548760"/>
          </a:xfrm>
        </p:spPr>
        <p:txBody>
          <a:bodyPr>
            <a:normAutofit/>
          </a:bodyPr>
          <a:lstStyle/>
          <a:p>
            <a:r>
              <a:rPr lang="ru-RU" sz="1800" dirty="0" smtClean="0">
                <a:ln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/>
              </a:rPr>
              <a:t>МНОГОУГОЛЬНИКИ</a:t>
            </a:r>
            <a:endParaRPr lang="ru-RU" sz="1800" dirty="0"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18954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нутый угол 14"/>
          <p:cNvSpPr/>
          <p:nvPr/>
        </p:nvSpPr>
        <p:spPr>
          <a:xfrm>
            <a:off x="0" y="4423700"/>
            <a:ext cx="9144000" cy="1923514"/>
          </a:xfrm>
          <a:prstGeom prst="foldedCorner">
            <a:avLst/>
          </a:prstGeom>
          <a:solidFill>
            <a:schemeClr val="bg1"/>
          </a:solidFill>
          <a:ln w="63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 userDrawn="1"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 userDrawn="1"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Группа 16"/>
          <p:cNvGrpSpPr/>
          <p:nvPr/>
        </p:nvGrpSpPr>
        <p:grpSpPr>
          <a:xfrm>
            <a:off x="0" y="72000"/>
            <a:ext cx="9144000" cy="468000"/>
            <a:chOff x="0" y="72000"/>
            <a:chExt cx="9144000" cy="468000"/>
          </a:xfrm>
        </p:grpSpPr>
        <p:sp>
          <p:nvSpPr>
            <p:cNvPr id="10" name="Прямоугольник 9"/>
            <p:cNvSpPr/>
            <p:nvPr userDrawn="1"/>
          </p:nvSpPr>
          <p:spPr>
            <a:xfrm>
              <a:off x="0" y="72000"/>
              <a:ext cx="9144000" cy="4680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11" name="Прямая соединительная линия 10"/>
            <p:cNvCxnSpPr/>
            <p:nvPr userDrawn="1"/>
          </p:nvCxnSpPr>
          <p:spPr>
            <a:xfrm>
              <a:off x="0" y="540000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 userDrawn="1"/>
          </p:nvCxnSpPr>
          <p:spPr>
            <a:xfrm>
              <a:off x="0" y="72000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>
                <a:ln>
                  <a:noFill/>
                </a:ln>
                <a:solidFill>
                  <a:schemeClr val="bg1"/>
                </a:solidFill>
                <a:effectLst/>
              </a:rPr>
              <a:t>Математическая разминка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Проверка полученных результатов. Коррекция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2"/>
          <a:stretch/>
        </p:blipFill>
        <p:spPr>
          <a:xfrm>
            <a:off x="69273" y="559116"/>
            <a:ext cx="8672945" cy="83210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3" y="1422458"/>
            <a:ext cx="4328751" cy="273840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3" name="Прямоугольник 2"/>
          <p:cNvSpPr/>
          <p:nvPr/>
        </p:nvSpPr>
        <p:spPr>
          <a:xfrm>
            <a:off x="69272" y="4546721"/>
            <a:ext cx="907472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Одна сторона параллелограмма втрое больше другой стороны. Найдите стороны параллелограмма, если его периметр равен 24 см.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60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 userDrawn="1"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cxnSp>
          <p:nvCxnSpPr>
            <p:cNvPr id="7" name="Прямая соединительная линия 6"/>
            <p:cNvCxnSpPr/>
            <p:nvPr userDrawn="1"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Группа 16"/>
          <p:cNvGrpSpPr/>
          <p:nvPr/>
        </p:nvGrpSpPr>
        <p:grpSpPr>
          <a:xfrm>
            <a:off x="0" y="72000"/>
            <a:ext cx="9144000" cy="468000"/>
            <a:chOff x="0" y="72000"/>
            <a:chExt cx="9144000" cy="468000"/>
          </a:xfrm>
          <a:solidFill>
            <a:schemeClr val="accent4">
              <a:lumMod val="75000"/>
            </a:schemeClr>
          </a:solidFill>
        </p:grpSpPr>
        <p:sp>
          <p:nvSpPr>
            <p:cNvPr id="10" name="Прямоугольник 9"/>
            <p:cNvSpPr/>
            <p:nvPr userDrawn="1"/>
          </p:nvSpPr>
          <p:spPr>
            <a:xfrm>
              <a:off x="0" y="72000"/>
              <a:ext cx="9144000" cy="4680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11" name="Прямая соединительная линия 10"/>
            <p:cNvCxnSpPr/>
            <p:nvPr userDrawn="1"/>
          </p:nvCxnSpPr>
          <p:spPr>
            <a:xfrm>
              <a:off x="0" y="540000"/>
              <a:ext cx="9144000" cy="0"/>
            </a:xfrm>
            <a:prstGeom prst="line">
              <a:avLst/>
            </a:prstGeom>
            <a:grpFill/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 userDrawn="1"/>
          </p:nvCxnSpPr>
          <p:spPr>
            <a:xfrm>
              <a:off x="0" y="72000"/>
              <a:ext cx="9144000" cy="0"/>
            </a:xfrm>
            <a:prstGeom prst="line">
              <a:avLst/>
            </a:prstGeom>
            <a:grpFill/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Свойства параллелограмма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Организация и самоорганизация учащихся. Организация обратной </a:t>
            </a:r>
            <a:r>
              <a:rPr lang="ru-RU" sz="1600" dirty="0" smtClean="0"/>
              <a:t>связи.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000" y="72000"/>
            <a:ext cx="700000" cy="5040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9" name="Прямоугольник 8"/>
          <p:cNvSpPr/>
          <p:nvPr/>
        </p:nvSpPr>
        <p:spPr>
          <a:xfrm>
            <a:off x="17529" y="756600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Параллелограммом называется четырёхугольник,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противоположные стороны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которого попарно параллельны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960439" y="756600"/>
            <a:ext cx="2411760" cy="132343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r"/>
            <a:r>
              <a:rPr lang="ru-RU" sz="2000" b="1" dirty="0">
                <a:latin typeface="Arial" pitchFamily="34" charset="0"/>
                <a:cs typeface="Arial" pitchFamily="34" charset="0"/>
              </a:rPr>
              <a:t>параллелограмм — выпуклый четырёхугольник.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4" name="Группа 33"/>
          <p:cNvGrpSpPr/>
          <p:nvPr/>
        </p:nvGrpSpPr>
        <p:grpSpPr>
          <a:xfrm>
            <a:off x="-108520" y="2052000"/>
            <a:ext cx="6336704" cy="1520151"/>
            <a:chOff x="215617" y="548680"/>
            <a:chExt cx="6336704" cy="1520151"/>
          </a:xfrm>
        </p:grpSpPr>
        <p:pic>
          <p:nvPicPr>
            <p:cNvPr id="35" name="Picture 5"/>
            <p:cNvPicPr>
              <a:picLocks noChangeArrowheads="1"/>
            </p:cNvPicPr>
            <p:nvPr/>
          </p:nvPicPr>
          <p:blipFill>
            <a:blip r:embed="rId3" cstate="print">
              <a:clrChange>
                <a:clrFrom>
                  <a:srgbClr val="F7F7F7"/>
                </a:clrFrom>
                <a:clrTo>
                  <a:srgbClr val="F7F7F7">
                    <a:alpha val="0"/>
                  </a:srgbClr>
                </a:clrTo>
              </a:clrChange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5617" y="548680"/>
              <a:ext cx="1944000" cy="1260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6" name="Прямоугольник 35"/>
            <p:cNvSpPr/>
            <p:nvPr/>
          </p:nvSpPr>
          <p:spPr>
            <a:xfrm>
              <a:off x="954115" y="836711"/>
              <a:ext cx="223177" cy="1232120"/>
            </a:xfrm>
            <a:prstGeom prst="rect">
              <a:avLst/>
            </a:prstGeom>
            <a:solidFill>
              <a:srgbClr val="C35D0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954116" y="798158"/>
              <a:ext cx="1162498" cy="307777"/>
            </a:xfrm>
            <a:prstGeom prst="rect">
              <a:avLst/>
            </a:prstGeom>
            <a:solidFill>
              <a:srgbClr val="C35D09"/>
            </a:solidFill>
          </p:spPr>
          <p:txBody>
            <a:bodyPr wrap="none" rtlCol="0">
              <a:spAutoFit/>
            </a:bodyPr>
            <a:lstStyle/>
            <a:p>
              <a:r>
                <a:rPr lang="ru-RU" sz="1400" dirty="0" smtClean="0">
                  <a:solidFill>
                    <a:schemeClr val="bg1"/>
                  </a:solidFill>
                  <a:effectLst>
                    <a:glow rad="139700">
                      <a:schemeClr val="accent6">
                        <a:lumMod val="50000"/>
                      </a:schemeClr>
                    </a:glow>
                  </a:effectLst>
                  <a:latin typeface="Arial Black" pitchFamily="34" charset="0"/>
                </a:rPr>
                <a:t>ТЕОРЕМА</a:t>
              </a:r>
              <a:endParaRPr lang="ru-RU" sz="1400" dirty="0">
                <a:solidFill>
                  <a:schemeClr val="bg1"/>
                </a:solidFill>
                <a:effectLst>
                  <a:glow rad="139700">
                    <a:schemeClr val="accent6">
                      <a:lumMod val="50000"/>
                    </a:schemeClr>
                  </a:glow>
                </a:effectLst>
                <a:latin typeface="Arial Black" pitchFamily="34" charset="0"/>
              </a:endParaRPr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1177293" y="1105935"/>
              <a:ext cx="5375028" cy="9628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304800" dist="152400" dir="2700000" algn="tl" rotWithShape="0">
                <a:schemeClr val="accent6">
                  <a:lumMod val="50000"/>
                  <a:alpha val="9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r>
                <a:rPr lang="ru-RU" sz="2000" dirty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B параллелограмме противоположные стороны равны </a:t>
              </a:r>
              <a:r>
                <a:rPr lang="ru-RU" sz="2000" dirty="0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и противоположные </a:t>
              </a:r>
              <a:r>
                <a:rPr lang="ru-RU" sz="2000" dirty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углы равны.</a:t>
              </a:r>
            </a:p>
          </p:txBody>
        </p:sp>
      </p:grpSp>
      <p:pic>
        <p:nvPicPr>
          <p:cNvPr id="16" name="Рисунок 15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7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199" y="743226"/>
            <a:ext cx="2676525" cy="565785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grpSp>
        <p:nvGrpSpPr>
          <p:cNvPr id="39" name="Группа 38"/>
          <p:cNvGrpSpPr/>
          <p:nvPr/>
        </p:nvGrpSpPr>
        <p:grpSpPr>
          <a:xfrm>
            <a:off x="-108520" y="3585605"/>
            <a:ext cx="6336704" cy="1520151"/>
            <a:chOff x="215617" y="548680"/>
            <a:chExt cx="6336704" cy="1520151"/>
          </a:xfrm>
        </p:grpSpPr>
        <p:pic>
          <p:nvPicPr>
            <p:cNvPr id="40" name="Picture 5"/>
            <p:cNvPicPr>
              <a:picLocks noChangeArrowheads="1"/>
            </p:cNvPicPr>
            <p:nvPr/>
          </p:nvPicPr>
          <p:blipFill>
            <a:blip r:embed="rId3" cstate="print">
              <a:clrChange>
                <a:clrFrom>
                  <a:srgbClr val="F7F7F7"/>
                </a:clrFrom>
                <a:clrTo>
                  <a:srgbClr val="F7F7F7">
                    <a:alpha val="0"/>
                  </a:srgbClr>
                </a:clrTo>
              </a:clrChange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5617" y="548680"/>
              <a:ext cx="1944000" cy="1260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1" name="Прямоугольник 40"/>
            <p:cNvSpPr/>
            <p:nvPr/>
          </p:nvSpPr>
          <p:spPr>
            <a:xfrm>
              <a:off x="954116" y="836711"/>
              <a:ext cx="216000" cy="900000"/>
            </a:xfrm>
            <a:prstGeom prst="rect">
              <a:avLst/>
            </a:prstGeom>
            <a:solidFill>
              <a:srgbClr val="C35D0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954116" y="798158"/>
              <a:ext cx="1162498" cy="307777"/>
            </a:xfrm>
            <a:prstGeom prst="rect">
              <a:avLst/>
            </a:prstGeom>
            <a:solidFill>
              <a:srgbClr val="C35D09"/>
            </a:solidFill>
          </p:spPr>
          <p:txBody>
            <a:bodyPr wrap="none" rtlCol="0">
              <a:spAutoFit/>
            </a:bodyPr>
            <a:lstStyle/>
            <a:p>
              <a:r>
                <a:rPr lang="ru-RU" sz="1400" dirty="0" smtClean="0">
                  <a:solidFill>
                    <a:schemeClr val="bg1"/>
                  </a:solidFill>
                  <a:effectLst>
                    <a:glow rad="139700">
                      <a:schemeClr val="accent6">
                        <a:lumMod val="50000"/>
                      </a:schemeClr>
                    </a:glow>
                  </a:effectLst>
                  <a:latin typeface="Arial Black" pitchFamily="34" charset="0"/>
                </a:rPr>
                <a:t>ТЕОРЕМА</a:t>
              </a:r>
              <a:endParaRPr lang="ru-RU" sz="1400" dirty="0">
                <a:solidFill>
                  <a:schemeClr val="bg1"/>
                </a:solidFill>
                <a:effectLst>
                  <a:glow rad="139700">
                    <a:schemeClr val="accent6">
                      <a:lumMod val="50000"/>
                    </a:schemeClr>
                  </a:glow>
                </a:effectLst>
                <a:latin typeface="Arial Black" pitchFamily="34" charset="0"/>
              </a:endParaRPr>
            </a:p>
          </p:txBody>
        </p:sp>
        <p:sp>
          <p:nvSpPr>
            <p:cNvPr id="43" name="Прямоугольник 42"/>
            <p:cNvSpPr/>
            <p:nvPr/>
          </p:nvSpPr>
          <p:spPr>
            <a:xfrm>
              <a:off x="1177293" y="1105935"/>
              <a:ext cx="5375028" cy="9628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304800" dist="152400" dir="2700000" algn="tl" rotWithShape="0">
                <a:schemeClr val="accent6">
                  <a:lumMod val="50000"/>
                  <a:alpha val="9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r>
                <a:rPr lang="ru-RU" sz="2000" dirty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Диагонали параллелограмма</a:t>
              </a:r>
            </a:p>
            <a:p>
              <a:r>
                <a:rPr lang="ru-RU" sz="2000" dirty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пересекаются и точкой пересечения</a:t>
              </a:r>
            </a:p>
            <a:p>
              <a:r>
                <a:rPr lang="ru-RU" sz="2000" dirty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делятся пополам.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3385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 userDrawn="1"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cxnSp>
          <p:nvCxnSpPr>
            <p:cNvPr id="7" name="Прямая соединительная линия 6"/>
            <p:cNvCxnSpPr/>
            <p:nvPr userDrawn="1"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Группа 16"/>
          <p:cNvGrpSpPr/>
          <p:nvPr/>
        </p:nvGrpSpPr>
        <p:grpSpPr>
          <a:xfrm>
            <a:off x="0" y="72000"/>
            <a:ext cx="9144000" cy="468000"/>
            <a:chOff x="0" y="72000"/>
            <a:chExt cx="9144000" cy="468000"/>
          </a:xfrm>
          <a:solidFill>
            <a:schemeClr val="accent4">
              <a:lumMod val="75000"/>
            </a:schemeClr>
          </a:solidFill>
        </p:grpSpPr>
        <p:sp>
          <p:nvSpPr>
            <p:cNvPr id="10" name="Прямоугольник 9"/>
            <p:cNvSpPr/>
            <p:nvPr userDrawn="1"/>
          </p:nvSpPr>
          <p:spPr>
            <a:xfrm>
              <a:off x="0" y="72000"/>
              <a:ext cx="9144000" cy="4680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11" name="Прямая соединительная линия 10"/>
            <p:cNvCxnSpPr/>
            <p:nvPr userDrawn="1"/>
          </p:nvCxnSpPr>
          <p:spPr>
            <a:xfrm>
              <a:off x="0" y="540000"/>
              <a:ext cx="9144000" cy="0"/>
            </a:xfrm>
            <a:prstGeom prst="line">
              <a:avLst/>
            </a:prstGeom>
            <a:grpFill/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 userDrawn="1"/>
          </p:nvCxnSpPr>
          <p:spPr>
            <a:xfrm>
              <a:off x="0" y="72000"/>
              <a:ext cx="9144000" cy="0"/>
            </a:xfrm>
            <a:prstGeom prst="line">
              <a:avLst/>
            </a:prstGeom>
            <a:grpFill/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Признаки  параллелограмма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Организация и самоорганизация учащихся. Организация обратной </a:t>
            </a:r>
            <a:r>
              <a:rPr lang="ru-RU" sz="1600" dirty="0" smtClean="0"/>
              <a:t>связи.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000" y="72000"/>
            <a:ext cx="700000" cy="5040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grpSp>
        <p:nvGrpSpPr>
          <p:cNvPr id="34" name="Группа 33"/>
          <p:cNvGrpSpPr/>
          <p:nvPr/>
        </p:nvGrpSpPr>
        <p:grpSpPr>
          <a:xfrm>
            <a:off x="-108520" y="490182"/>
            <a:ext cx="6624736" cy="1642675"/>
            <a:chOff x="215617" y="548680"/>
            <a:chExt cx="6624736" cy="1642675"/>
          </a:xfrm>
        </p:grpSpPr>
        <p:pic>
          <p:nvPicPr>
            <p:cNvPr id="35" name="Picture 5"/>
            <p:cNvPicPr>
              <a:picLocks noChangeArrowheads="1"/>
            </p:cNvPicPr>
            <p:nvPr/>
          </p:nvPicPr>
          <p:blipFill>
            <a:blip r:embed="rId3" cstate="print">
              <a:clrChange>
                <a:clrFrom>
                  <a:srgbClr val="F7F7F7"/>
                </a:clrFrom>
                <a:clrTo>
                  <a:srgbClr val="F7F7F7">
                    <a:alpha val="0"/>
                  </a:srgbClr>
                </a:clrTo>
              </a:clrChange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5617" y="548680"/>
              <a:ext cx="1944000" cy="1260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6" name="Прямоугольник 35"/>
            <p:cNvSpPr/>
            <p:nvPr/>
          </p:nvSpPr>
          <p:spPr>
            <a:xfrm>
              <a:off x="954115" y="836711"/>
              <a:ext cx="216001" cy="1354644"/>
            </a:xfrm>
            <a:prstGeom prst="rect">
              <a:avLst/>
            </a:prstGeom>
            <a:solidFill>
              <a:srgbClr val="C35D0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954116" y="798158"/>
              <a:ext cx="1162498" cy="307777"/>
            </a:xfrm>
            <a:prstGeom prst="rect">
              <a:avLst/>
            </a:prstGeom>
            <a:solidFill>
              <a:srgbClr val="C35D09"/>
            </a:solidFill>
          </p:spPr>
          <p:txBody>
            <a:bodyPr wrap="none" rtlCol="0">
              <a:spAutoFit/>
            </a:bodyPr>
            <a:lstStyle/>
            <a:p>
              <a:r>
                <a:rPr lang="ru-RU" sz="1400" dirty="0" smtClean="0">
                  <a:solidFill>
                    <a:schemeClr val="bg1"/>
                  </a:solidFill>
                  <a:effectLst>
                    <a:glow rad="139700">
                      <a:schemeClr val="accent6">
                        <a:lumMod val="50000"/>
                      </a:schemeClr>
                    </a:glow>
                  </a:effectLst>
                  <a:latin typeface="Arial Black" pitchFamily="34" charset="0"/>
                </a:rPr>
                <a:t>ТЕОРЕМА</a:t>
              </a:r>
              <a:endParaRPr lang="ru-RU" sz="1400" dirty="0">
                <a:solidFill>
                  <a:schemeClr val="bg1"/>
                </a:solidFill>
                <a:effectLst>
                  <a:glow rad="139700">
                    <a:schemeClr val="accent6">
                      <a:lumMod val="50000"/>
                    </a:schemeClr>
                  </a:glow>
                </a:effectLst>
                <a:latin typeface="Arial Black" pitchFamily="34" charset="0"/>
              </a:endParaRPr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1177293" y="1105935"/>
              <a:ext cx="5663060" cy="10854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304800" dist="152400" dir="2700000" algn="tl" rotWithShape="0">
                <a:schemeClr val="accent6">
                  <a:lumMod val="50000"/>
                  <a:alpha val="9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ru-RU" sz="2000" dirty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Если в четырёхугольнике </a:t>
              </a:r>
              <a:r>
                <a:rPr lang="ru-RU" sz="2000" dirty="0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две стороны </a:t>
              </a:r>
              <a:r>
                <a:rPr lang="ru-RU" sz="2000" dirty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равны и </a:t>
              </a:r>
              <a:r>
                <a:rPr lang="ru-RU" sz="2000" dirty="0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параллельны, то </a:t>
              </a:r>
              <a:r>
                <a:rPr lang="ru-RU" sz="2000" dirty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этот </a:t>
              </a:r>
              <a:r>
                <a:rPr lang="ru-RU" sz="2000" dirty="0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четырёхугольник — параллелограмм</a:t>
              </a:r>
              <a:r>
                <a:rPr lang="ru-RU" sz="2000" dirty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.</a:t>
              </a:r>
            </a:p>
          </p:txBody>
        </p:sp>
      </p:grpSp>
      <p:grpSp>
        <p:nvGrpSpPr>
          <p:cNvPr id="39" name="Группа 38"/>
          <p:cNvGrpSpPr/>
          <p:nvPr/>
        </p:nvGrpSpPr>
        <p:grpSpPr>
          <a:xfrm>
            <a:off x="-108000" y="2157018"/>
            <a:ext cx="6613000" cy="1520151"/>
            <a:chOff x="215617" y="548680"/>
            <a:chExt cx="6613000" cy="1520151"/>
          </a:xfrm>
        </p:grpSpPr>
        <p:pic>
          <p:nvPicPr>
            <p:cNvPr id="40" name="Picture 5"/>
            <p:cNvPicPr>
              <a:picLocks noChangeArrowheads="1"/>
            </p:cNvPicPr>
            <p:nvPr/>
          </p:nvPicPr>
          <p:blipFill>
            <a:blip r:embed="rId3" cstate="print">
              <a:clrChange>
                <a:clrFrom>
                  <a:srgbClr val="F7F7F7"/>
                </a:clrFrom>
                <a:clrTo>
                  <a:srgbClr val="F7F7F7">
                    <a:alpha val="0"/>
                  </a:srgbClr>
                </a:clrTo>
              </a:clrChange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5617" y="548680"/>
              <a:ext cx="1944000" cy="1260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1" name="Прямоугольник 40"/>
            <p:cNvSpPr/>
            <p:nvPr/>
          </p:nvSpPr>
          <p:spPr>
            <a:xfrm>
              <a:off x="954115" y="836711"/>
              <a:ext cx="233501" cy="1232120"/>
            </a:xfrm>
            <a:prstGeom prst="rect">
              <a:avLst/>
            </a:prstGeom>
            <a:solidFill>
              <a:srgbClr val="C35D0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954116" y="798158"/>
              <a:ext cx="1162498" cy="307777"/>
            </a:xfrm>
            <a:prstGeom prst="rect">
              <a:avLst/>
            </a:prstGeom>
            <a:solidFill>
              <a:srgbClr val="C35D09"/>
            </a:solidFill>
          </p:spPr>
          <p:txBody>
            <a:bodyPr wrap="none" rtlCol="0">
              <a:spAutoFit/>
            </a:bodyPr>
            <a:lstStyle/>
            <a:p>
              <a:r>
                <a:rPr lang="ru-RU" sz="1400" dirty="0" smtClean="0">
                  <a:solidFill>
                    <a:schemeClr val="bg1"/>
                  </a:solidFill>
                  <a:effectLst>
                    <a:glow rad="139700">
                      <a:schemeClr val="accent6">
                        <a:lumMod val="50000"/>
                      </a:schemeClr>
                    </a:glow>
                  </a:effectLst>
                  <a:latin typeface="Arial Black" pitchFamily="34" charset="0"/>
                </a:rPr>
                <a:t>ТЕОРЕМА</a:t>
              </a:r>
              <a:endParaRPr lang="ru-RU" sz="1400" dirty="0">
                <a:solidFill>
                  <a:schemeClr val="bg1"/>
                </a:solidFill>
                <a:effectLst>
                  <a:glow rad="139700">
                    <a:schemeClr val="accent6">
                      <a:lumMod val="50000"/>
                    </a:schemeClr>
                  </a:glow>
                </a:effectLst>
                <a:latin typeface="Arial Black" pitchFamily="34" charset="0"/>
              </a:endParaRPr>
            </a:p>
          </p:txBody>
        </p:sp>
        <p:sp>
          <p:nvSpPr>
            <p:cNvPr id="43" name="Прямоугольник 42"/>
            <p:cNvSpPr/>
            <p:nvPr/>
          </p:nvSpPr>
          <p:spPr>
            <a:xfrm>
              <a:off x="1177293" y="1105935"/>
              <a:ext cx="5651324" cy="9628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304800" dist="152400" dir="2700000" algn="tl" rotWithShape="0">
                <a:schemeClr val="accent6">
                  <a:lumMod val="50000"/>
                  <a:alpha val="9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r>
                <a:rPr lang="ru-RU" sz="2000" dirty="0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Если </a:t>
              </a:r>
              <a:r>
                <a:rPr lang="ru-RU" sz="2000" dirty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в четырёхугольнике противоположные стороны </a:t>
              </a:r>
              <a:r>
                <a:rPr lang="ru-RU" sz="2000" dirty="0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попарно равны</a:t>
              </a:r>
              <a:r>
                <a:rPr lang="ru-RU" sz="2000" dirty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, то этот четырёхугольник — параллелограмм.</a:t>
              </a:r>
            </a:p>
          </p:txBody>
        </p:sp>
      </p:grpSp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000" y="631621"/>
            <a:ext cx="2376000" cy="165745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7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9999" y="2484000"/>
            <a:ext cx="2376000" cy="163895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grpSp>
        <p:nvGrpSpPr>
          <p:cNvPr id="28" name="Группа 27"/>
          <p:cNvGrpSpPr/>
          <p:nvPr/>
        </p:nvGrpSpPr>
        <p:grpSpPr>
          <a:xfrm>
            <a:off x="-108000" y="3780000"/>
            <a:ext cx="6613000" cy="1881249"/>
            <a:chOff x="215617" y="548680"/>
            <a:chExt cx="6613000" cy="1881249"/>
          </a:xfrm>
        </p:grpSpPr>
        <p:pic>
          <p:nvPicPr>
            <p:cNvPr id="29" name="Picture 5"/>
            <p:cNvPicPr>
              <a:picLocks noChangeArrowheads="1"/>
            </p:cNvPicPr>
            <p:nvPr/>
          </p:nvPicPr>
          <p:blipFill>
            <a:blip r:embed="rId3" cstate="print">
              <a:clrChange>
                <a:clrFrom>
                  <a:srgbClr val="F7F7F7"/>
                </a:clrFrom>
                <a:clrTo>
                  <a:srgbClr val="F7F7F7">
                    <a:alpha val="0"/>
                  </a:srgbClr>
                </a:clrTo>
              </a:clrChange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5617" y="548680"/>
              <a:ext cx="1944000" cy="1260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0" name="Прямоугольник 29"/>
            <p:cNvSpPr/>
            <p:nvPr/>
          </p:nvSpPr>
          <p:spPr>
            <a:xfrm>
              <a:off x="954115" y="836711"/>
              <a:ext cx="233501" cy="1593218"/>
            </a:xfrm>
            <a:prstGeom prst="rect">
              <a:avLst/>
            </a:prstGeom>
            <a:solidFill>
              <a:srgbClr val="C35D0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954116" y="798158"/>
              <a:ext cx="1162498" cy="307777"/>
            </a:xfrm>
            <a:prstGeom prst="rect">
              <a:avLst/>
            </a:prstGeom>
            <a:solidFill>
              <a:srgbClr val="C35D09"/>
            </a:solidFill>
          </p:spPr>
          <p:txBody>
            <a:bodyPr wrap="none" rtlCol="0">
              <a:spAutoFit/>
            </a:bodyPr>
            <a:lstStyle/>
            <a:p>
              <a:r>
                <a:rPr lang="ru-RU" sz="1400" dirty="0" smtClean="0">
                  <a:solidFill>
                    <a:schemeClr val="bg1"/>
                  </a:solidFill>
                  <a:effectLst>
                    <a:glow rad="139700">
                      <a:schemeClr val="accent6">
                        <a:lumMod val="50000"/>
                      </a:schemeClr>
                    </a:glow>
                  </a:effectLst>
                  <a:latin typeface="Arial Black" pitchFamily="34" charset="0"/>
                  <a:cs typeface="Arial" pitchFamily="34" charset="0"/>
                </a:rPr>
                <a:t>ТЕОРЕМА</a:t>
              </a:r>
              <a:endParaRPr lang="ru-RU" sz="1400" dirty="0">
                <a:solidFill>
                  <a:schemeClr val="bg1"/>
                </a:solidFill>
                <a:effectLst>
                  <a:glow rad="139700">
                    <a:schemeClr val="accent6">
                      <a:lumMod val="50000"/>
                    </a:schemeClr>
                  </a:glow>
                </a:effectLst>
                <a:latin typeface="Arial Black" pitchFamily="34" charset="0"/>
                <a:cs typeface="Arial" pitchFamily="34" charset="0"/>
              </a:endParaRP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1177293" y="1105935"/>
              <a:ext cx="5651324" cy="132399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304800" dist="152400" dir="2700000" algn="tl" rotWithShape="0">
                <a:schemeClr val="accent6">
                  <a:lumMod val="50000"/>
                  <a:alpha val="9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ru-RU" sz="2000" dirty="0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Если </a:t>
              </a:r>
              <a:r>
                <a:rPr lang="ru-RU" sz="2000" dirty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диагонали четырёхугольника пересекаются и </a:t>
              </a:r>
              <a:r>
                <a:rPr lang="ru-RU" sz="2000" dirty="0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точкой пересечения </a:t>
              </a:r>
              <a:r>
                <a:rPr lang="ru-RU" sz="2000" dirty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делятся пополам, то этот четырёхугольник —</a:t>
              </a:r>
            </a:p>
            <a:p>
              <a:r>
                <a:rPr lang="ru-RU" sz="2000" dirty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параллелограмм.</a:t>
              </a:r>
            </a:p>
          </p:txBody>
        </p:sp>
      </p:grpSp>
      <p:pic>
        <p:nvPicPr>
          <p:cNvPr id="18" name="Рисунок 17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9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8092" y="4337254"/>
            <a:ext cx="2376000" cy="1652444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621984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 userDrawn="1"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 userDrawn="1"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Группа 16"/>
          <p:cNvGrpSpPr/>
          <p:nvPr/>
        </p:nvGrpSpPr>
        <p:grpSpPr>
          <a:xfrm>
            <a:off x="0" y="72000"/>
            <a:ext cx="9144000" cy="468000"/>
            <a:chOff x="0" y="72000"/>
            <a:chExt cx="9144000" cy="468000"/>
          </a:xfrm>
        </p:grpSpPr>
        <p:sp>
          <p:nvSpPr>
            <p:cNvPr id="10" name="Прямоугольник 9"/>
            <p:cNvSpPr/>
            <p:nvPr userDrawn="1"/>
          </p:nvSpPr>
          <p:spPr>
            <a:xfrm>
              <a:off x="0" y="72000"/>
              <a:ext cx="9144000" cy="4680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11" name="Прямая соединительная линия 10"/>
            <p:cNvCxnSpPr/>
            <p:nvPr userDrawn="1"/>
          </p:nvCxnSpPr>
          <p:spPr>
            <a:xfrm>
              <a:off x="0" y="540000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 userDrawn="1"/>
          </p:nvCxnSpPr>
          <p:spPr>
            <a:xfrm>
              <a:off x="0" y="72000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Отрабатываем алгоритмы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Практикум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895597" y="2996952"/>
            <a:ext cx="676403" cy="288032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49 а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30627" y="3003146"/>
            <a:ext cx="1008855" cy="400110"/>
          </a:xfrm>
          <a:prstGeom prst="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15 см</a:t>
            </a:r>
            <a:endParaRPr lang="ru-RU" sz="2000" baseline="30000" dirty="0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2000"/>
            <a:ext cx="9144000" cy="229514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6" name="Скругленный прямоугольник 15"/>
          <p:cNvSpPr/>
          <p:nvPr/>
        </p:nvSpPr>
        <p:spPr>
          <a:xfrm>
            <a:off x="7956376" y="2996952"/>
            <a:ext cx="676403" cy="288032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49 б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436096" y="3003146"/>
            <a:ext cx="2464165" cy="400110"/>
          </a:xfrm>
          <a:prstGeom prst="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30</a:t>
            </a:r>
            <a:r>
              <a:rPr lang="ru-RU" sz="2000" baseline="30000" dirty="0" smtClean="0"/>
              <a:t>о </a:t>
            </a:r>
            <a:r>
              <a:rPr lang="ru-RU" sz="2000" dirty="0" smtClean="0"/>
              <a:t>,150</a:t>
            </a:r>
            <a:r>
              <a:rPr lang="ru-RU" sz="2000" baseline="30000" dirty="0" smtClean="0"/>
              <a:t>о </a:t>
            </a:r>
            <a:r>
              <a:rPr lang="ru-RU" sz="2000" dirty="0" smtClean="0"/>
              <a:t>,30</a:t>
            </a:r>
            <a:r>
              <a:rPr lang="ru-RU" sz="2000" baseline="30000" dirty="0" smtClean="0"/>
              <a:t>о</a:t>
            </a:r>
            <a:r>
              <a:rPr lang="ru-RU" sz="2000" dirty="0" smtClean="0"/>
              <a:t>, 150</a:t>
            </a:r>
            <a:r>
              <a:rPr lang="ru-RU" sz="2000" baseline="30000" dirty="0" smtClean="0"/>
              <a:t>о</a:t>
            </a:r>
            <a:endParaRPr lang="ru-RU" sz="2000" baseline="30000" dirty="0"/>
          </a:p>
        </p:txBody>
      </p:sp>
    </p:spTree>
    <p:extLst>
      <p:ext uri="{BB962C8B-B14F-4D97-AF65-F5344CB8AC3E}">
        <p14:creationId xmlns:p14="http://schemas.microsoft.com/office/powerpoint/2010/main" val="3967413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3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 userDrawn="1"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 userDrawn="1"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Группа 16"/>
          <p:cNvGrpSpPr/>
          <p:nvPr/>
        </p:nvGrpSpPr>
        <p:grpSpPr>
          <a:xfrm>
            <a:off x="0" y="72000"/>
            <a:ext cx="9144000" cy="468000"/>
            <a:chOff x="0" y="72000"/>
            <a:chExt cx="9144000" cy="468000"/>
          </a:xfrm>
        </p:grpSpPr>
        <p:sp>
          <p:nvSpPr>
            <p:cNvPr id="10" name="Прямоугольник 9"/>
            <p:cNvSpPr/>
            <p:nvPr userDrawn="1"/>
          </p:nvSpPr>
          <p:spPr>
            <a:xfrm>
              <a:off x="0" y="72000"/>
              <a:ext cx="9144000" cy="4680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11" name="Прямая соединительная линия 10"/>
            <p:cNvCxnSpPr/>
            <p:nvPr userDrawn="1"/>
          </p:nvCxnSpPr>
          <p:spPr>
            <a:xfrm>
              <a:off x="0" y="540000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 userDrawn="1"/>
          </p:nvCxnSpPr>
          <p:spPr>
            <a:xfrm>
              <a:off x="0" y="72000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Проверь себя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Проверка полученных результатов. Коррекция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2000"/>
            <a:ext cx="9144000" cy="105156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64000"/>
            <a:ext cx="9144000" cy="74980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64000"/>
            <a:ext cx="9144000" cy="74980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5" name="TextBox 14"/>
          <p:cNvSpPr txBox="1"/>
          <p:nvPr/>
        </p:nvSpPr>
        <p:spPr>
          <a:xfrm>
            <a:off x="179512" y="2856114"/>
            <a:ext cx="26548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i="1" dirty="0" smtClean="0">
                <a:solidFill>
                  <a:srgbClr val="C00000"/>
                </a:solidFill>
                <a:latin typeface="Mistral" pitchFamily="66" charset="0"/>
              </a:rPr>
              <a:t>Продвинутым</a:t>
            </a:r>
            <a:endParaRPr lang="ru-RU" sz="4000" i="1" dirty="0">
              <a:solidFill>
                <a:srgbClr val="C00000"/>
              </a:solidFill>
              <a:latin typeface="Mistral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756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 userDrawn="1"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7" name="Прямая соединительная линия 6"/>
            <p:cNvCxnSpPr/>
            <p:nvPr userDrawn="1"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Группа 16"/>
          <p:cNvGrpSpPr/>
          <p:nvPr/>
        </p:nvGrpSpPr>
        <p:grpSpPr>
          <a:xfrm>
            <a:off x="0" y="72000"/>
            <a:ext cx="9144000" cy="468000"/>
            <a:chOff x="0" y="72000"/>
            <a:chExt cx="9144000" cy="468000"/>
          </a:xfrm>
        </p:grpSpPr>
        <p:sp>
          <p:nvSpPr>
            <p:cNvPr id="10" name="Прямоугольник 9"/>
            <p:cNvSpPr/>
            <p:nvPr userDrawn="1"/>
          </p:nvSpPr>
          <p:spPr>
            <a:xfrm>
              <a:off x="0" y="72000"/>
              <a:ext cx="9144000" cy="4680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267034"/>
                </a:solidFill>
              </a:endParaRPr>
            </a:p>
          </p:txBody>
        </p:sp>
        <p:cxnSp>
          <p:nvCxnSpPr>
            <p:cNvPr id="11" name="Прямая соединительная линия 10"/>
            <p:cNvCxnSpPr/>
            <p:nvPr userDrawn="1"/>
          </p:nvCxnSpPr>
          <p:spPr>
            <a:xfrm>
              <a:off x="0" y="540000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 userDrawn="1"/>
          </p:nvCxnSpPr>
          <p:spPr>
            <a:xfrm>
              <a:off x="0" y="72000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err="1" smtClean="0">
                <a:ln>
                  <a:noFill/>
                </a:ln>
                <a:solidFill>
                  <a:schemeClr val="bg1"/>
                </a:solidFill>
                <a:effectLst/>
              </a:rPr>
              <a:t>Запоминалки</a:t>
            </a:r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  …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Подведение итогов, рефлексия,  домашнее задание.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764704"/>
            <a:ext cx="583264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– Ты не знаешь, сколько грамм</a:t>
            </a:r>
            <a:br>
              <a:rPr lang="ru-RU" sz="2000" dirty="0">
                <a:latin typeface="Arial" pitchFamily="34" charset="0"/>
                <a:cs typeface="Arial" pitchFamily="34" charset="0"/>
              </a:rPr>
            </a:br>
            <a:r>
              <a:rPr lang="ru-RU" sz="2000" dirty="0">
                <a:latin typeface="Arial" pitchFamily="34" charset="0"/>
                <a:cs typeface="Arial" pitchFamily="34" charset="0"/>
              </a:rPr>
              <a:t>Весит параллелограмм?</a:t>
            </a:r>
            <a:br>
              <a:rPr lang="ru-RU" sz="2000" dirty="0">
                <a:latin typeface="Arial" pitchFamily="34" charset="0"/>
                <a:cs typeface="Arial" pitchFamily="34" charset="0"/>
              </a:rPr>
            </a:br>
            <a:r>
              <a:rPr lang="ru-RU" sz="2000" dirty="0">
                <a:latin typeface="Arial" pitchFamily="34" charset="0"/>
                <a:cs typeface="Arial" pitchFamily="34" charset="0"/>
              </a:rPr>
              <a:t>Не могу понять, в чем дело?</a:t>
            </a:r>
            <a:br>
              <a:rPr lang="ru-RU" sz="2000" dirty="0">
                <a:latin typeface="Arial" pitchFamily="34" charset="0"/>
                <a:cs typeface="Arial" pitchFamily="34" charset="0"/>
              </a:rPr>
            </a:br>
            <a:r>
              <a:rPr lang="ru-RU" sz="2000" dirty="0">
                <a:latin typeface="Arial" pitchFamily="34" charset="0"/>
                <a:cs typeface="Arial" pitchFamily="34" charset="0"/>
              </a:rPr>
              <a:t>Сколько это – "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параллело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"?</a:t>
            </a:r>
            <a:br>
              <a:rPr lang="ru-RU" sz="2000" dirty="0">
                <a:latin typeface="Arial" pitchFamily="34" charset="0"/>
                <a:cs typeface="Arial" pitchFamily="34" charset="0"/>
              </a:rPr>
            </a:br>
            <a:r>
              <a:rPr lang="ru-RU" sz="2000" dirty="0">
                <a:latin typeface="Arial" pitchFamily="34" charset="0"/>
                <a:cs typeface="Arial" pitchFamily="34" charset="0"/>
              </a:rPr>
              <a:t>– Где, дружок, твоя культура?</a:t>
            </a:r>
            <a:br>
              <a:rPr lang="ru-RU" sz="2000" dirty="0">
                <a:latin typeface="Arial" pitchFamily="34" charset="0"/>
                <a:cs typeface="Arial" pitchFamily="34" charset="0"/>
              </a:rPr>
            </a:br>
            <a:r>
              <a:rPr lang="ru-RU" sz="2000" dirty="0">
                <a:latin typeface="Arial" pitchFamily="34" charset="0"/>
                <a:cs typeface="Arial" pitchFamily="34" charset="0"/>
              </a:rPr>
              <a:t>Параллелограмм – фигура,</a:t>
            </a:r>
            <a:br>
              <a:rPr lang="ru-RU" sz="2000" dirty="0">
                <a:latin typeface="Arial" pitchFamily="34" charset="0"/>
                <a:cs typeface="Arial" pitchFamily="34" charset="0"/>
              </a:rPr>
            </a:br>
            <a:r>
              <a:rPr lang="ru-RU" sz="2000" dirty="0">
                <a:latin typeface="Arial" pitchFamily="34" charset="0"/>
                <a:cs typeface="Arial" pitchFamily="34" charset="0"/>
              </a:rPr>
              <a:t>Знает каждый школьник в мире.</a:t>
            </a:r>
            <a:br>
              <a:rPr lang="ru-RU" sz="2000" dirty="0">
                <a:latin typeface="Arial" pitchFamily="34" charset="0"/>
                <a:cs typeface="Arial" pitchFamily="34" charset="0"/>
              </a:rPr>
            </a:br>
            <a:r>
              <a:rPr lang="ru-RU" sz="2000" dirty="0">
                <a:latin typeface="Arial" pitchFamily="34" charset="0"/>
                <a:cs typeface="Arial" pitchFamily="34" charset="0"/>
              </a:rPr>
              <a:t>У него сторон – четыре.</a:t>
            </a:r>
            <a:br>
              <a:rPr lang="ru-RU" sz="2000" dirty="0">
                <a:latin typeface="Arial" pitchFamily="34" charset="0"/>
                <a:cs typeface="Arial" pitchFamily="34" charset="0"/>
              </a:rPr>
            </a:br>
            <a:r>
              <a:rPr lang="ru-RU" sz="2000" dirty="0">
                <a:latin typeface="Arial" pitchFamily="34" charset="0"/>
                <a:cs typeface="Arial" pitchFamily="34" charset="0"/>
              </a:rPr>
              <a:t>Их рисуют не бесцельно,</a:t>
            </a:r>
            <a:br>
              <a:rPr lang="ru-RU" sz="2000" dirty="0">
                <a:latin typeface="Arial" pitchFamily="34" charset="0"/>
                <a:cs typeface="Arial" pitchFamily="34" charset="0"/>
              </a:rPr>
            </a:br>
            <a:r>
              <a:rPr lang="ru-RU" sz="2000" dirty="0">
                <a:latin typeface="Arial" pitchFamily="34" charset="0"/>
                <a:cs typeface="Arial" pitchFamily="34" charset="0"/>
              </a:rPr>
              <a:t>А попарно параллельно.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764704"/>
            <a:ext cx="381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932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10" name="Прямоугольник 9"/>
            <p:cNvSpPr/>
            <p:nvPr userDrawn="1"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11" name="Прямая соединительная линия 10"/>
            <p:cNvCxnSpPr/>
            <p:nvPr userDrawn="1"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Box 3"/>
          <p:cNvSpPr txBox="1"/>
          <p:nvPr/>
        </p:nvSpPr>
        <p:spPr>
          <a:xfrm>
            <a:off x="6932818" y="6401076"/>
            <a:ext cx="22111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600" dirty="0" smtClean="0"/>
              <a:t>Метапредмет – Знание</a:t>
            </a:r>
            <a:endParaRPr lang="ru-RU" sz="16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04078" y="5301208"/>
            <a:ext cx="8784976" cy="830997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accent4">
                    <a:lumMod val="50000"/>
                  </a:schemeClr>
                </a:solidFill>
              </a:rPr>
              <a:t>Домашнее 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</a:rPr>
              <a:t>задание:</a:t>
            </a:r>
          </a:p>
          <a:p>
            <a:r>
              <a:rPr lang="ru-RU" sz="2400" dirty="0"/>
              <a:t>п</a:t>
            </a:r>
            <a:r>
              <a:rPr lang="ru-RU" sz="2400"/>
              <a:t>. </a:t>
            </a:r>
            <a:r>
              <a:rPr lang="ru-RU" sz="2400" smtClean="0"/>
              <a:t>3; </a:t>
            </a:r>
            <a:r>
              <a:rPr lang="ru-RU" sz="2400" smtClean="0"/>
              <a:t>знать </a:t>
            </a:r>
            <a:r>
              <a:rPr lang="ru-RU" sz="2400" smtClean="0"/>
              <a:t>доказательства теорем</a:t>
            </a:r>
            <a:r>
              <a:rPr lang="ru-RU" sz="2400" smtClean="0"/>
              <a:t>; </a:t>
            </a:r>
            <a:r>
              <a:rPr lang="ru-RU" sz="2400" smtClean="0"/>
              <a:t>№</a:t>
            </a:r>
            <a:r>
              <a:rPr lang="ru-RU" sz="2400" smtClean="0"/>
              <a:t>49, №</a:t>
            </a:r>
            <a:r>
              <a:rPr lang="ru-RU" sz="2400" smtClean="0"/>
              <a:t>96</a:t>
            </a:r>
            <a:r>
              <a:rPr lang="ru-RU" sz="2400" smtClean="0"/>
              <a:t>.</a:t>
            </a:r>
            <a:endParaRPr lang="ru-RU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910" y="4348708"/>
            <a:ext cx="2190750" cy="952500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-54803" y="890531"/>
            <a:ext cx="9216000" cy="2240968"/>
          </a:xfrm>
          <a:prstGeom prst="rect">
            <a:avLst/>
          </a:prstGeom>
          <a:solidFill>
            <a:schemeClr val="accent4">
              <a:lumMod val="60000"/>
              <a:lumOff val="40000"/>
              <a:alpha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8" name="TextBox 14"/>
          <p:cNvSpPr txBox="1"/>
          <p:nvPr/>
        </p:nvSpPr>
        <p:spPr>
          <a:xfrm>
            <a:off x="64065" y="1182988"/>
            <a:ext cx="8978264" cy="1569660"/>
          </a:xfrm>
          <a:prstGeom prst="rect">
            <a:avLst/>
          </a:prstGeom>
          <a:solidFill>
            <a:srgbClr val="44A786">
              <a:alpha val="0"/>
            </a:srgbClr>
          </a:solidFill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4800" dirty="0">
                <a:solidFill>
                  <a:schemeClr val="accent4">
                    <a:lumMod val="50000"/>
                  </a:schemeClr>
                </a:solidFill>
                <a:effectLst>
                  <a:glow rad="101600">
                    <a:srgbClr val="FFFFFF"/>
                  </a:glow>
                </a:effectLst>
                <a:latin typeface="Arial Black" pitchFamily="34" charset="0"/>
              </a:rPr>
              <a:t>Параллелограмм, его признаки и свойства</a:t>
            </a: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-18803" y="404664"/>
            <a:ext cx="9144000" cy="54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1" kern="1200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sz="1800" smtClean="0">
                <a:ln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/>
              </a:rPr>
              <a:t>МНОГОУГОЛЬНИКИ</a:t>
            </a:r>
            <a:endParaRPr lang="ru-RU" sz="1800" dirty="0"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41068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10215</TotalTime>
  <Words>243</Words>
  <Application>Microsoft Office PowerPoint</Application>
  <PresentationFormat>Экран (4:3)</PresentationFormat>
  <Paragraphs>54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Arial</vt:lpstr>
      <vt:lpstr>Arial Black</vt:lpstr>
      <vt:lpstr>Calibri</vt:lpstr>
      <vt:lpstr>Mistral</vt:lpstr>
      <vt:lpstr>Tahoma</vt:lpstr>
      <vt:lpstr>Times New Roman</vt:lpstr>
      <vt:lpstr>Тема Office</vt:lpstr>
      <vt:lpstr>1_Тема Office</vt:lpstr>
      <vt:lpstr>Что сделано дома</vt:lpstr>
      <vt:lpstr>МНОГОУГОЛЬНИКИ</vt:lpstr>
      <vt:lpstr>Математическая разминка</vt:lpstr>
      <vt:lpstr>Свойства параллелограмма</vt:lpstr>
      <vt:lpstr>Признаки  параллелограмма</vt:lpstr>
      <vt:lpstr>Отрабатываем алгоритмы</vt:lpstr>
      <vt:lpstr>Проверь себя</vt:lpstr>
      <vt:lpstr>Запоминалки  …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svg</dc:creator>
  <cp:lastModifiedBy>Пользователь</cp:lastModifiedBy>
  <cp:revision>1358</cp:revision>
  <dcterms:created xsi:type="dcterms:W3CDTF">2015-06-18T09:54:57Z</dcterms:created>
  <dcterms:modified xsi:type="dcterms:W3CDTF">2024-09-10T05:03:48Z</dcterms:modified>
</cp:coreProperties>
</file>