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76" r:id="rId3"/>
    <p:sldId id="267" r:id="rId4"/>
    <p:sldId id="259" r:id="rId5"/>
    <p:sldId id="257" r:id="rId6"/>
    <p:sldId id="263" r:id="rId7"/>
    <p:sldId id="260" r:id="rId8"/>
    <p:sldId id="261" r:id="rId9"/>
    <p:sldId id="265" r:id="rId10"/>
    <p:sldId id="268" r:id="rId11"/>
    <p:sldId id="274" r:id="rId12"/>
    <p:sldId id="269" r:id="rId13"/>
    <p:sldId id="275" r:id="rId14"/>
    <p:sldId id="270" r:id="rId15"/>
    <p:sldId id="272" r:id="rId16"/>
    <p:sldId id="273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DD"/>
    <a:srgbClr val="FF33CC"/>
    <a:srgbClr val="A81859"/>
    <a:srgbClr val="9A268C"/>
    <a:srgbClr val="FDFDC3"/>
    <a:srgbClr val="6969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88" autoAdjust="0"/>
  </p:normalViewPr>
  <p:slideViewPr>
    <p:cSldViewPr>
      <p:cViewPr varScale="1">
        <p:scale>
          <a:sx n="67" d="100"/>
          <a:sy n="67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BDD21-55C4-4D08-9976-F2DD2E4A005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937D7A4-665B-43F7-8650-092303A646C4}">
      <dgm:prSet phldrT="[Текст]"/>
      <dgm:spPr>
        <a:solidFill>
          <a:srgbClr val="FF0000">
            <a:alpha val="50000"/>
          </a:srgbClr>
        </a:solidFill>
        <a:ln>
          <a:solidFill>
            <a:srgbClr val="FF000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Ребенок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1F4A18B-98E0-49DD-BF5C-5DEF8B0FF50E}" type="parTrans" cxnId="{44E2AD6A-EF86-42D6-8778-5ED6B07D0967}">
      <dgm:prSet/>
      <dgm:spPr/>
      <dgm:t>
        <a:bodyPr/>
        <a:lstStyle/>
        <a:p>
          <a:endParaRPr lang="ru-RU"/>
        </a:p>
      </dgm:t>
    </dgm:pt>
    <dgm:pt modelId="{D10974D5-72E0-4A81-BDAD-E4FF58C1CD5B}" type="sibTrans" cxnId="{44E2AD6A-EF86-42D6-8778-5ED6B07D0967}">
      <dgm:prSet/>
      <dgm:spPr/>
      <dgm:t>
        <a:bodyPr/>
        <a:lstStyle/>
        <a:p>
          <a:endParaRPr lang="ru-RU"/>
        </a:p>
      </dgm:t>
    </dgm:pt>
    <dgm:pt modelId="{AB79E10D-ED69-4487-AD3F-012AF6431021}">
      <dgm:prSet phldrT="[Текст]"/>
      <dgm:spPr>
        <a:solidFill>
          <a:srgbClr val="00B0F0">
            <a:alpha val="50000"/>
          </a:srgbClr>
        </a:solidFill>
        <a:ln>
          <a:solidFill>
            <a:srgbClr val="00B0F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Педагоги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77567D7-2E6A-4370-A370-8B4A23F85493}" type="parTrans" cxnId="{0A1A2A8E-4472-4984-981F-05360DA91740}">
      <dgm:prSet/>
      <dgm:spPr/>
      <dgm:t>
        <a:bodyPr/>
        <a:lstStyle/>
        <a:p>
          <a:endParaRPr lang="ru-RU"/>
        </a:p>
      </dgm:t>
    </dgm:pt>
    <dgm:pt modelId="{94E722CC-7350-44A7-B65E-9C061832CAF5}" type="sibTrans" cxnId="{0A1A2A8E-4472-4984-981F-05360DA91740}">
      <dgm:prSet/>
      <dgm:spPr/>
      <dgm:t>
        <a:bodyPr/>
        <a:lstStyle/>
        <a:p>
          <a:endParaRPr lang="ru-RU"/>
        </a:p>
      </dgm:t>
    </dgm:pt>
    <dgm:pt modelId="{6E742C57-E8E7-4DF0-83AA-4EF7D366A891}">
      <dgm:prSet phldrT="[Текст]"/>
      <dgm:spPr>
        <a:solidFill>
          <a:srgbClr val="92D050">
            <a:alpha val="50000"/>
          </a:srgbClr>
        </a:solidFill>
        <a:ln>
          <a:solidFill>
            <a:srgbClr val="92D050"/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ctr"/>
          <a:r>
            <a:rPr lang="ru-RU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Родители</a:t>
          </a:r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50A8159-0794-4469-AC15-3EAA97F2525A}" type="parTrans" cxnId="{DF0BB230-9A1F-4D04-BB72-CCE9AD4FABF7}">
      <dgm:prSet/>
      <dgm:spPr/>
      <dgm:t>
        <a:bodyPr/>
        <a:lstStyle/>
        <a:p>
          <a:endParaRPr lang="ru-RU"/>
        </a:p>
      </dgm:t>
    </dgm:pt>
    <dgm:pt modelId="{50346BBB-C145-467F-AC85-C4B6C3F7B855}" type="sibTrans" cxnId="{DF0BB230-9A1F-4D04-BB72-CCE9AD4FABF7}">
      <dgm:prSet/>
      <dgm:spPr/>
      <dgm:t>
        <a:bodyPr/>
        <a:lstStyle/>
        <a:p>
          <a:endParaRPr lang="ru-RU"/>
        </a:p>
      </dgm:t>
    </dgm:pt>
    <dgm:pt modelId="{B27C306C-540A-424B-81C9-9C825DC53054}" type="pres">
      <dgm:prSet presAssocID="{922BDD21-55C4-4D08-9976-F2DD2E4A0059}" presName="compositeShape" presStyleCnt="0">
        <dgm:presLayoutVars>
          <dgm:chMax val="7"/>
          <dgm:dir/>
          <dgm:resizeHandles val="exact"/>
        </dgm:presLayoutVars>
      </dgm:prSet>
      <dgm:spPr/>
    </dgm:pt>
    <dgm:pt modelId="{CD3483A3-7885-445E-9FC8-3E80B6885E52}" type="pres">
      <dgm:prSet presAssocID="{3937D7A4-665B-43F7-8650-092303A646C4}" presName="circ1" presStyleLbl="vennNode1" presStyleIdx="0" presStyleCnt="3" custLinFactNeighborX="-202" custLinFactNeighborY="-1436"/>
      <dgm:spPr/>
      <dgm:t>
        <a:bodyPr/>
        <a:lstStyle/>
        <a:p>
          <a:endParaRPr lang="ru-RU"/>
        </a:p>
      </dgm:t>
    </dgm:pt>
    <dgm:pt modelId="{D5F6D53E-4306-45A2-A3B8-7F966A02BA0E}" type="pres">
      <dgm:prSet presAssocID="{3937D7A4-665B-43F7-8650-092303A646C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5E2AA-850A-4571-B800-521FF4B6415E}" type="pres">
      <dgm:prSet presAssocID="{AB79E10D-ED69-4487-AD3F-012AF6431021}" presName="circ2" presStyleLbl="vennNode1" presStyleIdx="1" presStyleCnt="3"/>
      <dgm:spPr/>
      <dgm:t>
        <a:bodyPr/>
        <a:lstStyle/>
        <a:p>
          <a:endParaRPr lang="ru-RU"/>
        </a:p>
      </dgm:t>
    </dgm:pt>
    <dgm:pt modelId="{C631E3E6-80D5-4582-B9BB-8DE99B7B0B42}" type="pres">
      <dgm:prSet presAssocID="{AB79E10D-ED69-4487-AD3F-012AF64310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9BB93-D12D-4451-9415-55CA7900508B}" type="pres">
      <dgm:prSet presAssocID="{6E742C57-E8E7-4DF0-83AA-4EF7D366A891}" presName="circ3" presStyleLbl="vennNode1" presStyleIdx="2" presStyleCnt="3"/>
      <dgm:spPr/>
      <dgm:t>
        <a:bodyPr/>
        <a:lstStyle/>
        <a:p>
          <a:endParaRPr lang="ru-RU"/>
        </a:p>
      </dgm:t>
    </dgm:pt>
    <dgm:pt modelId="{54F98914-983F-4F40-BAE1-E1BB365D4C08}" type="pres">
      <dgm:prSet presAssocID="{6E742C57-E8E7-4DF0-83AA-4EF7D366A89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D181DB-7D00-4C7C-8E6E-0608862F1095}" type="presOf" srcId="{AB79E10D-ED69-4487-AD3F-012AF6431021}" destId="{C631E3E6-80D5-4582-B9BB-8DE99B7B0B42}" srcOrd="1" destOrd="0" presId="urn:microsoft.com/office/officeart/2005/8/layout/venn1"/>
    <dgm:cxn modelId="{B44A38DE-4D73-4AE2-9F95-65A49EBAABC7}" type="presOf" srcId="{3937D7A4-665B-43F7-8650-092303A646C4}" destId="{D5F6D53E-4306-45A2-A3B8-7F966A02BA0E}" srcOrd="1" destOrd="0" presId="urn:microsoft.com/office/officeart/2005/8/layout/venn1"/>
    <dgm:cxn modelId="{1D6F0997-3840-4A25-8716-00BDB4D21B25}" type="presOf" srcId="{922BDD21-55C4-4D08-9976-F2DD2E4A0059}" destId="{B27C306C-540A-424B-81C9-9C825DC53054}" srcOrd="0" destOrd="0" presId="urn:microsoft.com/office/officeart/2005/8/layout/venn1"/>
    <dgm:cxn modelId="{D3E873CA-FCD9-4EFC-A8CF-6B997FF7D218}" type="presOf" srcId="{6E742C57-E8E7-4DF0-83AA-4EF7D366A891}" destId="{54F98914-983F-4F40-BAE1-E1BB365D4C08}" srcOrd="1" destOrd="0" presId="urn:microsoft.com/office/officeart/2005/8/layout/venn1"/>
    <dgm:cxn modelId="{DF0BB230-9A1F-4D04-BB72-CCE9AD4FABF7}" srcId="{922BDD21-55C4-4D08-9976-F2DD2E4A0059}" destId="{6E742C57-E8E7-4DF0-83AA-4EF7D366A891}" srcOrd="2" destOrd="0" parTransId="{650A8159-0794-4469-AC15-3EAA97F2525A}" sibTransId="{50346BBB-C145-467F-AC85-C4B6C3F7B855}"/>
    <dgm:cxn modelId="{44E2AD6A-EF86-42D6-8778-5ED6B07D0967}" srcId="{922BDD21-55C4-4D08-9976-F2DD2E4A0059}" destId="{3937D7A4-665B-43F7-8650-092303A646C4}" srcOrd="0" destOrd="0" parTransId="{81F4A18B-98E0-49DD-BF5C-5DEF8B0FF50E}" sibTransId="{D10974D5-72E0-4A81-BDAD-E4FF58C1CD5B}"/>
    <dgm:cxn modelId="{503248F5-1B1D-4B4C-AF26-AAA65039E42E}" type="presOf" srcId="{AB79E10D-ED69-4487-AD3F-012AF6431021}" destId="{FF45E2AA-850A-4571-B800-521FF4B6415E}" srcOrd="0" destOrd="0" presId="urn:microsoft.com/office/officeart/2005/8/layout/venn1"/>
    <dgm:cxn modelId="{0A1A2A8E-4472-4984-981F-05360DA91740}" srcId="{922BDD21-55C4-4D08-9976-F2DD2E4A0059}" destId="{AB79E10D-ED69-4487-AD3F-012AF6431021}" srcOrd="1" destOrd="0" parTransId="{277567D7-2E6A-4370-A370-8B4A23F85493}" sibTransId="{94E722CC-7350-44A7-B65E-9C061832CAF5}"/>
    <dgm:cxn modelId="{AEA09661-AE51-4996-94EA-7CC07D112981}" type="presOf" srcId="{3937D7A4-665B-43F7-8650-092303A646C4}" destId="{CD3483A3-7885-445E-9FC8-3E80B6885E52}" srcOrd="0" destOrd="0" presId="urn:microsoft.com/office/officeart/2005/8/layout/venn1"/>
    <dgm:cxn modelId="{061A48D5-BC2C-415B-B7C5-D5ADCDB9802D}" type="presOf" srcId="{6E742C57-E8E7-4DF0-83AA-4EF7D366A891}" destId="{7A99BB93-D12D-4451-9415-55CA7900508B}" srcOrd="0" destOrd="0" presId="urn:microsoft.com/office/officeart/2005/8/layout/venn1"/>
    <dgm:cxn modelId="{6C733020-1E61-4AAD-A9B9-9C8C7FB07C1A}" type="presParOf" srcId="{B27C306C-540A-424B-81C9-9C825DC53054}" destId="{CD3483A3-7885-445E-9FC8-3E80B6885E52}" srcOrd="0" destOrd="0" presId="urn:microsoft.com/office/officeart/2005/8/layout/venn1"/>
    <dgm:cxn modelId="{FD2C1B2D-75FD-4ED4-983D-7DB8976AD803}" type="presParOf" srcId="{B27C306C-540A-424B-81C9-9C825DC53054}" destId="{D5F6D53E-4306-45A2-A3B8-7F966A02BA0E}" srcOrd="1" destOrd="0" presId="urn:microsoft.com/office/officeart/2005/8/layout/venn1"/>
    <dgm:cxn modelId="{5C005212-00EA-4B87-913A-C004920CBE03}" type="presParOf" srcId="{B27C306C-540A-424B-81C9-9C825DC53054}" destId="{FF45E2AA-850A-4571-B800-521FF4B6415E}" srcOrd="2" destOrd="0" presId="urn:microsoft.com/office/officeart/2005/8/layout/venn1"/>
    <dgm:cxn modelId="{B7619453-686A-4C15-8E50-0B60BCB65096}" type="presParOf" srcId="{B27C306C-540A-424B-81C9-9C825DC53054}" destId="{C631E3E6-80D5-4582-B9BB-8DE99B7B0B42}" srcOrd="3" destOrd="0" presId="urn:microsoft.com/office/officeart/2005/8/layout/venn1"/>
    <dgm:cxn modelId="{7FED05EF-4CEB-44E5-8AF1-C18AEE5ACD1E}" type="presParOf" srcId="{B27C306C-540A-424B-81C9-9C825DC53054}" destId="{7A99BB93-D12D-4451-9415-55CA7900508B}" srcOrd="4" destOrd="0" presId="urn:microsoft.com/office/officeart/2005/8/layout/venn1"/>
    <dgm:cxn modelId="{827AA12C-305C-4971-AC4B-5275F525342D}" type="presParOf" srcId="{B27C306C-540A-424B-81C9-9C825DC53054}" destId="{54F98914-983F-4F40-BAE1-E1BB365D4C0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BE46D9-F1CE-4377-B244-807A17FA093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B51D9A1A-A308-4731-8FDD-EE0BBC6FEA4C}">
      <dgm:prSet custT="1"/>
      <dgm:spPr>
        <a:gradFill flip="none" rotWithShape="1">
          <a:gsLst>
            <a:gs pos="0">
              <a:srgbClr val="EC20DD">
                <a:tint val="66000"/>
                <a:satMod val="160000"/>
              </a:srgbClr>
            </a:gs>
            <a:gs pos="50000">
              <a:srgbClr val="EC20DD">
                <a:tint val="44500"/>
                <a:satMod val="160000"/>
              </a:srgbClr>
            </a:gs>
            <a:gs pos="100000">
              <a:srgbClr val="EC20DD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2400" b="1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ЕДИНЫЙ ПОДХОД К ВОСПИТАНИЮ ДЕТЕЙ  В СЕМЬЕ  И  ДОУ</a:t>
          </a:r>
          <a:endParaRPr lang="ru-RU" sz="2400" b="1" cap="none" spc="0" dirty="0">
            <a:ln w="11430"/>
            <a:solidFill>
              <a:srgbClr val="7030A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9081F289-297D-4765-99A1-0706753D9FF0}" type="parTrans" cxnId="{A76E0468-F5D4-4BAC-83F9-8165E733AFD1}">
      <dgm:prSet/>
      <dgm:spPr/>
      <dgm:t>
        <a:bodyPr/>
        <a:lstStyle/>
        <a:p>
          <a:endParaRPr lang="ru-RU"/>
        </a:p>
      </dgm:t>
    </dgm:pt>
    <dgm:pt modelId="{4064B215-6108-4A63-BBCA-777341BE5AE4}" type="sibTrans" cxnId="{A76E0468-F5D4-4BAC-83F9-8165E733AFD1}">
      <dgm:prSet/>
      <dgm:spPr>
        <a:solidFill>
          <a:srgbClr val="FF0000"/>
        </a:solidFill>
        <a:ln w="3810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00E5525C-094E-448E-8F4E-6D288229C62E}">
      <dgm:prSet/>
      <dgm:spPr>
        <a:gradFill flip="none" rotWithShape="0">
          <a:gsLst>
            <a:gs pos="0">
              <a:srgbClr val="EC20DD">
                <a:tint val="66000"/>
                <a:satMod val="160000"/>
              </a:srgbClr>
            </a:gs>
            <a:gs pos="50000">
              <a:srgbClr val="EC20DD">
                <a:tint val="44500"/>
                <a:satMod val="160000"/>
              </a:srgbClr>
            </a:gs>
            <a:gs pos="100000">
              <a:srgbClr val="EC20DD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rPr>
            <a:t>КАЧЕСТВО  ОБРАЗОВАТЕЛЬНОГО ПРОЦЕССА</a:t>
          </a:r>
          <a:endParaRPr lang="ru-RU" b="1" dirty="0">
            <a:ln w="11430"/>
            <a:solidFill>
              <a:srgbClr val="FF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Black" pitchFamily="34" charset="0"/>
          </a:endParaRPr>
        </a:p>
      </dgm:t>
    </dgm:pt>
    <dgm:pt modelId="{CCB5D5B4-74CD-40FF-8C5F-F4844DC1C62E}" type="parTrans" cxnId="{4550DC36-0A2C-413A-9594-66DEDD9C8D9E}">
      <dgm:prSet/>
      <dgm:spPr/>
      <dgm:t>
        <a:bodyPr/>
        <a:lstStyle/>
        <a:p>
          <a:endParaRPr lang="ru-RU"/>
        </a:p>
      </dgm:t>
    </dgm:pt>
    <dgm:pt modelId="{578DA4F4-AE55-462A-AE10-91C06F85D7A3}" type="sibTrans" cxnId="{4550DC36-0A2C-413A-9594-66DEDD9C8D9E}">
      <dgm:prSet/>
      <dgm:spPr/>
      <dgm:t>
        <a:bodyPr/>
        <a:lstStyle/>
        <a:p>
          <a:endParaRPr lang="ru-RU"/>
        </a:p>
      </dgm:t>
    </dgm:pt>
    <dgm:pt modelId="{3E28D270-3BCA-4FA4-8C17-BB08BB10D866}" type="pres">
      <dgm:prSet presAssocID="{5CBE46D9-F1CE-4377-B244-807A17FA0933}" presName="linearFlow" presStyleCnt="0">
        <dgm:presLayoutVars>
          <dgm:resizeHandles val="exact"/>
        </dgm:presLayoutVars>
      </dgm:prSet>
      <dgm:spPr/>
    </dgm:pt>
    <dgm:pt modelId="{3FBB7E6A-1686-4D66-BBBF-4541C811F3BF}" type="pres">
      <dgm:prSet presAssocID="{B51D9A1A-A308-4731-8FDD-EE0BBC6FEA4C}" presName="node" presStyleLbl="node1" presStyleIdx="0" presStyleCnt="2" custScaleX="125458" custScaleY="129546" custLinFactNeighborX="-2233" custLinFactNeighborY="-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503A9-10EE-46FF-8218-EF7254B3B549}" type="pres">
      <dgm:prSet presAssocID="{4064B215-6108-4A63-BBCA-777341BE5AE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18D8228-5598-41E4-B7C7-547B57BE3800}" type="pres">
      <dgm:prSet presAssocID="{4064B215-6108-4A63-BBCA-777341BE5AE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B77D469-A45D-4A5E-911A-0414C97CAC56}" type="pres">
      <dgm:prSet presAssocID="{00E5525C-094E-448E-8F4E-6D288229C62E}" presName="node" presStyleLbl="node1" presStyleIdx="1" presStyleCnt="2" custScaleX="138246" custScaleY="126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6E0468-F5D4-4BAC-83F9-8165E733AFD1}" srcId="{5CBE46D9-F1CE-4377-B244-807A17FA0933}" destId="{B51D9A1A-A308-4731-8FDD-EE0BBC6FEA4C}" srcOrd="0" destOrd="0" parTransId="{9081F289-297D-4765-99A1-0706753D9FF0}" sibTransId="{4064B215-6108-4A63-BBCA-777341BE5AE4}"/>
    <dgm:cxn modelId="{5205BE34-68B6-4DE0-B2B6-A9A5B836FFD5}" type="presOf" srcId="{B51D9A1A-A308-4731-8FDD-EE0BBC6FEA4C}" destId="{3FBB7E6A-1686-4D66-BBBF-4541C811F3BF}" srcOrd="0" destOrd="0" presId="urn:microsoft.com/office/officeart/2005/8/layout/process2"/>
    <dgm:cxn modelId="{1A9DCF08-4B37-413E-AA9E-1988530677C2}" type="presOf" srcId="{4064B215-6108-4A63-BBCA-777341BE5AE4}" destId="{400503A9-10EE-46FF-8218-EF7254B3B549}" srcOrd="0" destOrd="0" presId="urn:microsoft.com/office/officeart/2005/8/layout/process2"/>
    <dgm:cxn modelId="{E8620589-932E-4459-93B8-0AED520D485B}" type="presOf" srcId="{4064B215-6108-4A63-BBCA-777341BE5AE4}" destId="{118D8228-5598-41E4-B7C7-547B57BE3800}" srcOrd="1" destOrd="0" presId="urn:microsoft.com/office/officeart/2005/8/layout/process2"/>
    <dgm:cxn modelId="{4550DC36-0A2C-413A-9594-66DEDD9C8D9E}" srcId="{5CBE46D9-F1CE-4377-B244-807A17FA0933}" destId="{00E5525C-094E-448E-8F4E-6D288229C62E}" srcOrd="1" destOrd="0" parTransId="{CCB5D5B4-74CD-40FF-8C5F-F4844DC1C62E}" sibTransId="{578DA4F4-AE55-462A-AE10-91C06F85D7A3}"/>
    <dgm:cxn modelId="{C337C61B-469A-4A79-8B56-5742B5FC91B7}" type="presOf" srcId="{00E5525C-094E-448E-8F4E-6D288229C62E}" destId="{DB77D469-A45D-4A5E-911A-0414C97CAC56}" srcOrd="0" destOrd="0" presId="urn:microsoft.com/office/officeart/2005/8/layout/process2"/>
    <dgm:cxn modelId="{5ABA2A9E-1209-42CF-A88B-84382801E774}" type="presOf" srcId="{5CBE46D9-F1CE-4377-B244-807A17FA0933}" destId="{3E28D270-3BCA-4FA4-8C17-BB08BB10D866}" srcOrd="0" destOrd="0" presId="urn:microsoft.com/office/officeart/2005/8/layout/process2"/>
    <dgm:cxn modelId="{B78076B1-589B-4704-8D48-8AF4C2B1E1D2}" type="presParOf" srcId="{3E28D270-3BCA-4FA4-8C17-BB08BB10D866}" destId="{3FBB7E6A-1686-4D66-BBBF-4541C811F3BF}" srcOrd="0" destOrd="0" presId="urn:microsoft.com/office/officeart/2005/8/layout/process2"/>
    <dgm:cxn modelId="{947104ED-EA33-4010-AE07-E588CD5BEB56}" type="presParOf" srcId="{3E28D270-3BCA-4FA4-8C17-BB08BB10D866}" destId="{400503A9-10EE-46FF-8218-EF7254B3B549}" srcOrd="1" destOrd="0" presId="urn:microsoft.com/office/officeart/2005/8/layout/process2"/>
    <dgm:cxn modelId="{7D5C0FBF-1E5C-47F1-AEAB-E112BDD60E7C}" type="presParOf" srcId="{400503A9-10EE-46FF-8218-EF7254B3B549}" destId="{118D8228-5598-41E4-B7C7-547B57BE3800}" srcOrd="0" destOrd="0" presId="urn:microsoft.com/office/officeart/2005/8/layout/process2"/>
    <dgm:cxn modelId="{77B3019A-237B-41EE-8A1B-5A8A1128C776}" type="presParOf" srcId="{3E28D270-3BCA-4FA4-8C17-BB08BB10D866}" destId="{DB77D469-A45D-4A5E-911A-0414C97CAC5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377E8-DBB0-4928-9688-8E3579E02991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1B71CB-75B0-4ED9-AF47-5730042EBC53}">
      <dgm:prSet phldrT="[Текст]"/>
      <dgm:spPr>
        <a:solidFill>
          <a:srgbClr val="EC20DD"/>
        </a:solid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b="1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ПРИНЦИПЫ</a:t>
          </a:r>
          <a:endParaRPr lang="ru-RU" b="1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1300FFD-453A-472F-8631-5F8687B46AAE}" type="parTrans" cxnId="{E97A4F8E-4E83-45FC-8188-B8C16BCABDAE}">
      <dgm:prSet/>
      <dgm:spPr/>
      <dgm:t>
        <a:bodyPr/>
        <a:lstStyle/>
        <a:p>
          <a:endParaRPr lang="ru-RU"/>
        </a:p>
      </dgm:t>
    </dgm:pt>
    <dgm:pt modelId="{5134AF81-0570-466C-8118-F9EF641C357D}" type="sibTrans" cxnId="{E97A4F8E-4E83-45FC-8188-B8C16BCABDAE}">
      <dgm:prSet/>
      <dgm:spPr/>
      <dgm:t>
        <a:bodyPr/>
        <a:lstStyle/>
        <a:p>
          <a:endParaRPr lang="ru-RU"/>
        </a:p>
      </dgm:t>
    </dgm:pt>
    <dgm:pt modelId="{AB7FB733-AE22-426C-A9E2-BD64305A570F}">
      <dgm:prSet phldrT="[Текст]" custT="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Доброжелательный стиль</a:t>
          </a:r>
          <a:endParaRPr lang="ru-RU" sz="1200" b="1" dirty="0">
            <a:solidFill>
              <a:schemeClr val="tx1"/>
            </a:solidFill>
          </a:endParaRPr>
        </a:p>
      </dgm:t>
    </dgm:pt>
    <dgm:pt modelId="{8B9FDB4A-4EA6-4BAC-B6E7-F348241C4DB6}" type="parTrans" cxnId="{34EFF6C5-25A4-47BA-A3B6-94C61A72156A}">
      <dgm:prSet/>
      <dgm:spPr/>
      <dgm:t>
        <a:bodyPr/>
        <a:lstStyle/>
        <a:p>
          <a:endParaRPr lang="ru-RU"/>
        </a:p>
      </dgm:t>
    </dgm:pt>
    <dgm:pt modelId="{1810ED75-7305-4378-B0E2-3956DB4174F2}" type="sibTrans" cxnId="{34EFF6C5-25A4-47BA-A3B6-94C61A72156A}">
      <dgm:prSet/>
      <dgm:spPr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F342C9F8-00BA-46CB-9D92-2A63F906A941}">
      <dgm:prSet phldrT="[Текст]" custT="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Тщательная подготовка</a:t>
          </a:r>
          <a:endParaRPr lang="ru-RU" sz="1200" b="1" dirty="0">
            <a:solidFill>
              <a:schemeClr val="tx1"/>
            </a:solidFill>
          </a:endParaRPr>
        </a:p>
      </dgm:t>
    </dgm:pt>
    <dgm:pt modelId="{226078EC-14ED-4E9F-9AC6-7D5D1537AE7F}" type="parTrans" cxnId="{0400516D-1E1E-4797-9E7B-C218CD998CE9}">
      <dgm:prSet/>
      <dgm:spPr/>
      <dgm:t>
        <a:bodyPr/>
        <a:lstStyle/>
        <a:p>
          <a:endParaRPr lang="ru-RU"/>
        </a:p>
      </dgm:t>
    </dgm:pt>
    <dgm:pt modelId="{3B4B3E5E-44B9-4BCA-BA4E-018EDBC1A2C6}" type="sibTrans" cxnId="{0400516D-1E1E-4797-9E7B-C218CD998CE9}">
      <dgm:prSet/>
      <dgm:spPr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E9BD9495-2439-423E-8823-684DF8966F18}">
      <dgm:prSet custT="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Индивидуальный подход</a:t>
          </a:r>
          <a:endParaRPr lang="ru-RU" sz="1200" b="1" dirty="0">
            <a:solidFill>
              <a:schemeClr val="tx1"/>
            </a:solidFill>
          </a:endParaRPr>
        </a:p>
      </dgm:t>
    </dgm:pt>
    <dgm:pt modelId="{764DD3E8-E49A-4290-9EA7-35D6BA0ADA76}" type="parTrans" cxnId="{C81EB0D5-381B-4544-8CA4-4BD68A076CCB}">
      <dgm:prSet/>
      <dgm:spPr/>
      <dgm:t>
        <a:bodyPr/>
        <a:lstStyle/>
        <a:p>
          <a:endParaRPr lang="ru-RU"/>
        </a:p>
      </dgm:t>
    </dgm:pt>
    <dgm:pt modelId="{3231357C-45AC-47FC-88DB-FBB2679CE4A5}" type="sibTrans" cxnId="{C81EB0D5-381B-4544-8CA4-4BD68A076CCB}">
      <dgm:prSet/>
      <dgm:spPr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F8564B1C-93F0-4E8E-9946-99FF85F65177}">
      <dgm:prSet custT="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Открытость</a:t>
          </a:r>
          <a:endParaRPr lang="ru-RU" sz="1200" b="1" dirty="0">
            <a:solidFill>
              <a:schemeClr val="tx1"/>
            </a:solidFill>
          </a:endParaRPr>
        </a:p>
      </dgm:t>
    </dgm:pt>
    <dgm:pt modelId="{0D016535-F717-417D-9317-16953AD0DEB7}" type="parTrans" cxnId="{94F0E13E-9C9C-4103-9826-2B6AEE82F6E5}">
      <dgm:prSet/>
      <dgm:spPr/>
      <dgm:t>
        <a:bodyPr/>
        <a:lstStyle/>
        <a:p>
          <a:endParaRPr lang="ru-RU"/>
        </a:p>
      </dgm:t>
    </dgm:pt>
    <dgm:pt modelId="{8D161438-DDF2-49E7-9F10-C59764A66AF7}" type="sibTrans" cxnId="{94F0E13E-9C9C-4103-9826-2B6AEE82F6E5}">
      <dgm:prSet/>
      <dgm:spPr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BE5CFF66-9B58-4B42-8469-5AA5702FD598}">
      <dgm:prSet custT="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Динамичность</a:t>
          </a:r>
          <a:endParaRPr lang="ru-RU" sz="1200" b="1" dirty="0">
            <a:solidFill>
              <a:schemeClr val="tx1"/>
            </a:solidFill>
          </a:endParaRPr>
        </a:p>
      </dgm:t>
    </dgm:pt>
    <dgm:pt modelId="{CBC3BCC3-D2DB-49EB-B87C-B8F476104C28}" type="parTrans" cxnId="{A3087815-160E-48A0-B557-DAFA5E6A09EB}">
      <dgm:prSet/>
      <dgm:spPr/>
      <dgm:t>
        <a:bodyPr/>
        <a:lstStyle/>
        <a:p>
          <a:endParaRPr lang="ru-RU"/>
        </a:p>
      </dgm:t>
    </dgm:pt>
    <dgm:pt modelId="{41DF0FEB-EA0F-4199-A8D9-813148C8A23A}" type="sibTrans" cxnId="{A3087815-160E-48A0-B557-DAFA5E6A09EB}">
      <dgm:prSet/>
      <dgm:spPr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84046335-B13D-4FD3-9558-CF238E31D30E}">
      <dgm:prSet custT="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Сотрудничество,            а  не наставничество</a:t>
          </a:r>
          <a:endParaRPr lang="ru-RU" sz="1200" b="1" dirty="0">
            <a:solidFill>
              <a:schemeClr val="tx1"/>
            </a:solidFill>
          </a:endParaRPr>
        </a:p>
      </dgm:t>
    </dgm:pt>
    <dgm:pt modelId="{4B1313CA-B974-4DE3-9ACE-441251B42630}" type="parTrans" cxnId="{830907D1-3D9A-49B9-B473-6693DEE0C7EB}">
      <dgm:prSet/>
      <dgm:spPr/>
      <dgm:t>
        <a:bodyPr/>
        <a:lstStyle/>
        <a:p>
          <a:endParaRPr lang="ru-RU"/>
        </a:p>
      </dgm:t>
    </dgm:pt>
    <dgm:pt modelId="{DA414A09-9DE9-49D3-A23E-F55F5AA6EA19}" type="sibTrans" cxnId="{830907D1-3D9A-49B9-B473-6693DEE0C7EB}">
      <dgm:prSet/>
      <dgm:spPr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/>
        </a:p>
      </dgm:t>
    </dgm:pt>
    <dgm:pt modelId="{C68C66EF-DC82-494D-A063-505719528A28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Преемственность согласованных действий.</a:t>
          </a:r>
          <a:endParaRPr lang="ru-RU" sz="1200" b="1" dirty="0">
            <a:solidFill>
              <a:schemeClr val="tx1"/>
            </a:solidFill>
          </a:endParaRPr>
        </a:p>
      </dgm:t>
    </dgm:pt>
    <dgm:pt modelId="{212631F7-9651-4F6C-A37D-C746094A420D}" type="parTrans" cxnId="{627F4B10-8CBF-44FA-BA4E-5E5EE194492D}">
      <dgm:prSet/>
      <dgm:spPr/>
      <dgm:t>
        <a:bodyPr/>
        <a:lstStyle/>
        <a:p>
          <a:endParaRPr lang="ru-RU"/>
        </a:p>
      </dgm:t>
    </dgm:pt>
    <dgm:pt modelId="{3DE256FB-8BF2-44C4-98D3-B41089E40EBA}" type="sibTrans" cxnId="{627F4B10-8CBF-44FA-BA4E-5E5EE194492D}">
      <dgm:prSet/>
      <dgm:spPr/>
      <dgm:t>
        <a:bodyPr/>
        <a:lstStyle/>
        <a:p>
          <a:endParaRPr lang="ru-RU"/>
        </a:p>
      </dgm:t>
    </dgm:pt>
    <dgm:pt modelId="{B792F115-A826-41A0-810A-46A42CBEF804}" type="pres">
      <dgm:prSet presAssocID="{A4E377E8-DBB0-4928-9688-8E3579E029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00FF98-BAB1-4E41-974E-BFEFAAF7BB23}" type="pres">
      <dgm:prSet presAssocID="{C31B71CB-75B0-4ED9-AF47-5730042EBC53}" presName="centerShape" presStyleLbl="node0" presStyleIdx="0" presStyleCnt="1"/>
      <dgm:spPr/>
      <dgm:t>
        <a:bodyPr/>
        <a:lstStyle/>
        <a:p>
          <a:endParaRPr lang="ru-RU"/>
        </a:p>
      </dgm:t>
    </dgm:pt>
    <dgm:pt modelId="{F36CF311-AF2F-4EE7-9F7B-A052DFEFB6B3}" type="pres">
      <dgm:prSet presAssocID="{AB7FB733-AE22-426C-A9E2-BD64305A570F}" presName="node" presStyleLbl="node1" presStyleIdx="0" presStyleCnt="7" custScaleX="126163" custScaleY="120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CDD65-6AAB-441B-87E0-95D6A09B1CF9}" type="pres">
      <dgm:prSet presAssocID="{AB7FB733-AE22-426C-A9E2-BD64305A570F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17A951E-D571-438B-81CA-4014D3F7899E}" type="pres">
      <dgm:prSet presAssocID="{1810ED75-7305-4378-B0E2-3956DB4174F2}" presName="sibTrans" presStyleLbl="sibTrans2D1" presStyleIdx="0" presStyleCnt="7"/>
      <dgm:spPr/>
      <dgm:t>
        <a:bodyPr/>
        <a:lstStyle/>
        <a:p>
          <a:endParaRPr lang="ru-RU"/>
        </a:p>
      </dgm:t>
    </dgm:pt>
    <dgm:pt modelId="{72362424-BFF6-4DCB-B9EC-64A5B765F3B7}" type="pres">
      <dgm:prSet presAssocID="{C68C66EF-DC82-494D-A063-505719528A28}" presName="node" presStyleLbl="node1" presStyleIdx="1" presStyleCnt="7" custScaleX="123420" custScaleY="118099">
        <dgm:presLayoutVars>
          <dgm:bulletEnabled val="1"/>
        </dgm:presLayoutVars>
      </dgm:prSet>
      <dgm:spPr/>
    </dgm:pt>
    <dgm:pt modelId="{55C30A5E-EDB4-4EFC-9E90-E1680E0C9351}" type="pres">
      <dgm:prSet presAssocID="{C68C66EF-DC82-494D-A063-505719528A28}" presName="dummy" presStyleCnt="0"/>
      <dgm:spPr/>
    </dgm:pt>
    <dgm:pt modelId="{35C2BFD6-3CC3-4F50-9B61-E4606B1224F9}" type="pres">
      <dgm:prSet presAssocID="{3DE256FB-8BF2-44C4-98D3-B41089E40EBA}" presName="sibTrans" presStyleLbl="sibTrans2D1" presStyleIdx="1" presStyleCnt="7"/>
      <dgm:spPr/>
    </dgm:pt>
    <dgm:pt modelId="{CD984A09-3C03-4DB7-9A46-8CE1B30E95A5}" type="pres">
      <dgm:prSet presAssocID="{E9BD9495-2439-423E-8823-684DF8966F18}" presName="node" presStyleLbl="node1" presStyleIdx="2" presStyleCnt="7" custScaleX="126847" custScaleY="118879" custRadScaleRad="100431" custRadScaleInc="-3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94541-1EDD-4D58-86A3-4340676F5108}" type="pres">
      <dgm:prSet presAssocID="{E9BD9495-2439-423E-8823-684DF8966F18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7EB901B-F405-4C57-AB4D-5E6700E241FC}" type="pres">
      <dgm:prSet presAssocID="{3231357C-45AC-47FC-88DB-FBB2679CE4A5}" presName="sibTrans" presStyleLbl="sibTrans2D1" presStyleIdx="2" presStyleCnt="7"/>
      <dgm:spPr/>
      <dgm:t>
        <a:bodyPr/>
        <a:lstStyle/>
        <a:p>
          <a:endParaRPr lang="ru-RU"/>
        </a:p>
      </dgm:t>
    </dgm:pt>
    <dgm:pt modelId="{C1AEDA76-429C-4E2C-A2EC-4B221270CB70}" type="pres">
      <dgm:prSet presAssocID="{F8564B1C-93F0-4E8E-9946-99FF85F65177}" presName="node" presStyleLbl="node1" presStyleIdx="3" presStyleCnt="7" custScaleX="123156" custScaleY="119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945FD-F9EF-43F8-8C75-156023F19E7C}" type="pres">
      <dgm:prSet presAssocID="{F8564B1C-93F0-4E8E-9946-99FF85F65177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A81937E-7761-485F-BD30-CCA882F5F5F6}" type="pres">
      <dgm:prSet presAssocID="{8D161438-DDF2-49E7-9F10-C59764A66AF7}" presName="sibTrans" presStyleLbl="sibTrans2D1" presStyleIdx="3" presStyleCnt="7"/>
      <dgm:spPr/>
      <dgm:t>
        <a:bodyPr/>
        <a:lstStyle/>
        <a:p>
          <a:endParaRPr lang="ru-RU"/>
        </a:p>
      </dgm:t>
    </dgm:pt>
    <dgm:pt modelId="{8AB9FBD3-3A7A-43F2-9951-781A2EE4A80C}" type="pres">
      <dgm:prSet presAssocID="{84046335-B13D-4FD3-9558-CF238E31D30E}" presName="node" presStyleLbl="node1" presStyleIdx="4" presStyleCnt="7" custScaleX="122895" custScaleY="124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785BE-4BBB-49D1-ADCC-2A6B5027C4FE}" type="pres">
      <dgm:prSet presAssocID="{84046335-B13D-4FD3-9558-CF238E31D30E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0E31C2B-C825-4FB6-AC15-529C24979000}" type="pres">
      <dgm:prSet presAssocID="{DA414A09-9DE9-49D3-A23E-F55F5AA6EA19}" presName="sibTrans" presStyleLbl="sibTrans2D1" presStyleIdx="4" presStyleCnt="7"/>
      <dgm:spPr/>
      <dgm:t>
        <a:bodyPr/>
        <a:lstStyle/>
        <a:p>
          <a:endParaRPr lang="ru-RU"/>
        </a:p>
      </dgm:t>
    </dgm:pt>
    <dgm:pt modelId="{7B6BAAB3-5505-477C-83D6-32139D01F1A8}" type="pres">
      <dgm:prSet presAssocID="{F342C9F8-00BA-46CB-9D92-2A63F906A941}" presName="node" presStyleLbl="node1" presStyleIdx="5" presStyleCnt="7" custScaleX="119268" custScaleY="113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94081-CCF5-4D15-AB74-FCAF2018EB9E}" type="pres">
      <dgm:prSet presAssocID="{F342C9F8-00BA-46CB-9D92-2A63F906A941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EBCF019-D842-4E45-904B-AC8DB73E10B2}" type="pres">
      <dgm:prSet presAssocID="{3B4B3E5E-44B9-4BCA-BA4E-018EDBC1A2C6}" presName="sibTrans" presStyleLbl="sibTrans2D1" presStyleIdx="5" presStyleCnt="7"/>
      <dgm:spPr/>
      <dgm:t>
        <a:bodyPr/>
        <a:lstStyle/>
        <a:p>
          <a:endParaRPr lang="ru-RU"/>
        </a:p>
      </dgm:t>
    </dgm:pt>
    <dgm:pt modelId="{E619E352-19AB-4046-8467-F34E656CAFC4}" type="pres">
      <dgm:prSet presAssocID="{BE5CFF66-9B58-4B42-8469-5AA5702FD598}" presName="node" presStyleLbl="node1" presStyleIdx="6" presStyleCnt="7" custScaleX="130509" custScaleY="120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7F50C-802F-4C63-8B5A-9664EFF058A6}" type="pres">
      <dgm:prSet presAssocID="{BE5CFF66-9B58-4B42-8469-5AA5702FD598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8F0F3DE-EEBC-45BF-92D8-61E8CBC2D9A1}" type="pres">
      <dgm:prSet presAssocID="{41DF0FEB-EA0F-4199-A8D9-813148C8A23A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D0EAC8D2-4FFF-4E35-8C40-A92F5CEF808D}" type="presOf" srcId="{F342C9F8-00BA-46CB-9D92-2A63F906A941}" destId="{7B6BAAB3-5505-477C-83D6-32139D01F1A8}" srcOrd="0" destOrd="0" presId="urn:microsoft.com/office/officeart/2005/8/layout/radial6"/>
    <dgm:cxn modelId="{94F0E13E-9C9C-4103-9826-2B6AEE82F6E5}" srcId="{C31B71CB-75B0-4ED9-AF47-5730042EBC53}" destId="{F8564B1C-93F0-4E8E-9946-99FF85F65177}" srcOrd="3" destOrd="0" parTransId="{0D016535-F717-417D-9317-16953AD0DEB7}" sibTransId="{8D161438-DDF2-49E7-9F10-C59764A66AF7}"/>
    <dgm:cxn modelId="{C81EB0D5-381B-4544-8CA4-4BD68A076CCB}" srcId="{C31B71CB-75B0-4ED9-AF47-5730042EBC53}" destId="{E9BD9495-2439-423E-8823-684DF8966F18}" srcOrd="2" destOrd="0" parTransId="{764DD3E8-E49A-4290-9EA7-35D6BA0ADA76}" sibTransId="{3231357C-45AC-47FC-88DB-FBB2679CE4A5}"/>
    <dgm:cxn modelId="{4D838A2B-602A-443E-AFD2-B0BBB1F001C5}" type="presOf" srcId="{C68C66EF-DC82-494D-A063-505719528A28}" destId="{72362424-BFF6-4DCB-B9EC-64A5B765F3B7}" srcOrd="0" destOrd="0" presId="urn:microsoft.com/office/officeart/2005/8/layout/radial6"/>
    <dgm:cxn modelId="{F4072B5E-54F1-4F83-B583-9AE862E4A1CE}" type="presOf" srcId="{C31B71CB-75B0-4ED9-AF47-5730042EBC53}" destId="{2300FF98-BAB1-4E41-974E-BFEFAAF7BB23}" srcOrd="0" destOrd="0" presId="urn:microsoft.com/office/officeart/2005/8/layout/radial6"/>
    <dgm:cxn modelId="{66836B56-7F46-4597-ACE6-3972997D5EEF}" type="presOf" srcId="{A4E377E8-DBB0-4928-9688-8E3579E02991}" destId="{B792F115-A826-41A0-810A-46A42CBEF804}" srcOrd="0" destOrd="0" presId="urn:microsoft.com/office/officeart/2005/8/layout/radial6"/>
    <dgm:cxn modelId="{8182C8E2-A8F4-4CDA-B43F-AABD69104576}" type="presOf" srcId="{AB7FB733-AE22-426C-A9E2-BD64305A570F}" destId="{F36CF311-AF2F-4EE7-9F7B-A052DFEFB6B3}" srcOrd="0" destOrd="0" presId="urn:microsoft.com/office/officeart/2005/8/layout/radial6"/>
    <dgm:cxn modelId="{4DBB8188-B517-41A2-87F2-CA80ED58BDEB}" type="presOf" srcId="{3DE256FB-8BF2-44C4-98D3-B41089E40EBA}" destId="{35C2BFD6-3CC3-4F50-9B61-E4606B1224F9}" srcOrd="0" destOrd="0" presId="urn:microsoft.com/office/officeart/2005/8/layout/radial6"/>
    <dgm:cxn modelId="{E97A4F8E-4E83-45FC-8188-B8C16BCABDAE}" srcId="{A4E377E8-DBB0-4928-9688-8E3579E02991}" destId="{C31B71CB-75B0-4ED9-AF47-5730042EBC53}" srcOrd="0" destOrd="0" parTransId="{41300FFD-453A-472F-8631-5F8687B46AAE}" sibTransId="{5134AF81-0570-466C-8118-F9EF641C357D}"/>
    <dgm:cxn modelId="{E2A75C06-1E37-41C5-AB43-5322A4E8D92D}" type="presOf" srcId="{DA414A09-9DE9-49D3-A23E-F55F5AA6EA19}" destId="{A0E31C2B-C825-4FB6-AC15-529C24979000}" srcOrd="0" destOrd="0" presId="urn:microsoft.com/office/officeart/2005/8/layout/radial6"/>
    <dgm:cxn modelId="{2388757F-35C0-4E83-9555-FD64CB7D595B}" type="presOf" srcId="{F8564B1C-93F0-4E8E-9946-99FF85F65177}" destId="{C1AEDA76-429C-4E2C-A2EC-4B221270CB70}" srcOrd="0" destOrd="0" presId="urn:microsoft.com/office/officeart/2005/8/layout/radial6"/>
    <dgm:cxn modelId="{830907D1-3D9A-49B9-B473-6693DEE0C7EB}" srcId="{C31B71CB-75B0-4ED9-AF47-5730042EBC53}" destId="{84046335-B13D-4FD3-9558-CF238E31D30E}" srcOrd="4" destOrd="0" parTransId="{4B1313CA-B974-4DE3-9ACE-441251B42630}" sibTransId="{DA414A09-9DE9-49D3-A23E-F55F5AA6EA19}"/>
    <dgm:cxn modelId="{F1593164-D57E-4432-8636-C019E43C4240}" type="presOf" srcId="{41DF0FEB-EA0F-4199-A8D9-813148C8A23A}" destId="{48F0F3DE-EEBC-45BF-92D8-61E8CBC2D9A1}" srcOrd="0" destOrd="0" presId="urn:microsoft.com/office/officeart/2005/8/layout/radial6"/>
    <dgm:cxn modelId="{0400516D-1E1E-4797-9E7B-C218CD998CE9}" srcId="{C31B71CB-75B0-4ED9-AF47-5730042EBC53}" destId="{F342C9F8-00BA-46CB-9D92-2A63F906A941}" srcOrd="5" destOrd="0" parTransId="{226078EC-14ED-4E9F-9AC6-7D5D1537AE7F}" sibTransId="{3B4B3E5E-44B9-4BCA-BA4E-018EDBC1A2C6}"/>
    <dgm:cxn modelId="{2E88A3B8-E2C4-4460-9B8E-F42FD9108F47}" type="presOf" srcId="{84046335-B13D-4FD3-9558-CF238E31D30E}" destId="{8AB9FBD3-3A7A-43F2-9951-781A2EE4A80C}" srcOrd="0" destOrd="0" presId="urn:microsoft.com/office/officeart/2005/8/layout/radial6"/>
    <dgm:cxn modelId="{FE12BFFC-75AB-426E-91FD-B8163F0176AB}" type="presOf" srcId="{3231357C-45AC-47FC-88DB-FBB2679CE4A5}" destId="{C7EB901B-F405-4C57-AB4D-5E6700E241FC}" srcOrd="0" destOrd="0" presId="urn:microsoft.com/office/officeart/2005/8/layout/radial6"/>
    <dgm:cxn modelId="{8515C2DC-ABA8-41FA-B5CF-91AF0F1E3C65}" type="presOf" srcId="{BE5CFF66-9B58-4B42-8469-5AA5702FD598}" destId="{E619E352-19AB-4046-8467-F34E656CAFC4}" srcOrd="0" destOrd="0" presId="urn:microsoft.com/office/officeart/2005/8/layout/radial6"/>
    <dgm:cxn modelId="{15E7D8EE-9598-4761-AC67-6757E4D6A91D}" type="presOf" srcId="{8D161438-DDF2-49E7-9F10-C59764A66AF7}" destId="{6A81937E-7761-485F-BD30-CCA882F5F5F6}" srcOrd="0" destOrd="0" presId="urn:microsoft.com/office/officeart/2005/8/layout/radial6"/>
    <dgm:cxn modelId="{9B804FC3-79E1-4B84-88A5-87CCDF7C0D0F}" type="presOf" srcId="{E9BD9495-2439-423E-8823-684DF8966F18}" destId="{CD984A09-3C03-4DB7-9A46-8CE1B30E95A5}" srcOrd="0" destOrd="0" presId="urn:microsoft.com/office/officeart/2005/8/layout/radial6"/>
    <dgm:cxn modelId="{627F4B10-8CBF-44FA-BA4E-5E5EE194492D}" srcId="{C31B71CB-75B0-4ED9-AF47-5730042EBC53}" destId="{C68C66EF-DC82-494D-A063-505719528A28}" srcOrd="1" destOrd="0" parTransId="{212631F7-9651-4F6C-A37D-C746094A420D}" sibTransId="{3DE256FB-8BF2-44C4-98D3-B41089E40EBA}"/>
    <dgm:cxn modelId="{66CDDFE8-FBBB-47B3-ACB9-0BDBFE1E2574}" type="presOf" srcId="{1810ED75-7305-4378-B0E2-3956DB4174F2}" destId="{217A951E-D571-438B-81CA-4014D3F7899E}" srcOrd="0" destOrd="0" presId="urn:microsoft.com/office/officeart/2005/8/layout/radial6"/>
    <dgm:cxn modelId="{34EFF6C5-25A4-47BA-A3B6-94C61A72156A}" srcId="{C31B71CB-75B0-4ED9-AF47-5730042EBC53}" destId="{AB7FB733-AE22-426C-A9E2-BD64305A570F}" srcOrd="0" destOrd="0" parTransId="{8B9FDB4A-4EA6-4BAC-B6E7-F348241C4DB6}" sibTransId="{1810ED75-7305-4378-B0E2-3956DB4174F2}"/>
    <dgm:cxn modelId="{BD24C837-4D1D-42B2-B1DB-326FF2337E69}" type="presOf" srcId="{3B4B3E5E-44B9-4BCA-BA4E-018EDBC1A2C6}" destId="{8EBCF019-D842-4E45-904B-AC8DB73E10B2}" srcOrd="0" destOrd="0" presId="urn:microsoft.com/office/officeart/2005/8/layout/radial6"/>
    <dgm:cxn modelId="{A3087815-160E-48A0-B557-DAFA5E6A09EB}" srcId="{C31B71CB-75B0-4ED9-AF47-5730042EBC53}" destId="{BE5CFF66-9B58-4B42-8469-5AA5702FD598}" srcOrd="6" destOrd="0" parTransId="{CBC3BCC3-D2DB-49EB-B87C-B8F476104C28}" sibTransId="{41DF0FEB-EA0F-4199-A8D9-813148C8A23A}"/>
    <dgm:cxn modelId="{2008E6BE-947F-4272-A441-B41F7B940CA7}" type="presParOf" srcId="{B792F115-A826-41A0-810A-46A42CBEF804}" destId="{2300FF98-BAB1-4E41-974E-BFEFAAF7BB23}" srcOrd="0" destOrd="0" presId="urn:microsoft.com/office/officeart/2005/8/layout/radial6"/>
    <dgm:cxn modelId="{9BB177A8-3F5D-4483-A034-586698C55ABE}" type="presParOf" srcId="{B792F115-A826-41A0-810A-46A42CBEF804}" destId="{F36CF311-AF2F-4EE7-9F7B-A052DFEFB6B3}" srcOrd="1" destOrd="0" presId="urn:microsoft.com/office/officeart/2005/8/layout/radial6"/>
    <dgm:cxn modelId="{FA5923E7-4452-4DCF-96AF-601412FCF77E}" type="presParOf" srcId="{B792F115-A826-41A0-810A-46A42CBEF804}" destId="{C93CDD65-6AAB-441B-87E0-95D6A09B1CF9}" srcOrd="2" destOrd="0" presId="urn:microsoft.com/office/officeart/2005/8/layout/radial6"/>
    <dgm:cxn modelId="{3279F930-C134-4601-AD75-55A9016C2F6E}" type="presParOf" srcId="{B792F115-A826-41A0-810A-46A42CBEF804}" destId="{217A951E-D571-438B-81CA-4014D3F7899E}" srcOrd="3" destOrd="0" presId="urn:microsoft.com/office/officeart/2005/8/layout/radial6"/>
    <dgm:cxn modelId="{7778168E-7CA4-4F2B-A3C8-DC3E511AB334}" type="presParOf" srcId="{B792F115-A826-41A0-810A-46A42CBEF804}" destId="{72362424-BFF6-4DCB-B9EC-64A5B765F3B7}" srcOrd="4" destOrd="0" presId="urn:microsoft.com/office/officeart/2005/8/layout/radial6"/>
    <dgm:cxn modelId="{18EB6A48-DABA-4D38-8491-9ED0D1F693B2}" type="presParOf" srcId="{B792F115-A826-41A0-810A-46A42CBEF804}" destId="{55C30A5E-EDB4-4EFC-9E90-E1680E0C9351}" srcOrd="5" destOrd="0" presId="urn:microsoft.com/office/officeart/2005/8/layout/radial6"/>
    <dgm:cxn modelId="{D92375D0-2D2A-4498-8FB1-4DC9AC715498}" type="presParOf" srcId="{B792F115-A826-41A0-810A-46A42CBEF804}" destId="{35C2BFD6-3CC3-4F50-9B61-E4606B1224F9}" srcOrd="6" destOrd="0" presId="urn:microsoft.com/office/officeart/2005/8/layout/radial6"/>
    <dgm:cxn modelId="{63E9D4F2-55D2-4E6F-A999-FEE483E9D1FF}" type="presParOf" srcId="{B792F115-A826-41A0-810A-46A42CBEF804}" destId="{CD984A09-3C03-4DB7-9A46-8CE1B30E95A5}" srcOrd="7" destOrd="0" presId="urn:microsoft.com/office/officeart/2005/8/layout/radial6"/>
    <dgm:cxn modelId="{F516F4F6-E612-4110-B93A-D7A8A9B77A4B}" type="presParOf" srcId="{B792F115-A826-41A0-810A-46A42CBEF804}" destId="{6D294541-1EDD-4D58-86A3-4340676F5108}" srcOrd="8" destOrd="0" presId="urn:microsoft.com/office/officeart/2005/8/layout/radial6"/>
    <dgm:cxn modelId="{95130A73-AEB8-4AED-8368-EEB56628BC9D}" type="presParOf" srcId="{B792F115-A826-41A0-810A-46A42CBEF804}" destId="{C7EB901B-F405-4C57-AB4D-5E6700E241FC}" srcOrd="9" destOrd="0" presId="urn:microsoft.com/office/officeart/2005/8/layout/radial6"/>
    <dgm:cxn modelId="{B29B3466-19BA-4063-8C1F-A421353982CB}" type="presParOf" srcId="{B792F115-A826-41A0-810A-46A42CBEF804}" destId="{C1AEDA76-429C-4E2C-A2EC-4B221270CB70}" srcOrd="10" destOrd="0" presId="urn:microsoft.com/office/officeart/2005/8/layout/radial6"/>
    <dgm:cxn modelId="{5992D6B7-898B-4F9C-BBF7-19F234E47990}" type="presParOf" srcId="{B792F115-A826-41A0-810A-46A42CBEF804}" destId="{5CE945FD-F9EF-43F8-8C75-156023F19E7C}" srcOrd="11" destOrd="0" presId="urn:microsoft.com/office/officeart/2005/8/layout/radial6"/>
    <dgm:cxn modelId="{FB45F8D1-6A87-472F-B6EE-F6CFE86539EB}" type="presParOf" srcId="{B792F115-A826-41A0-810A-46A42CBEF804}" destId="{6A81937E-7761-485F-BD30-CCA882F5F5F6}" srcOrd="12" destOrd="0" presId="urn:microsoft.com/office/officeart/2005/8/layout/radial6"/>
    <dgm:cxn modelId="{F9D0E824-C3AF-4F59-AC4F-366FAC897ECC}" type="presParOf" srcId="{B792F115-A826-41A0-810A-46A42CBEF804}" destId="{8AB9FBD3-3A7A-43F2-9951-781A2EE4A80C}" srcOrd="13" destOrd="0" presId="urn:microsoft.com/office/officeart/2005/8/layout/radial6"/>
    <dgm:cxn modelId="{DE3F19B1-3BA8-4AEB-A8EA-FABF8E953060}" type="presParOf" srcId="{B792F115-A826-41A0-810A-46A42CBEF804}" destId="{5A1785BE-4BBB-49D1-ADCC-2A6B5027C4FE}" srcOrd="14" destOrd="0" presId="urn:microsoft.com/office/officeart/2005/8/layout/radial6"/>
    <dgm:cxn modelId="{2315D4AE-5BCF-4129-8D0A-CE382BD18E32}" type="presParOf" srcId="{B792F115-A826-41A0-810A-46A42CBEF804}" destId="{A0E31C2B-C825-4FB6-AC15-529C24979000}" srcOrd="15" destOrd="0" presId="urn:microsoft.com/office/officeart/2005/8/layout/radial6"/>
    <dgm:cxn modelId="{0EA137CB-6829-4107-AE2B-8532C31C1756}" type="presParOf" srcId="{B792F115-A826-41A0-810A-46A42CBEF804}" destId="{7B6BAAB3-5505-477C-83D6-32139D01F1A8}" srcOrd="16" destOrd="0" presId="urn:microsoft.com/office/officeart/2005/8/layout/radial6"/>
    <dgm:cxn modelId="{E903ED05-0AF6-4D0E-BEF8-D22C23EBE3A2}" type="presParOf" srcId="{B792F115-A826-41A0-810A-46A42CBEF804}" destId="{0DA94081-CCF5-4D15-AB74-FCAF2018EB9E}" srcOrd="17" destOrd="0" presId="urn:microsoft.com/office/officeart/2005/8/layout/radial6"/>
    <dgm:cxn modelId="{1512C8D7-4AEF-4DB7-A193-D7915B3FCC29}" type="presParOf" srcId="{B792F115-A826-41A0-810A-46A42CBEF804}" destId="{8EBCF019-D842-4E45-904B-AC8DB73E10B2}" srcOrd="18" destOrd="0" presId="urn:microsoft.com/office/officeart/2005/8/layout/radial6"/>
    <dgm:cxn modelId="{0DBEBDD8-5187-412F-BAB3-11BF29D6FE32}" type="presParOf" srcId="{B792F115-A826-41A0-810A-46A42CBEF804}" destId="{E619E352-19AB-4046-8467-F34E656CAFC4}" srcOrd="19" destOrd="0" presId="urn:microsoft.com/office/officeart/2005/8/layout/radial6"/>
    <dgm:cxn modelId="{2F1ACCB4-A6B5-460D-AC2A-57464E994C46}" type="presParOf" srcId="{B792F115-A826-41A0-810A-46A42CBEF804}" destId="{F897F50C-802F-4C63-8B5A-9664EFF058A6}" srcOrd="20" destOrd="0" presId="urn:microsoft.com/office/officeart/2005/8/layout/radial6"/>
    <dgm:cxn modelId="{ED835728-0C3F-4E4C-89FF-C80F272BA24E}" type="presParOf" srcId="{B792F115-A826-41A0-810A-46A42CBEF804}" destId="{48F0F3DE-EEBC-45BF-92D8-61E8CBC2D9A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6E05C9-2BDE-4B26-9FEE-D0499682E39B}" type="doc">
      <dgm:prSet loTypeId="urn:microsoft.com/office/officeart/2005/8/layout/list1" loCatId="list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1039FC8-43EE-4192-8DBB-5631FB90F300}">
      <dgm:prSet phldrT="[Текст]" custT="1"/>
      <dgm:spPr/>
      <dgm:t>
        <a:bodyPr/>
        <a:lstStyle/>
        <a:p>
          <a:r>
            <a:rPr lang="ru-RU" sz="1800" b="1" dirty="0" smtClean="0"/>
            <a:t>Познавательное направление</a:t>
          </a:r>
          <a:endParaRPr lang="ru-RU" sz="1800" b="1" dirty="0"/>
        </a:p>
      </dgm:t>
    </dgm:pt>
    <dgm:pt modelId="{D0ED1FAC-E07E-49C1-B7F8-2711CAA3B055}" type="parTrans" cxnId="{67D0A8A6-3694-4533-BC2A-2805E55637BD}">
      <dgm:prSet/>
      <dgm:spPr/>
      <dgm:t>
        <a:bodyPr/>
        <a:lstStyle/>
        <a:p>
          <a:endParaRPr lang="ru-RU"/>
        </a:p>
      </dgm:t>
    </dgm:pt>
    <dgm:pt modelId="{225A93D3-D70A-4EDE-A0C5-B7909B04EC36}" type="sibTrans" cxnId="{67D0A8A6-3694-4533-BC2A-2805E55637BD}">
      <dgm:prSet/>
      <dgm:spPr/>
      <dgm:t>
        <a:bodyPr/>
        <a:lstStyle/>
        <a:p>
          <a:endParaRPr lang="ru-RU"/>
        </a:p>
      </dgm:t>
    </dgm:pt>
    <dgm:pt modelId="{D8D70F0B-468F-4D0A-83AD-3DB143984319}">
      <dgm:prSet phldrT="[Текст]" custT="1"/>
      <dgm:spPr/>
      <dgm:t>
        <a:bodyPr/>
        <a:lstStyle/>
        <a:p>
          <a:r>
            <a:rPr lang="ru-RU" sz="1800" b="1" dirty="0" smtClean="0"/>
            <a:t>Наглядно-информационное направление</a:t>
          </a:r>
          <a:endParaRPr lang="ru-RU" sz="1800" b="1" dirty="0"/>
        </a:p>
      </dgm:t>
    </dgm:pt>
    <dgm:pt modelId="{5BE55BF6-5C4F-41C3-AA3B-CC53F44B774A}" type="parTrans" cxnId="{85217ECC-11F0-492B-B6B8-F37248ABE111}">
      <dgm:prSet/>
      <dgm:spPr/>
      <dgm:t>
        <a:bodyPr/>
        <a:lstStyle/>
        <a:p>
          <a:endParaRPr lang="ru-RU"/>
        </a:p>
      </dgm:t>
    </dgm:pt>
    <dgm:pt modelId="{D8500022-666B-4AB3-9E91-AAE97B62F4F7}" type="sibTrans" cxnId="{85217ECC-11F0-492B-B6B8-F37248ABE111}">
      <dgm:prSet/>
      <dgm:spPr/>
      <dgm:t>
        <a:bodyPr/>
        <a:lstStyle/>
        <a:p>
          <a:endParaRPr lang="ru-RU"/>
        </a:p>
      </dgm:t>
    </dgm:pt>
    <dgm:pt modelId="{E919E6EE-666E-414E-AF61-AD50938EEF32}">
      <dgm:prSet phldrT="[Текст]" custT="1"/>
      <dgm:spPr/>
      <dgm:t>
        <a:bodyPr/>
        <a:lstStyle/>
        <a:p>
          <a:r>
            <a:rPr lang="ru-RU" sz="1800" b="1" dirty="0" smtClean="0"/>
            <a:t>Контрольно-оценочное направление</a:t>
          </a:r>
          <a:endParaRPr lang="ru-RU" sz="1800" b="1" dirty="0"/>
        </a:p>
      </dgm:t>
    </dgm:pt>
    <dgm:pt modelId="{03AE23B7-02AF-49AF-9EE5-36CCDB941F24}" type="parTrans" cxnId="{FA6AE64E-3350-4F86-B75B-A1B4C26F4169}">
      <dgm:prSet/>
      <dgm:spPr/>
      <dgm:t>
        <a:bodyPr/>
        <a:lstStyle/>
        <a:p>
          <a:endParaRPr lang="ru-RU"/>
        </a:p>
      </dgm:t>
    </dgm:pt>
    <dgm:pt modelId="{5A5F85F3-B46C-4996-86F8-DAF84AF16373}" type="sibTrans" cxnId="{FA6AE64E-3350-4F86-B75B-A1B4C26F4169}">
      <dgm:prSet/>
      <dgm:spPr/>
      <dgm:t>
        <a:bodyPr/>
        <a:lstStyle/>
        <a:p>
          <a:endParaRPr lang="ru-RU"/>
        </a:p>
      </dgm:t>
    </dgm:pt>
    <dgm:pt modelId="{E79DBD00-79AA-470F-A463-DA128962F480}">
      <dgm:prSet custT="1"/>
      <dgm:spPr/>
      <dgm:t>
        <a:bodyPr/>
        <a:lstStyle/>
        <a:p>
          <a:r>
            <a:rPr lang="ru-RU" sz="1800" b="1" dirty="0" err="1" smtClean="0"/>
            <a:t>Досуговое</a:t>
          </a:r>
          <a:r>
            <a:rPr lang="ru-RU" sz="1800" b="1" dirty="0" smtClean="0"/>
            <a:t> направление</a:t>
          </a:r>
          <a:endParaRPr lang="ru-RU" sz="1800" b="1" dirty="0"/>
        </a:p>
      </dgm:t>
    </dgm:pt>
    <dgm:pt modelId="{481D0976-42AD-4CAF-A851-0FCD7058BABF}" type="parTrans" cxnId="{01403639-FDBC-4C2A-B006-97964A39342C}">
      <dgm:prSet/>
      <dgm:spPr/>
      <dgm:t>
        <a:bodyPr/>
        <a:lstStyle/>
        <a:p>
          <a:endParaRPr lang="ru-RU"/>
        </a:p>
      </dgm:t>
    </dgm:pt>
    <dgm:pt modelId="{45AFA374-3E61-4205-9042-240DAE4DA440}" type="sibTrans" cxnId="{01403639-FDBC-4C2A-B006-97964A39342C}">
      <dgm:prSet/>
      <dgm:spPr/>
      <dgm:t>
        <a:bodyPr/>
        <a:lstStyle/>
        <a:p>
          <a:endParaRPr lang="ru-RU"/>
        </a:p>
      </dgm:t>
    </dgm:pt>
    <dgm:pt modelId="{C5405CCA-4E6D-4C3B-BBE2-905ED73668F5}">
      <dgm:prSet custT="1"/>
      <dgm:spPr/>
      <dgm:t>
        <a:bodyPr/>
        <a:lstStyle/>
        <a:p>
          <a:r>
            <a:rPr lang="ru-RU" sz="1800" b="1" dirty="0" smtClean="0"/>
            <a:t>Информационно-аналитическое направление</a:t>
          </a:r>
          <a:endParaRPr lang="ru-RU" sz="1800" b="1" dirty="0"/>
        </a:p>
      </dgm:t>
    </dgm:pt>
    <dgm:pt modelId="{993FCE24-4A45-4863-8C72-B433BB4D55E1}" type="parTrans" cxnId="{432DD048-EC64-4851-B50B-7069DDED9945}">
      <dgm:prSet/>
      <dgm:spPr/>
      <dgm:t>
        <a:bodyPr/>
        <a:lstStyle/>
        <a:p>
          <a:endParaRPr lang="ru-RU"/>
        </a:p>
      </dgm:t>
    </dgm:pt>
    <dgm:pt modelId="{6B7C1AB7-9079-4F43-9CE7-04897A485F63}" type="sibTrans" cxnId="{432DD048-EC64-4851-B50B-7069DDED9945}">
      <dgm:prSet/>
      <dgm:spPr/>
      <dgm:t>
        <a:bodyPr/>
        <a:lstStyle/>
        <a:p>
          <a:endParaRPr lang="ru-RU"/>
        </a:p>
      </dgm:t>
    </dgm:pt>
    <dgm:pt modelId="{276920B0-D7DC-4C9C-A5A8-F1C128725913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Изучение семьи, выяснение образовательных потребностей родителей, установление контакта.</a:t>
          </a:r>
          <a:endParaRPr lang="ru-RU" dirty="0"/>
        </a:p>
      </dgm:t>
    </dgm:pt>
    <dgm:pt modelId="{508E7568-C6A6-4D1E-804D-0C65F63F7C09}" type="parTrans" cxnId="{84E6E889-74C2-4163-9F92-2AB6D5026CA7}">
      <dgm:prSet/>
      <dgm:spPr/>
      <dgm:t>
        <a:bodyPr/>
        <a:lstStyle/>
        <a:p>
          <a:endParaRPr lang="ru-RU"/>
        </a:p>
      </dgm:t>
    </dgm:pt>
    <dgm:pt modelId="{60DB0385-7FEF-4CE9-A71D-0D694BD8093D}" type="sibTrans" cxnId="{84E6E889-74C2-4163-9F92-2AB6D5026CA7}">
      <dgm:prSet/>
      <dgm:spPr/>
      <dgm:t>
        <a:bodyPr/>
        <a:lstStyle/>
        <a:p>
          <a:endParaRPr lang="ru-RU"/>
        </a:p>
      </dgm:t>
    </dgm:pt>
    <dgm:pt modelId="{BD2F0F7C-EB94-4EDB-9650-C190B0D1EDF5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Повышение педагогической культуры родителей, обогащение их знаниями в вопросах воспитания детей.</a:t>
          </a:r>
          <a:endParaRPr lang="ru-RU" dirty="0"/>
        </a:p>
      </dgm:t>
    </dgm:pt>
    <dgm:pt modelId="{8CB0EDF0-146A-47B0-8767-006F9D958104}" type="parTrans" cxnId="{52C7B83B-35AE-4A8D-9F60-B4076AB640DC}">
      <dgm:prSet/>
      <dgm:spPr/>
      <dgm:t>
        <a:bodyPr/>
        <a:lstStyle/>
        <a:p>
          <a:endParaRPr lang="ru-RU"/>
        </a:p>
      </dgm:t>
    </dgm:pt>
    <dgm:pt modelId="{0CE63C01-FC17-4E89-AD4A-D684D29CBC4D}" type="sibTrans" cxnId="{52C7B83B-35AE-4A8D-9F60-B4076AB640DC}">
      <dgm:prSet/>
      <dgm:spPr/>
      <dgm:t>
        <a:bodyPr/>
        <a:lstStyle/>
        <a:p>
          <a:endParaRPr lang="ru-RU"/>
        </a:p>
      </dgm:t>
    </dgm:pt>
    <dgm:pt modelId="{DA8845B1-87BE-4ED2-A9BC-D90A1DD61B3A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Развитие творческой инициативы родителей, создание условий для организации единого пространства развития и воспитания ребёнка.</a:t>
          </a:r>
          <a:endParaRPr lang="ru-RU" dirty="0"/>
        </a:p>
      </dgm:t>
    </dgm:pt>
    <dgm:pt modelId="{39BC2213-5F45-4108-95B4-F9F53A356E23}" type="parTrans" cxnId="{AAAF037F-FE3C-4612-8161-2906960D6019}">
      <dgm:prSet/>
      <dgm:spPr/>
      <dgm:t>
        <a:bodyPr/>
        <a:lstStyle/>
        <a:p>
          <a:endParaRPr lang="ru-RU"/>
        </a:p>
      </dgm:t>
    </dgm:pt>
    <dgm:pt modelId="{0254224B-71CA-4BD5-884C-EACCA9BCE6E7}" type="sibTrans" cxnId="{AAAF037F-FE3C-4612-8161-2906960D6019}">
      <dgm:prSet/>
      <dgm:spPr/>
      <dgm:t>
        <a:bodyPr/>
        <a:lstStyle/>
        <a:p>
          <a:endParaRPr lang="ru-RU"/>
        </a:p>
      </dgm:t>
    </dgm:pt>
    <dgm:pt modelId="{A96C4399-2A82-4369-8A19-DAE14ECC64CA}">
      <dgm:prSet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/>
            <a:t>Ознакомление родителей с работой группы, особенностями воспитания детей  дошкольного возраста. Формирование у родителей знаний о воспитании и развитии детей.</a:t>
          </a:r>
          <a:endParaRPr lang="ru-RU" dirty="0"/>
        </a:p>
      </dgm:t>
    </dgm:pt>
    <dgm:pt modelId="{2D72EF5F-FEAE-4CA9-9863-3F7FE9ADC969}" type="parTrans" cxnId="{6A9799E9-5CCB-4A4A-9F98-4ABC6F473B0E}">
      <dgm:prSet/>
      <dgm:spPr/>
      <dgm:t>
        <a:bodyPr/>
        <a:lstStyle/>
        <a:p>
          <a:endParaRPr lang="ru-RU"/>
        </a:p>
      </dgm:t>
    </dgm:pt>
    <dgm:pt modelId="{4FF38534-38ED-422B-8F9F-C1F91090570F}" type="sibTrans" cxnId="{6A9799E9-5CCB-4A4A-9F98-4ABC6F473B0E}">
      <dgm:prSet/>
      <dgm:spPr/>
      <dgm:t>
        <a:bodyPr/>
        <a:lstStyle/>
        <a:p>
          <a:endParaRPr lang="ru-RU"/>
        </a:p>
      </dgm:t>
    </dgm:pt>
    <dgm:pt modelId="{1FFA9982-F697-451B-A8A0-9A1A9127E124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/>
            <a:t>Анализ эффективности мероприятий, проводимых в ДОУ.</a:t>
          </a:r>
          <a:endParaRPr lang="ru-RU" dirty="0"/>
        </a:p>
      </dgm:t>
    </dgm:pt>
    <dgm:pt modelId="{C51F6539-6F8E-4CF8-AFAD-9E6597AFDD96}" type="parTrans" cxnId="{7068928D-D608-4DCA-9297-CAF846165C92}">
      <dgm:prSet/>
      <dgm:spPr/>
      <dgm:t>
        <a:bodyPr/>
        <a:lstStyle/>
        <a:p>
          <a:endParaRPr lang="ru-RU"/>
        </a:p>
      </dgm:t>
    </dgm:pt>
    <dgm:pt modelId="{90444991-741F-47E5-9BAD-B64059F365C5}" type="sibTrans" cxnId="{7068928D-D608-4DCA-9297-CAF846165C92}">
      <dgm:prSet/>
      <dgm:spPr/>
      <dgm:t>
        <a:bodyPr/>
        <a:lstStyle/>
        <a:p>
          <a:endParaRPr lang="ru-RU"/>
        </a:p>
      </dgm:t>
    </dgm:pt>
    <dgm:pt modelId="{01BAA03A-B7ED-4D4D-BA27-502DEACE425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mtClean="0"/>
            <a:t>Используется опрос, книги отзывов. Оценочные листы, диагностика и др.</a:t>
          </a:r>
          <a:endParaRPr lang="ru-RU" dirty="0" smtClean="0"/>
        </a:p>
      </dgm:t>
    </dgm:pt>
    <dgm:pt modelId="{D2E9E064-192F-44C1-91D0-879AE8F438F9}" type="parTrans" cxnId="{17952FD4-BDBB-4E66-A1AB-05E0BDE40E73}">
      <dgm:prSet/>
      <dgm:spPr/>
      <dgm:t>
        <a:bodyPr/>
        <a:lstStyle/>
        <a:p>
          <a:endParaRPr lang="ru-RU"/>
        </a:p>
      </dgm:t>
    </dgm:pt>
    <dgm:pt modelId="{A6A25951-AE4E-49A7-B0E8-C5909EC98A57}" type="sibTrans" cxnId="{17952FD4-BDBB-4E66-A1AB-05E0BDE40E73}">
      <dgm:prSet/>
      <dgm:spPr/>
      <dgm:t>
        <a:bodyPr/>
        <a:lstStyle/>
        <a:p>
          <a:endParaRPr lang="ru-RU"/>
        </a:p>
      </dgm:t>
    </dgm:pt>
    <dgm:pt modelId="{7BA57C20-BF68-4BDE-8323-953AD6793B75}" type="pres">
      <dgm:prSet presAssocID="{C16E05C9-2BDE-4B26-9FEE-D0499682E3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099122-200C-4B35-9B6D-1F41E53E4F4C}" type="pres">
      <dgm:prSet presAssocID="{C5405CCA-4E6D-4C3B-BBE2-905ED73668F5}" presName="parentLin" presStyleCnt="0"/>
      <dgm:spPr/>
    </dgm:pt>
    <dgm:pt modelId="{47E57AFE-D1E2-4361-B55A-A20CAC06DED3}" type="pres">
      <dgm:prSet presAssocID="{C5405CCA-4E6D-4C3B-BBE2-905ED73668F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8116973-F270-4C51-A3E6-06A8EF955044}" type="pres">
      <dgm:prSet presAssocID="{C5405CCA-4E6D-4C3B-BBE2-905ED73668F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AA093-2CCF-4DB7-9356-F7876C41394F}" type="pres">
      <dgm:prSet presAssocID="{C5405CCA-4E6D-4C3B-BBE2-905ED73668F5}" presName="negativeSpace" presStyleCnt="0"/>
      <dgm:spPr/>
    </dgm:pt>
    <dgm:pt modelId="{36DCAA5F-B3E8-4E44-9919-7ED4836EF0B5}" type="pres">
      <dgm:prSet presAssocID="{C5405CCA-4E6D-4C3B-BBE2-905ED73668F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12D40E-2215-46BC-B787-5EC812CAAB06}" type="pres">
      <dgm:prSet presAssocID="{6B7C1AB7-9079-4F43-9CE7-04897A485F63}" presName="spaceBetweenRectangles" presStyleCnt="0"/>
      <dgm:spPr/>
    </dgm:pt>
    <dgm:pt modelId="{5CE69CC0-7A5D-4500-80D5-7E15E44616AF}" type="pres">
      <dgm:prSet presAssocID="{71039FC8-43EE-4192-8DBB-5631FB90F300}" presName="parentLin" presStyleCnt="0"/>
      <dgm:spPr/>
    </dgm:pt>
    <dgm:pt modelId="{D8DD2CAB-099D-4613-8604-578E023C1CD8}" type="pres">
      <dgm:prSet presAssocID="{71039FC8-43EE-4192-8DBB-5631FB90F30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A2D6B524-4127-485C-8C78-30BEF4DC6E98}" type="pres">
      <dgm:prSet presAssocID="{71039FC8-43EE-4192-8DBB-5631FB90F300}" presName="parentText" presStyleLbl="node1" presStyleIdx="1" presStyleCnt="5" custLinFactNeighborX="-24528" custLinFactNeighborY="-1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CA782-C129-48A4-A0B3-C204AA0C93AA}" type="pres">
      <dgm:prSet presAssocID="{71039FC8-43EE-4192-8DBB-5631FB90F300}" presName="negativeSpace" presStyleCnt="0"/>
      <dgm:spPr/>
    </dgm:pt>
    <dgm:pt modelId="{4BC26351-758D-49EF-BC0D-49330982F081}" type="pres">
      <dgm:prSet presAssocID="{71039FC8-43EE-4192-8DBB-5631FB90F30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5B851-7219-4975-A898-241426D74FA6}" type="pres">
      <dgm:prSet presAssocID="{225A93D3-D70A-4EDE-A0C5-B7909B04EC36}" presName="spaceBetweenRectangles" presStyleCnt="0"/>
      <dgm:spPr/>
    </dgm:pt>
    <dgm:pt modelId="{7021C567-E530-45F4-A4E2-6A2DDA712CDD}" type="pres">
      <dgm:prSet presAssocID="{E79DBD00-79AA-470F-A463-DA128962F480}" presName="parentLin" presStyleCnt="0"/>
      <dgm:spPr/>
    </dgm:pt>
    <dgm:pt modelId="{75F04063-3813-47BB-8DB9-C1DB954DADEA}" type="pres">
      <dgm:prSet presAssocID="{E79DBD00-79AA-470F-A463-DA128962F48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273B67E-16C4-45BE-AC22-64929CB62890}" type="pres">
      <dgm:prSet presAssocID="{E79DBD00-79AA-470F-A463-DA128962F48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A18F5-67DB-4654-8BA3-FEC780590D68}" type="pres">
      <dgm:prSet presAssocID="{E79DBD00-79AA-470F-A463-DA128962F480}" presName="negativeSpace" presStyleCnt="0"/>
      <dgm:spPr/>
    </dgm:pt>
    <dgm:pt modelId="{317E77A8-88F4-449B-9119-D9E262C62D80}" type="pres">
      <dgm:prSet presAssocID="{E79DBD00-79AA-470F-A463-DA128962F48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45AC2-3CDD-4BE1-AE79-239F34DB7702}" type="pres">
      <dgm:prSet presAssocID="{45AFA374-3E61-4205-9042-240DAE4DA440}" presName="spaceBetweenRectangles" presStyleCnt="0"/>
      <dgm:spPr/>
    </dgm:pt>
    <dgm:pt modelId="{3F47796C-4E03-40A7-B595-84AE73A22932}" type="pres">
      <dgm:prSet presAssocID="{D8D70F0B-468F-4D0A-83AD-3DB143984319}" presName="parentLin" presStyleCnt="0"/>
      <dgm:spPr/>
    </dgm:pt>
    <dgm:pt modelId="{89040E42-49E2-470E-A20D-F675F70181C4}" type="pres">
      <dgm:prSet presAssocID="{D8D70F0B-468F-4D0A-83AD-3DB14398431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811EE31-930E-4CA6-B7E6-7E80B100DA1E}" type="pres">
      <dgm:prSet presAssocID="{D8D70F0B-468F-4D0A-83AD-3DB14398431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52441-B1C1-4FB4-BABC-40EDF0CDC9B2}" type="pres">
      <dgm:prSet presAssocID="{D8D70F0B-468F-4D0A-83AD-3DB143984319}" presName="negativeSpace" presStyleCnt="0"/>
      <dgm:spPr/>
    </dgm:pt>
    <dgm:pt modelId="{C01AC18B-85BC-4EE9-8E1D-9596751F1190}" type="pres">
      <dgm:prSet presAssocID="{D8D70F0B-468F-4D0A-83AD-3DB14398431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4D9CC-8992-42EE-B8EA-6D8A6EF4CB7A}" type="pres">
      <dgm:prSet presAssocID="{D8500022-666B-4AB3-9E91-AAE97B62F4F7}" presName="spaceBetweenRectangles" presStyleCnt="0"/>
      <dgm:spPr/>
    </dgm:pt>
    <dgm:pt modelId="{3F446747-CAA8-4064-86E8-0FEB3DDB5DC1}" type="pres">
      <dgm:prSet presAssocID="{E919E6EE-666E-414E-AF61-AD50938EEF32}" presName="parentLin" presStyleCnt="0"/>
      <dgm:spPr/>
    </dgm:pt>
    <dgm:pt modelId="{64EA205E-E12F-4C20-9CCD-DB411263ED22}" type="pres">
      <dgm:prSet presAssocID="{E919E6EE-666E-414E-AF61-AD50938EEF3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3316F5F-D383-4AE8-98CB-766F47D512D0}" type="pres">
      <dgm:prSet presAssocID="{E919E6EE-666E-414E-AF61-AD50938EEF3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1F148-55DF-419F-88F1-ED6307ECFF65}" type="pres">
      <dgm:prSet presAssocID="{E919E6EE-666E-414E-AF61-AD50938EEF32}" presName="negativeSpace" presStyleCnt="0"/>
      <dgm:spPr/>
    </dgm:pt>
    <dgm:pt modelId="{9BA529EE-0332-4040-BF99-C76E76E016C4}" type="pres">
      <dgm:prSet presAssocID="{E919E6EE-666E-414E-AF61-AD50938EEF3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EAE670-A17A-4E0A-8714-85078ED8046D}" type="presOf" srcId="{C5405CCA-4E6D-4C3B-BBE2-905ED73668F5}" destId="{98116973-F270-4C51-A3E6-06A8EF955044}" srcOrd="1" destOrd="0" presId="urn:microsoft.com/office/officeart/2005/8/layout/list1"/>
    <dgm:cxn modelId="{67D0A8A6-3694-4533-BC2A-2805E55637BD}" srcId="{C16E05C9-2BDE-4B26-9FEE-D0499682E39B}" destId="{71039FC8-43EE-4192-8DBB-5631FB90F300}" srcOrd="1" destOrd="0" parTransId="{D0ED1FAC-E07E-49C1-B7F8-2711CAA3B055}" sibTransId="{225A93D3-D70A-4EDE-A0C5-B7909B04EC36}"/>
    <dgm:cxn modelId="{4473A790-F241-449D-952A-1AA1FC5F15CE}" type="presOf" srcId="{01BAA03A-B7ED-4D4D-BA27-502DEACE4259}" destId="{9BA529EE-0332-4040-BF99-C76E76E016C4}" srcOrd="0" destOrd="1" presId="urn:microsoft.com/office/officeart/2005/8/layout/list1"/>
    <dgm:cxn modelId="{D02A61F4-27BA-4177-8380-EF72B2819E37}" type="presOf" srcId="{276920B0-D7DC-4C9C-A5A8-F1C128725913}" destId="{36DCAA5F-B3E8-4E44-9919-7ED4836EF0B5}" srcOrd="0" destOrd="0" presId="urn:microsoft.com/office/officeart/2005/8/layout/list1"/>
    <dgm:cxn modelId="{52C7B83B-35AE-4A8D-9F60-B4076AB640DC}" srcId="{71039FC8-43EE-4192-8DBB-5631FB90F300}" destId="{BD2F0F7C-EB94-4EDB-9650-C190B0D1EDF5}" srcOrd="0" destOrd="0" parTransId="{8CB0EDF0-146A-47B0-8767-006F9D958104}" sibTransId="{0CE63C01-FC17-4E89-AD4A-D684D29CBC4D}"/>
    <dgm:cxn modelId="{FA6AE64E-3350-4F86-B75B-A1B4C26F4169}" srcId="{C16E05C9-2BDE-4B26-9FEE-D0499682E39B}" destId="{E919E6EE-666E-414E-AF61-AD50938EEF32}" srcOrd="4" destOrd="0" parTransId="{03AE23B7-02AF-49AF-9EE5-36CCDB941F24}" sibTransId="{5A5F85F3-B46C-4996-86F8-DAF84AF16373}"/>
    <dgm:cxn modelId="{65B7C149-5309-4850-9CC5-DC23B7493D0F}" type="presOf" srcId="{C16E05C9-2BDE-4B26-9FEE-D0499682E39B}" destId="{7BA57C20-BF68-4BDE-8323-953AD6793B75}" srcOrd="0" destOrd="0" presId="urn:microsoft.com/office/officeart/2005/8/layout/list1"/>
    <dgm:cxn modelId="{A14C8F78-9B77-48FA-A3CC-76BC3C892CD4}" type="presOf" srcId="{C5405CCA-4E6D-4C3B-BBE2-905ED73668F5}" destId="{47E57AFE-D1E2-4361-B55A-A20CAC06DED3}" srcOrd="0" destOrd="0" presId="urn:microsoft.com/office/officeart/2005/8/layout/list1"/>
    <dgm:cxn modelId="{ADB134B4-1BB7-4038-BED1-F448F57FD520}" type="presOf" srcId="{A96C4399-2A82-4369-8A19-DAE14ECC64CA}" destId="{C01AC18B-85BC-4EE9-8E1D-9596751F1190}" srcOrd="0" destOrd="0" presId="urn:microsoft.com/office/officeart/2005/8/layout/list1"/>
    <dgm:cxn modelId="{B0CDA457-1003-4678-B1BF-E18D2D3B956C}" type="presOf" srcId="{1FFA9982-F697-451B-A8A0-9A1A9127E124}" destId="{9BA529EE-0332-4040-BF99-C76E76E016C4}" srcOrd="0" destOrd="0" presId="urn:microsoft.com/office/officeart/2005/8/layout/list1"/>
    <dgm:cxn modelId="{362D5A9E-C9DF-4EE4-8292-0F913FF3C4E9}" type="presOf" srcId="{E919E6EE-666E-414E-AF61-AD50938EEF32}" destId="{C3316F5F-D383-4AE8-98CB-766F47D512D0}" srcOrd="1" destOrd="0" presId="urn:microsoft.com/office/officeart/2005/8/layout/list1"/>
    <dgm:cxn modelId="{17952FD4-BDBB-4E66-A1AB-05E0BDE40E73}" srcId="{1FFA9982-F697-451B-A8A0-9A1A9127E124}" destId="{01BAA03A-B7ED-4D4D-BA27-502DEACE4259}" srcOrd="0" destOrd="0" parTransId="{D2E9E064-192F-44C1-91D0-879AE8F438F9}" sibTransId="{A6A25951-AE4E-49A7-B0E8-C5909EC98A57}"/>
    <dgm:cxn modelId="{DC5C9C10-A0D4-45CB-881C-8E54B28E5FB6}" type="presOf" srcId="{E919E6EE-666E-414E-AF61-AD50938EEF32}" destId="{64EA205E-E12F-4C20-9CCD-DB411263ED22}" srcOrd="0" destOrd="0" presId="urn:microsoft.com/office/officeart/2005/8/layout/list1"/>
    <dgm:cxn modelId="{80597F77-C0E7-45F3-98D3-F7D4380EC7A9}" type="presOf" srcId="{D8D70F0B-468F-4D0A-83AD-3DB143984319}" destId="{89040E42-49E2-470E-A20D-F675F70181C4}" srcOrd="0" destOrd="0" presId="urn:microsoft.com/office/officeart/2005/8/layout/list1"/>
    <dgm:cxn modelId="{7068928D-D608-4DCA-9297-CAF846165C92}" srcId="{E919E6EE-666E-414E-AF61-AD50938EEF32}" destId="{1FFA9982-F697-451B-A8A0-9A1A9127E124}" srcOrd="0" destOrd="0" parTransId="{C51F6539-6F8E-4CF8-AFAD-9E6597AFDD96}" sibTransId="{90444991-741F-47E5-9BAD-B64059F365C5}"/>
    <dgm:cxn modelId="{6A9799E9-5CCB-4A4A-9F98-4ABC6F473B0E}" srcId="{D8D70F0B-468F-4D0A-83AD-3DB143984319}" destId="{A96C4399-2A82-4369-8A19-DAE14ECC64CA}" srcOrd="0" destOrd="0" parTransId="{2D72EF5F-FEAE-4CA9-9863-3F7FE9ADC969}" sibTransId="{4FF38534-38ED-422B-8F9F-C1F91090570F}"/>
    <dgm:cxn modelId="{686BAC3B-FC77-4026-A0E8-017FB7314139}" type="presOf" srcId="{71039FC8-43EE-4192-8DBB-5631FB90F300}" destId="{A2D6B524-4127-485C-8C78-30BEF4DC6E98}" srcOrd="1" destOrd="0" presId="urn:microsoft.com/office/officeart/2005/8/layout/list1"/>
    <dgm:cxn modelId="{AAAF037F-FE3C-4612-8161-2906960D6019}" srcId="{E79DBD00-79AA-470F-A463-DA128962F480}" destId="{DA8845B1-87BE-4ED2-A9BC-D90A1DD61B3A}" srcOrd="0" destOrd="0" parTransId="{39BC2213-5F45-4108-95B4-F9F53A356E23}" sibTransId="{0254224B-71CA-4BD5-884C-EACCA9BCE6E7}"/>
    <dgm:cxn modelId="{14F8B8E8-4518-4EDC-8D36-ADD21ACBFE98}" type="presOf" srcId="{BD2F0F7C-EB94-4EDB-9650-C190B0D1EDF5}" destId="{4BC26351-758D-49EF-BC0D-49330982F081}" srcOrd="0" destOrd="0" presId="urn:microsoft.com/office/officeart/2005/8/layout/list1"/>
    <dgm:cxn modelId="{432DD048-EC64-4851-B50B-7069DDED9945}" srcId="{C16E05C9-2BDE-4B26-9FEE-D0499682E39B}" destId="{C5405CCA-4E6D-4C3B-BBE2-905ED73668F5}" srcOrd="0" destOrd="0" parTransId="{993FCE24-4A45-4863-8C72-B433BB4D55E1}" sibTransId="{6B7C1AB7-9079-4F43-9CE7-04897A485F63}"/>
    <dgm:cxn modelId="{7B42ED2F-D092-4A5D-A70B-745FB9451E6C}" type="presOf" srcId="{E79DBD00-79AA-470F-A463-DA128962F480}" destId="{4273B67E-16C4-45BE-AC22-64929CB62890}" srcOrd="1" destOrd="0" presId="urn:microsoft.com/office/officeart/2005/8/layout/list1"/>
    <dgm:cxn modelId="{84E6E889-74C2-4163-9F92-2AB6D5026CA7}" srcId="{C5405CCA-4E6D-4C3B-BBE2-905ED73668F5}" destId="{276920B0-D7DC-4C9C-A5A8-F1C128725913}" srcOrd="0" destOrd="0" parTransId="{508E7568-C6A6-4D1E-804D-0C65F63F7C09}" sibTransId="{60DB0385-7FEF-4CE9-A71D-0D694BD8093D}"/>
    <dgm:cxn modelId="{FB8E9082-46D2-4AD9-8F21-5445C801A4E9}" type="presOf" srcId="{DA8845B1-87BE-4ED2-A9BC-D90A1DD61B3A}" destId="{317E77A8-88F4-449B-9119-D9E262C62D80}" srcOrd="0" destOrd="0" presId="urn:microsoft.com/office/officeart/2005/8/layout/list1"/>
    <dgm:cxn modelId="{4537D13B-A23A-4684-B2F7-2727EB62921E}" type="presOf" srcId="{E79DBD00-79AA-470F-A463-DA128962F480}" destId="{75F04063-3813-47BB-8DB9-C1DB954DADEA}" srcOrd="0" destOrd="0" presId="urn:microsoft.com/office/officeart/2005/8/layout/list1"/>
    <dgm:cxn modelId="{01403639-FDBC-4C2A-B006-97964A39342C}" srcId="{C16E05C9-2BDE-4B26-9FEE-D0499682E39B}" destId="{E79DBD00-79AA-470F-A463-DA128962F480}" srcOrd="2" destOrd="0" parTransId="{481D0976-42AD-4CAF-A851-0FCD7058BABF}" sibTransId="{45AFA374-3E61-4205-9042-240DAE4DA440}"/>
    <dgm:cxn modelId="{85217ECC-11F0-492B-B6B8-F37248ABE111}" srcId="{C16E05C9-2BDE-4B26-9FEE-D0499682E39B}" destId="{D8D70F0B-468F-4D0A-83AD-3DB143984319}" srcOrd="3" destOrd="0" parTransId="{5BE55BF6-5C4F-41C3-AA3B-CC53F44B774A}" sibTransId="{D8500022-666B-4AB3-9E91-AAE97B62F4F7}"/>
    <dgm:cxn modelId="{CE17023A-9CBA-477D-950E-DDB2AE414024}" type="presOf" srcId="{D8D70F0B-468F-4D0A-83AD-3DB143984319}" destId="{3811EE31-930E-4CA6-B7E6-7E80B100DA1E}" srcOrd="1" destOrd="0" presId="urn:microsoft.com/office/officeart/2005/8/layout/list1"/>
    <dgm:cxn modelId="{2B6DEEDF-CEB1-4386-BC70-8493425F436C}" type="presOf" srcId="{71039FC8-43EE-4192-8DBB-5631FB90F300}" destId="{D8DD2CAB-099D-4613-8604-578E023C1CD8}" srcOrd="0" destOrd="0" presId="urn:microsoft.com/office/officeart/2005/8/layout/list1"/>
    <dgm:cxn modelId="{15FDB642-C88D-44F1-9929-7A893CFE9C2D}" type="presParOf" srcId="{7BA57C20-BF68-4BDE-8323-953AD6793B75}" destId="{E3099122-200C-4B35-9B6D-1F41E53E4F4C}" srcOrd="0" destOrd="0" presId="urn:microsoft.com/office/officeart/2005/8/layout/list1"/>
    <dgm:cxn modelId="{B957FE74-2695-43F2-9CBE-BEE9D3FC1C80}" type="presParOf" srcId="{E3099122-200C-4B35-9B6D-1F41E53E4F4C}" destId="{47E57AFE-D1E2-4361-B55A-A20CAC06DED3}" srcOrd="0" destOrd="0" presId="urn:microsoft.com/office/officeart/2005/8/layout/list1"/>
    <dgm:cxn modelId="{3D4DD18F-0B76-458F-B435-C5C3AE78B379}" type="presParOf" srcId="{E3099122-200C-4B35-9B6D-1F41E53E4F4C}" destId="{98116973-F270-4C51-A3E6-06A8EF955044}" srcOrd="1" destOrd="0" presId="urn:microsoft.com/office/officeart/2005/8/layout/list1"/>
    <dgm:cxn modelId="{22E66CE9-0BA4-4B8C-B939-151419DD109D}" type="presParOf" srcId="{7BA57C20-BF68-4BDE-8323-953AD6793B75}" destId="{C43AA093-2CCF-4DB7-9356-F7876C41394F}" srcOrd="1" destOrd="0" presId="urn:microsoft.com/office/officeart/2005/8/layout/list1"/>
    <dgm:cxn modelId="{E1C660CB-A103-4C04-B4A0-FB277961BA33}" type="presParOf" srcId="{7BA57C20-BF68-4BDE-8323-953AD6793B75}" destId="{36DCAA5F-B3E8-4E44-9919-7ED4836EF0B5}" srcOrd="2" destOrd="0" presId="urn:microsoft.com/office/officeart/2005/8/layout/list1"/>
    <dgm:cxn modelId="{B9092EFA-DBF5-416F-9686-25FCBECE9416}" type="presParOf" srcId="{7BA57C20-BF68-4BDE-8323-953AD6793B75}" destId="{4412D40E-2215-46BC-B787-5EC812CAAB06}" srcOrd="3" destOrd="0" presId="urn:microsoft.com/office/officeart/2005/8/layout/list1"/>
    <dgm:cxn modelId="{56C34359-859A-427A-A376-729525B6D819}" type="presParOf" srcId="{7BA57C20-BF68-4BDE-8323-953AD6793B75}" destId="{5CE69CC0-7A5D-4500-80D5-7E15E44616AF}" srcOrd="4" destOrd="0" presId="urn:microsoft.com/office/officeart/2005/8/layout/list1"/>
    <dgm:cxn modelId="{4617F543-3036-4804-B5AF-97E7EE85E5B1}" type="presParOf" srcId="{5CE69CC0-7A5D-4500-80D5-7E15E44616AF}" destId="{D8DD2CAB-099D-4613-8604-578E023C1CD8}" srcOrd="0" destOrd="0" presId="urn:microsoft.com/office/officeart/2005/8/layout/list1"/>
    <dgm:cxn modelId="{82FAA195-3680-4556-89A7-780FE250A173}" type="presParOf" srcId="{5CE69CC0-7A5D-4500-80D5-7E15E44616AF}" destId="{A2D6B524-4127-485C-8C78-30BEF4DC6E98}" srcOrd="1" destOrd="0" presId="urn:microsoft.com/office/officeart/2005/8/layout/list1"/>
    <dgm:cxn modelId="{113A1A60-D1B9-4B86-A33E-CBD575AB6B45}" type="presParOf" srcId="{7BA57C20-BF68-4BDE-8323-953AD6793B75}" destId="{9CFCA782-C129-48A4-A0B3-C204AA0C93AA}" srcOrd="5" destOrd="0" presId="urn:microsoft.com/office/officeart/2005/8/layout/list1"/>
    <dgm:cxn modelId="{0C36BEB0-3946-4DB1-B4F7-B2ABCB39AAFB}" type="presParOf" srcId="{7BA57C20-BF68-4BDE-8323-953AD6793B75}" destId="{4BC26351-758D-49EF-BC0D-49330982F081}" srcOrd="6" destOrd="0" presId="urn:microsoft.com/office/officeart/2005/8/layout/list1"/>
    <dgm:cxn modelId="{D4C23365-925D-4959-A177-F3B8CBCB8BA8}" type="presParOf" srcId="{7BA57C20-BF68-4BDE-8323-953AD6793B75}" destId="{1255B851-7219-4975-A898-241426D74FA6}" srcOrd="7" destOrd="0" presId="urn:microsoft.com/office/officeart/2005/8/layout/list1"/>
    <dgm:cxn modelId="{D95D2386-4FC5-4376-89BF-2680616F3BD1}" type="presParOf" srcId="{7BA57C20-BF68-4BDE-8323-953AD6793B75}" destId="{7021C567-E530-45F4-A4E2-6A2DDA712CDD}" srcOrd="8" destOrd="0" presId="urn:microsoft.com/office/officeart/2005/8/layout/list1"/>
    <dgm:cxn modelId="{8198F883-B2E2-453D-8754-D44A57AB7ED8}" type="presParOf" srcId="{7021C567-E530-45F4-A4E2-6A2DDA712CDD}" destId="{75F04063-3813-47BB-8DB9-C1DB954DADEA}" srcOrd="0" destOrd="0" presId="urn:microsoft.com/office/officeart/2005/8/layout/list1"/>
    <dgm:cxn modelId="{73133BF4-62E4-4DEF-9142-FBC8426CBCD3}" type="presParOf" srcId="{7021C567-E530-45F4-A4E2-6A2DDA712CDD}" destId="{4273B67E-16C4-45BE-AC22-64929CB62890}" srcOrd="1" destOrd="0" presId="urn:microsoft.com/office/officeart/2005/8/layout/list1"/>
    <dgm:cxn modelId="{97B83D07-3BB0-497F-8B5C-7EE00DA1EA5E}" type="presParOf" srcId="{7BA57C20-BF68-4BDE-8323-953AD6793B75}" destId="{F78A18F5-67DB-4654-8BA3-FEC780590D68}" srcOrd="9" destOrd="0" presId="urn:microsoft.com/office/officeart/2005/8/layout/list1"/>
    <dgm:cxn modelId="{C7AFB24F-5D2A-479A-A194-51978AE6369B}" type="presParOf" srcId="{7BA57C20-BF68-4BDE-8323-953AD6793B75}" destId="{317E77A8-88F4-449B-9119-D9E262C62D80}" srcOrd="10" destOrd="0" presId="urn:microsoft.com/office/officeart/2005/8/layout/list1"/>
    <dgm:cxn modelId="{72AF2DC9-93A3-4A41-A005-B7B58B95BC2F}" type="presParOf" srcId="{7BA57C20-BF68-4BDE-8323-953AD6793B75}" destId="{D5145AC2-3CDD-4BE1-AE79-239F34DB7702}" srcOrd="11" destOrd="0" presId="urn:microsoft.com/office/officeart/2005/8/layout/list1"/>
    <dgm:cxn modelId="{8B51AB2B-E866-4D73-A68E-CEC3EB3853CB}" type="presParOf" srcId="{7BA57C20-BF68-4BDE-8323-953AD6793B75}" destId="{3F47796C-4E03-40A7-B595-84AE73A22932}" srcOrd="12" destOrd="0" presId="urn:microsoft.com/office/officeart/2005/8/layout/list1"/>
    <dgm:cxn modelId="{C3EDF0D1-2C07-4F22-A082-B6108353C00E}" type="presParOf" srcId="{3F47796C-4E03-40A7-B595-84AE73A22932}" destId="{89040E42-49E2-470E-A20D-F675F70181C4}" srcOrd="0" destOrd="0" presId="urn:microsoft.com/office/officeart/2005/8/layout/list1"/>
    <dgm:cxn modelId="{88E00904-8343-41C6-BA3E-CD0E479346CF}" type="presParOf" srcId="{3F47796C-4E03-40A7-B595-84AE73A22932}" destId="{3811EE31-930E-4CA6-B7E6-7E80B100DA1E}" srcOrd="1" destOrd="0" presId="urn:microsoft.com/office/officeart/2005/8/layout/list1"/>
    <dgm:cxn modelId="{C64EB822-115E-4E85-AFE0-7F585269DC24}" type="presParOf" srcId="{7BA57C20-BF68-4BDE-8323-953AD6793B75}" destId="{0B752441-B1C1-4FB4-BABC-40EDF0CDC9B2}" srcOrd="13" destOrd="0" presId="urn:microsoft.com/office/officeart/2005/8/layout/list1"/>
    <dgm:cxn modelId="{134B7DCB-ACDB-4F1D-9718-1D571FAA0DDC}" type="presParOf" srcId="{7BA57C20-BF68-4BDE-8323-953AD6793B75}" destId="{C01AC18B-85BC-4EE9-8E1D-9596751F1190}" srcOrd="14" destOrd="0" presId="urn:microsoft.com/office/officeart/2005/8/layout/list1"/>
    <dgm:cxn modelId="{BD0B4145-B4E9-4CAE-AEDD-FF7BBADEDD0E}" type="presParOf" srcId="{7BA57C20-BF68-4BDE-8323-953AD6793B75}" destId="{9F24D9CC-8992-42EE-B8EA-6D8A6EF4CB7A}" srcOrd="15" destOrd="0" presId="urn:microsoft.com/office/officeart/2005/8/layout/list1"/>
    <dgm:cxn modelId="{1FE50718-2B01-4349-A04E-FFA1E846A142}" type="presParOf" srcId="{7BA57C20-BF68-4BDE-8323-953AD6793B75}" destId="{3F446747-CAA8-4064-86E8-0FEB3DDB5DC1}" srcOrd="16" destOrd="0" presId="urn:microsoft.com/office/officeart/2005/8/layout/list1"/>
    <dgm:cxn modelId="{E893F9A0-8389-4618-9DA4-606A537A6744}" type="presParOf" srcId="{3F446747-CAA8-4064-86E8-0FEB3DDB5DC1}" destId="{64EA205E-E12F-4C20-9CCD-DB411263ED22}" srcOrd="0" destOrd="0" presId="urn:microsoft.com/office/officeart/2005/8/layout/list1"/>
    <dgm:cxn modelId="{E9A7A90E-4DB2-4610-A1EB-6E73F380ED57}" type="presParOf" srcId="{3F446747-CAA8-4064-86E8-0FEB3DDB5DC1}" destId="{C3316F5F-D383-4AE8-98CB-766F47D512D0}" srcOrd="1" destOrd="0" presId="urn:microsoft.com/office/officeart/2005/8/layout/list1"/>
    <dgm:cxn modelId="{AEA40832-C9FE-4E0D-AEB8-965ABFA5BA3D}" type="presParOf" srcId="{7BA57C20-BF68-4BDE-8323-953AD6793B75}" destId="{1481F148-55DF-419F-88F1-ED6307ECFF65}" srcOrd="17" destOrd="0" presId="urn:microsoft.com/office/officeart/2005/8/layout/list1"/>
    <dgm:cxn modelId="{9F4901ED-1C97-4747-89C4-4BD5A62F14EE}" type="presParOf" srcId="{7BA57C20-BF68-4BDE-8323-953AD6793B75}" destId="{9BA529EE-0332-4040-BF99-C76E76E016C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3483A3-7885-445E-9FC8-3E80B6885E52}">
      <dsp:nvSpPr>
        <dsp:cNvPr id="0" name=""/>
        <dsp:cNvSpPr/>
      </dsp:nvSpPr>
      <dsp:spPr>
        <a:xfrm>
          <a:off x="1785247" y="16282"/>
          <a:ext cx="2515344" cy="2515344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Ребенок</a:t>
          </a:r>
          <a:endParaRPr lang="ru-RU" sz="27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120626" y="456467"/>
        <a:ext cx="1844585" cy="1131904"/>
      </dsp:txXfrm>
    </dsp:sp>
    <dsp:sp modelId="{FF45E2AA-850A-4571-B800-521FF4B6415E}">
      <dsp:nvSpPr>
        <dsp:cNvPr id="0" name=""/>
        <dsp:cNvSpPr/>
      </dsp:nvSpPr>
      <dsp:spPr>
        <a:xfrm>
          <a:off x="2697947" y="1624493"/>
          <a:ext cx="2515344" cy="2515344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Педагоги</a:t>
          </a:r>
          <a:endParaRPr lang="ru-RU" sz="27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467224" y="2274290"/>
        <a:ext cx="1509206" cy="1383439"/>
      </dsp:txXfrm>
    </dsp:sp>
    <dsp:sp modelId="{7A99BB93-D12D-4451-9415-55CA7900508B}">
      <dsp:nvSpPr>
        <dsp:cNvPr id="0" name=""/>
        <dsp:cNvSpPr/>
      </dsp:nvSpPr>
      <dsp:spPr>
        <a:xfrm>
          <a:off x="882708" y="1624493"/>
          <a:ext cx="2515344" cy="2515344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Родители</a:t>
          </a:r>
          <a:endParaRPr lang="ru-RU" sz="27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119569" y="2274290"/>
        <a:ext cx="1509206" cy="13834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BB7E6A-1686-4D66-BBBF-4541C811F3BF}">
      <dsp:nvSpPr>
        <dsp:cNvPr id="0" name=""/>
        <dsp:cNvSpPr/>
      </dsp:nvSpPr>
      <dsp:spPr>
        <a:xfrm>
          <a:off x="2246192" y="80"/>
          <a:ext cx="3692583" cy="211828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EC20DD">
                <a:tint val="66000"/>
                <a:satMod val="160000"/>
              </a:srgbClr>
            </a:gs>
            <a:gs pos="50000">
              <a:srgbClr val="EC20DD">
                <a:tint val="44500"/>
                <a:satMod val="160000"/>
              </a:srgbClr>
            </a:gs>
            <a:gs pos="100000">
              <a:srgbClr val="EC20DD">
                <a:tint val="23500"/>
                <a:satMod val="160000"/>
              </a:srgbClr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ЕДИНЫЙ ПОДХОД К ВОСПИТАНИЮ ДЕТЕЙ  В СЕМЬЕ  И  ДОУ</a:t>
          </a:r>
          <a:endParaRPr lang="ru-RU" sz="2400" b="1" kern="1200" cap="none" spc="0" dirty="0">
            <a:ln w="11430"/>
            <a:solidFill>
              <a:srgbClr val="7030A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246192" y="80"/>
        <a:ext cx="3692583" cy="2118280"/>
      </dsp:txXfrm>
    </dsp:sp>
    <dsp:sp modelId="{400503A9-10EE-46FF-8218-EF7254B3B549}">
      <dsp:nvSpPr>
        <dsp:cNvPr id="0" name=""/>
        <dsp:cNvSpPr/>
      </dsp:nvSpPr>
      <dsp:spPr>
        <a:xfrm rot="5322511">
          <a:off x="3818726" y="2159489"/>
          <a:ext cx="613713" cy="735820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 w="3810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5322511">
        <a:off x="3818726" y="2159489"/>
        <a:ext cx="613713" cy="735820"/>
      </dsp:txXfrm>
    </dsp:sp>
    <dsp:sp modelId="{DB77D469-A45D-4A5E-911A-0414C97CAC56}">
      <dsp:nvSpPr>
        <dsp:cNvPr id="0" name=""/>
        <dsp:cNvSpPr/>
      </dsp:nvSpPr>
      <dsp:spPr>
        <a:xfrm>
          <a:off x="2123722" y="2936438"/>
          <a:ext cx="4068970" cy="207615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EC20DD">
                <a:tint val="66000"/>
                <a:satMod val="160000"/>
              </a:srgbClr>
            </a:gs>
            <a:gs pos="50000">
              <a:srgbClr val="EC20DD">
                <a:tint val="44500"/>
                <a:satMod val="160000"/>
              </a:srgbClr>
            </a:gs>
            <a:gs pos="100000">
              <a:srgbClr val="EC20DD">
                <a:tint val="23500"/>
                <a:satMod val="160000"/>
              </a:srgb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rPr>
            <a:t>КАЧЕСТВО  ОБРАЗОВАТЕЛЬНОГО ПРОЦЕССА</a:t>
          </a:r>
          <a:endParaRPr lang="ru-RU" sz="2200" b="1" kern="1200" dirty="0">
            <a:ln w="11430"/>
            <a:solidFill>
              <a:srgbClr val="FF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Arial Black" pitchFamily="34" charset="0"/>
          </a:endParaRPr>
        </a:p>
      </dsp:txBody>
      <dsp:txXfrm>
        <a:off x="2123722" y="2936438"/>
        <a:ext cx="4068970" cy="20761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F0F3DE-EEBC-45BF-92D8-61E8CBC2D9A1}">
      <dsp:nvSpPr>
        <dsp:cNvPr id="0" name=""/>
        <dsp:cNvSpPr/>
      </dsp:nvSpPr>
      <dsp:spPr>
        <a:xfrm>
          <a:off x="1733487" y="676982"/>
          <a:ext cx="5477715" cy="5477715"/>
        </a:xfrm>
        <a:prstGeom prst="blockArc">
          <a:avLst>
            <a:gd name="adj1" fmla="val 13114286"/>
            <a:gd name="adj2" fmla="val 16200000"/>
            <a:gd name="adj3" fmla="val 390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CF019-D842-4E45-904B-AC8DB73E10B2}">
      <dsp:nvSpPr>
        <dsp:cNvPr id="0" name=""/>
        <dsp:cNvSpPr/>
      </dsp:nvSpPr>
      <dsp:spPr>
        <a:xfrm>
          <a:off x="1733487" y="676982"/>
          <a:ext cx="5477715" cy="5477715"/>
        </a:xfrm>
        <a:prstGeom prst="blockArc">
          <a:avLst>
            <a:gd name="adj1" fmla="val 10028571"/>
            <a:gd name="adj2" fmla="val 13114286"/>
            <a:gd name="adj3" fmla="val 3906"/>
          </a:avLst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31C2B-C825-4FB6-AC15-529C24979000}">
      <dsp:nvSpPr>
        <dsp:cNvPr id="0" name=""/>
        <dsp:cNvSpPr/>
      </dsp:nvSpPr>
      <dsp:spPr>
        <a:xfrm>
          <a:off x="1733487" y="676982"/>
          <a:ext cx="5477715" cy="5477715"/>
        </a:xfrm>
        <a:prstGeom prst="blockArc">
          <a:avLst>
            <a:gd name="adj1" fmla="val 6942857"/>
            <a:gd name="adj2" fmla="val 10028571"/>
            <a:gd name="adj3" fmla="val 390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81937E-7761-485F-BD30-CCA882F5F5F6}">
      <dsp:nvSpPr>
        <dsp:cNvPr id="0" name=""/>
        <dsp:cNvSpPr/>
      </dsp:nvSpPr>
      <dsp:spPr>
        <a:xfrm>
          <a:off x="1733487" y="676982"/>
          <a:ext cx="5477715" cy="5477715"/>
        </a:xfrm>
        <a:prstGeom prst="blockArc">
          <a:avLst>
            <a:gd name="adj1" fmla="val 3857143"/>
            <a:gd name="adj2" fmla="val 6942857"/>
            <a:gd name="adj3" fmla="val 3906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EB901B-F405-4C57-AB4D-5E6700E241FC}">
      <dsp:nvSpPr>
        <dsp:cNvPr id="0" name=""/>
        <dsp:cNvSpPr/>
      </dsp:nvSpPr>
      <dsp:spPr>
        <a:xfrm>
          <a:off x="1746724" y="670652"/>
          <a:ext cx="5477715" cy="5477715"/>
        </a:xfrm>
        <a:prstGeom prst="blockArc">
          <a:avLst>
            <a:gd name="adj1" fmla="val 747833"/>
            <a:gd name="adj2" fmla="val 3875926"/>
            <a:gd name="adj3" fmla="val 390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2BFD6-3CC3-4F50-9B61-E4606B1224F9}">
      <dsp:nvSpPr>
        <dsp:cNvPr id="0" name=""/>
        <dsp:cNvSpPr/>
      </dsp:nvSpPr>
      <dsp:spPr>
        <a:xfrm>
          <a:off x="1742817" y="688616"/>
          <a:ext cx="5477715" cy="5477715"/>
        </a:xfrm>
        <a:prstGeom prst="blockArc">
          <a:avLst>
            <a:gd name="adj1" fmla="val 19266622"/>
            <a:gd name="adj2" fmla="val 724299"/>
            <a:gd name="adj3" fmla="val 3906"/>
          </a:avLst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7A951E-D571-438B-81CA-4014D3F7899E}">
      <dsp:nvSpPr>
        <dsp:cNvPr id="0" name=""/>
        <dsp:cNvSpPr/>
      </dsp:nvSpPr>
      <dsp:spPr>
        <a:xfrm>
          <a:off x="1733487" y="676982"/>
          <a:ext cx="5477715" cy="5477715"/>
        </a:xfrm>
        <a:prstGeom prst="blockArc">
          <a:avLst>
            <a:gd name="adj1" fmla="val 16200000"/>
            <a:gd name="adj2" fmla="val 19285714"/>
            <a:gd name="adj3" fmla="val 390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00FF98-BAB1-4E41-974E-BFEFAAF7BB23}">
      <dsp:nvSpPr>
        <dsp:cNvPr id="0" name=""/>
        <dsp:cNvSpPr/>
      </dsp:nvSpPr>
      <dsp:spPr>
        <a:xfrm>
          <a:off x="3410947" y="2354442"/>
          <a:ext cx="2122794" cy="2122794"/>
        </a:xfrm>
        <a:prstGeom prst="ellipse">
          <a:avLst/>
        </a:prstGeom>
        <a:solidFill>
          <a:srgbClr val="EC20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cap="none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ПРИНЦИПЫ</a:t>
          </a:r>
          <a:endParaRPr lang="ru-RU" sz="2100" b="1" kern="1200" cap="none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410947" y="2354442"/>
        <a:ext cx="2122794" cy="2122794"/>
      </dsp:txXfrm>
    </dsp:sp>
    <dsp:sp modelId="{F36CF311-AF2F-4EE7-9F7B-A052DFEFB6B3}">
      <dsp:nvSpPr>
        <dsp:cNvPr id="0" name=""/>
        <dsp:cNvSpPr/>
      </dsp:nvSpPr>
      <dsp:spPr>
        <a:xfrm>
          <a:off x="3534981" y="-166535"/>
          <a:ext cx="1874726" cy="17940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Доброжелательный стиль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534981" y="-166535"/>
        <a:ext cx="1874726" cy="1794024"/>
      </dsp:txXfrm>
    </dsp:sp>
    <dsp:sp modelId="{72362424-BFF6-4DCB-B9EC-64A5B765F3B7}">
      <dsp:nvSpPr>
        <dsp:cNvPr id="0" name=""/>
        <dsp:cNvSpPr/>
      </dsp:nvSpPr>
      <dsp:spPr>
        <a:xfrm>
          <a:off x="5654862" y="864093"/>
          <a:ext cx="1833967" cy="1754899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Преемственность согласованных действий.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5654862" y="864093"/>
        <a:ext cx="1833967" cy="1754899"/>
      </dsp:txXfrm>
    </dsp:sp>
    <dsp:sp modelId="{CD984A09-3C03-4DB7-9A46-8CE1B30E95A5}">
      <dsp:nvSpPr>
        <dsp:cNvPr id="0" name=""/>
        <dsp:cNvSpPr/>
      </dsp:nvSpPr>
      <dsp:spPr>
        <a:xfrm>
          <a:off x="6165211" y="3105831"/>
          <a:ext cx="1884890" cy="1766489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Индивидуальный подход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165211" y="3105831"/>
        <a:ext cx="1884890" cy="1766489"/>
      </dsp:txXfrm>
    </dsp:sp>
    <dsp:sp modelId="{C1AEDA76-429C-4E2C-A2EC-4B221270CB70}">
      <dsp:nvSpPr>
        <dsp:cNvPr id="0" name=""/>
        <dsp:cNvSpPr/>
      </dsp:nvSpPr>
      <dsp:spPr>
        <a:xfrm>
          <a:off x="4722458" y="4944282"/>
          <a:ext cx="1830044" cy="178197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Открытость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722458" y="4944282"/>
        <a:ext cx="1830044" cy="1781973"/>
      </dsp:txXfrm>
    </dsp:sp>
    <dsp:sp modelId="{8AB9FBD3-3A7A-43F2-9951-781A2EE4A80C}">
      <dsp:nvSpPr>
        <dsp:cNvPr id="0" name=""/>
        <dsp:cNvSpPr/>
      </dsp:nvSpPr>
      <dsp:spPr>
        <a:xfrm>
          <a:off x="2394126" y="4906650"/>
          <a:ext cx="1826165" cy="1857237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Сотрудничество,            а  не наставничество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394126" y="4906650"/>
        <a:ext cx="1826165" cy="1857237"/>
      </dsp:txXfrm>
    </dsp:sp>
    <dsp:sp modelId="{7B6BAAB3-5505-477C-83D6-32139D01F1A8}">
      <dsp:nvSpPr>
        <dsp:cNvPr id="0" name=""/>
        <dsp:cNvSpPr/>
      </dsp:nvSpPr>
      <dsp:spPr>
        <a:xfrm>
          <a:off x="968174" y="3172903"/>
          <a:ext cx="1772270" cy="1680972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Тщательная подготовка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968174" y="3172903"/>
        <a:ext cx="1772270" cy="1680972"/>
      </dsp:txXfrm>
    </dsp:sp>
    <dsp:sp modelId="{E619E352-19AB-4046-8467-F34E656CAFC4}">
      <dsp:nvSpPr>
        <dsp:cNvPr id="0" name=""/>
        <dsp:cNvSpPr/>
      </dsp:nvSpPr>
      <dsp:spPr>
        <a:xfrm>
          <a:off x="1403190" y="848714"/>
          <a:ext cx="1939306" cy="1785658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Динамичность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403190" y="848714"/>
        <a:ext cx="1939306" cy="17856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DCAA5F-B3E8-4E44-9919-7ED4836EF0B5}">
      <dsp:nvSpPr>
        <dsp:cNvPr id="0" name=""/>
        <dsp:cNvSpPr/>
      </dsp:nvSpPr>
      <dsp:spPr>
        <a:xfrm>
          <a:off x="0" y="288406"/>
          <a:ext cx="7488832" cy="7938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1217" tIns="291592" rIns="5812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Изучение семьи, выяснение образовательных потребностей родителей, установление контакта.</a:t>
          </a:r>
          <a:endParaRPr lang="ru-RU" sz="1400" kern="1200" dirty="0"/>
        </a:p>
      </dsp:txBody>
      <dsp:txXfrm>
        <a:off x="0" y="288406"/>
        <a:ext cx="7488832" cy="793800"/>
      </dsp:txXfrm>
    </dsp:sp>
    <dsp:sp modelId="{98116973-F270-4C51-A3E6-06A8EF955044}">
      <dsp:nvSpPr>
        <dsp:cNvPr id="0" name=""/>
        <dsp:cNvSpPr/>
      </dsp:nvSpPr>
      <dsp:spPr>
        <a:xfrm>
          <a:off x="374441" y="81766"/>
          <a:ext cx="5242182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Информационно-аналитическое направление</a:t>
          </a:r>
          <a:endParaRPr lang="ru-RU" sz="1800" b="1" kern="1200" dirty="0"/>
        </a:p>
      </dsp:txBody>
      <dsp:txXfrm>
        <a:off x="374441" y="81766"/>
        <a:ext cx="5242182" cy="413280"/>
      </dsp:txXfrm>
    </dsp:sp>
    <dsp:sp modelId="{4BC26351-758D-49EF-BC0D-49330982F081}">
      <dsp:nvSpPr>
        <dsp:cNvPr id="0" name=""/>
        <dsp:cNvSpPr/>
      </dsp:nvSpPr>
      <dsp:spPr>
        <a:xfrm>
          <a:off x="0" y="1364446"/>
          <a:ext cx="7488832" cy="79380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1217" tIns="291592" rIns="5812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Повышение педагогической культуры родителей, обогащение их знаниями в вопросах воспитания детей.</a:t>
          </a:r>
          <a:endParaRPr lang="ru-RU" sz="1400" kern="1200" dirty="0"/>
        </a:p>
      </dsp:txBody>
      <dsp:txXfrm>
        <a:off x="0" y="1364446"/>
        <a:ext cx="7488832" cy="793800"/>
      </dsp:txXfrm>
    </dsp:sp>
    <dsp:sp modelId="{A2D6B524-4127-485C-8C78-30BEF4DC6E98}">
      <dsp:nvSpPr>
        <dsp:cNvPr id="0" name=""/>
        <dsp:cNvSpPr/>
      </dsp:nvSpPr>
      <dsp:spPr>
        <a:xfrm>
          <a:off x="282598" y="1152127"/>
          <a:ext cx="524218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Познавательное направление</a:t>
          </a:r>
          <a:endParaRPr lang="ru-RU" sz="1800" b="1" kern="1200" dirty="0"/>
        </a:p>
      </dsp:txBody>
      <dsp:txXfrm>
        <a:off x="282598" y="1152127"/>
        <a:ext cx="5242182" cy="413280"/>
      </dsp:txXfrm>
    </dsp:sp>
    <dsp:sp modelId="{317E77A8-88F4-449B-9119-D9E262C62D80}">
      <dsp:nvSpPr>
        <dsp:cNvPr id="0" name=""/>
        <dsp:cNvSpPr/>
      </dsp:nvSpPr>
      <dsp:spPr>
        <a:xfrm>
          <a:off x="0" y="2440486"/>
          <a:ext cx="7488832" cy="793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1217" tIns="291592" rIns="5812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Развитие творческой инициативы родителей, создание условий для организации единого пространства развития и воспитания ребёнка.</a:t>
          </a:r>
          <a:endParaRPr lang="ru-RU" sz="1400" kern="1200" dirty="0"/>
        </a:p>
      </dsp:txBody>
      <dsp:txXfrm>
        <a:off x="0" y="2440486"/>
        <a:ext cx="7488832" cy="793800"/>
      </dsp:txXfrm>
    </dsp:sp>
    <dsp:sp modelId="{4273B67E-16C4-45BE-AC22-64929CB62890}">
      <dsp:nvSpPr>
        <dsp:cNvPr id="0" name=""/>
        <dsp:cNvSpPr/>
      </dsp:nvSpPr>
      <dsp:spPr>
        <a:xfrm>
          <a:off x="374441" y="2233846"/>
          <a:ext cx="5242182" cy="41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Досуговое</a:t>
          </a:r>
          <a:r>
            <a:rPr lang="ru-RU" sz="1800" b="1" kern="1200" dirty="0" smtClean="0"/>
            <a:t> направление</a:t>
          </a:r>
          <a:endParaRPr lang="ru-RU" sz="1800" b="1" kern="1200" dirty="0"/>
        </a:p>
      </dsp:txBody>
      <dsp:txXfrm>
        <a:off x="374441" y="2233846"/>
        <a:ext cx="5242182" cy="413280"/>
      </dsp:txXfrm>
    </dsp:sp>
    <dsp:sp modelId="{C01AC18B-85BC-4EE9-8E1D-9596751F1190}">
      <dsp:nvSpPr>
        <dsp:cNvPr id="0" name=""/>
        <dsp:cNvSpPr/>
      </dsp:nvSpPr>
      <dsp:spPr>
        <a:xfrm>
          <a:off x="0" y="3516526"/>
          <a:ext cx="7488832" cy="99225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1217" tIns="291592" rIns="5812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Ознакомление родителей с работой группы, особенностями воспитания детей  дошкольного возраста. Формирование у родителей знаний о воспитании и развитии детей.</a:t>
          </a:r>
          <a:endParaRPr lang="ru-RU" sz="1400" kern="1200" dirty="0"/>
        </a:p>
      </dsp:txBody>
      <dsp:txXfrm>
        <a:off x="0" y="3516526"/>
        <a:ext cx="7488832" cy="992250"/>
      </dsp:txXfrm>
    </dsp:sp>
    <dsp:sp modelId="{3811EE31-930E-4CA6-B7E6-7E80B100DA1E}">
      <dsp:nvSpPr>
        <dsp:cNvPr id="0" name=""/>
        <dsp:cNvSpPr/>
      </dsp:nvSpPr>
      <dsp:spPr>
        <a:xfrm>
          <a:off x="374441" y="3309886"/>
          <a:ext cx="5242182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Наглядно-информационное направление</a:t>
          </a:r>
          <a:endParaRPr lang="ru-RU" sz="1800" b="1" kern="1200" dirty="0"/>
        </a:p>
      </dsp:txBody>
      <dsp:txXfrm>
        <a:off x="374441" y="3309886"/>
        <a:ext cx="5242182" cy="413280"/>
      </dsp:txXfrm>
    </dsp:sp>
    <dsp:sp modelId="{9BA529EE-0332-4040-BF99-C76E76E016C4}">
      <dsp:nvSpPr>
        <dsp:cNvPr id="0" name=""/>
        <dsp:cNvSpPr/>
      </dsp:nvSpPr>
      <dsp:spPr>
        <a:xfrm>
          <a:off x="0" y="4791016"/>
          <a:ext cx="7488832" cy="81585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1217" tIns="291592" rIns="58121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Анализ эффективности мероприятий, проводимых в ДОУ.</a:t>
          </a:r>
          <a:endParaRPr lang="ru-RU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smtClean="0"/>
            <a:t>Используется опрос, книги отзывов. Оценочные листы, диагностика и др.</a:t>
          </a:r>
          <a:endParaRPr lang="ru-RU" sz="1400" kern="1200" dirty="0" smtClean="0"/>
        </a:p>
      </dsp:txBody>
      <dsp:txXfrm>
        <a:off x="0" y="4791016"/>
        <a:ext cx="7488832" cy="815850"/>
      </dsp:txXfrm>
    </dsp:sp>
    <dsp:sp modelId="{C3316F5F-D383-4AE8-98CB-766F47D512D0}">
      <dsp:nvSpPr>
        <dsp:cNvPr id="0" name=""/>
        <dsp:cNvSpPr/>
      </dsp:nvSpPr>
      <dsp:spPr>
        <a:xfrm>
          <a:off x="374441" y="4584376"/>
          <a:ext cx="5242182" cy="4132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Контрольно-оценочное направление</a:t>
          </a:r>
          <a:endParaRPr lang="ru-RU" sz="1800" b="1" kern="1200" dirty="0"/>
        </a:p>
      </dsp:txBody>
      <dsp:txXfrm>
        <a:off x="374441" y="4584376"/>
        <a:ext cx="5242182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D13A5-7729-434B-AFCD-ED4205DE47BF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22D49-0755-4EC8-BB7D-80DD73A00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19212"/>
            <a:ext cx="7772400" cy="14700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60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00845"/>
            <a:ext cx="6400800" cy="1752600"/>
          </a:xfrm>
          <a:prstGeom prst="round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969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0" name="Прямоугольный треугольник 39"/>
          <p:cNvSpPr/>
          <p:nvPr userDrawn="1"/>
        </p:nvSpPr>
        <p:spPr>
          <a:xfrm flipV="1">
            <a:off x="-17379" y="0"/>
            <a:ext cx="1296000" cy="12600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 userDrawn="1"/>
        </p:nvSpPr>
        <p:spPr>
          <a:xfrm rot="5400000" flipH="1" flipV="1">
            <a:off x="7866000" y="5577150"/>
            <a:ext cx="1296000" cy="12600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 userDrawn="1"/>
        </p:nvSpPr>
        <p:spPr>
          <a:xfrm flipV="1">
            <a:off x="-13263" y="16473"/>
            <a:ext cx="1296000" cy="12600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rot="5400000" flipH="1" flipV="1">
            <a:off x="7870116" y="5593623"/>
            <a:ext cx="1296000" cy="12600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6" y="5085184"/>
            <a:ext cx="2301029" cy="223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flipV="1">
            <a:off x="-17379" y="0"/>
            <a:ext cx="972000" cy="9720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 userDrawn="1"/>
        </p:nvSpPr>
        <p:spPr>
          <a:xfrm rot="5400000" flipH="1" flipV="1">
            <a:off x="8172000" y="5880432"/>
            <a:ext cx="972000" cy="9720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flipV="1">
            <a:off x="-17379" y="0"/>
            <a:ext cx="972000" cy="9720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rot="5400000" flipH="1" flipV="1">
            <a:off x="8172000" y="5880432"/>
            <a:ext cx="972000" cy="9720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V="1">
            <a:off x="-17379" y="0"/>
            <a:ext cx="972000" cy="9720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 rot="5400000" flipH="1" flipV="1">
            <a:off x="8172000" y="5880432"/>
            <a:ext cx="972000" cy="9720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5095" y="6645122"/>
            <a:ext cx="4732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© Н.Н.Ф</a:t>
            </a:r>
            <a:r>
              <a:rPr lang="ru-RU" sz="600" dirty="0" smtClean="0">
                <a:solidFill>
                  <a:srgbClr val="7030A0"/>
                </a:solidFill>
                <a:latin typeface="+mn-lt"/>
              </a:rPr>
              <a:t>.</a:t>
            </a:r>
            <a:endParaRPr lang="ru-RU" sz="6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085184"/>
            <a:ext cx="2133604" cy="2069596"/>
          </a:xfrm>
          <a:prstGeom prst="rect">
            <a:avLst/>
          </a:prstGeom>
        </p:spPr>
      </p:pic>
      <p:sp>
        <p:nvSpPr>
          <p:cNvPr id="9" name="Прямоугольный треугольник 8"/>
          <p:cNvSpPr/>
          <p:nvPr userDrawn="1"/>
        </p:nvSpPr>
        <p:spPr>
          <a:xfrm flipV="1">
            <a:off x="-17379" y="0"/>
            <a:ext cx="936000" cy="9360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 userDrawn="1"/>
        </p:nvSpPr>
        <p:spPr>
          <a:xfrm rot="5400000" flipH="1" flipV="1">
            <a:off x="8208000" y="5917503"/>
            <a:ext cx="936000" cy="936000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V="1">
            <a:off x="-17379" y="0"/>
            <a:ext cx="972000" cy="9720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 userDrawn="1"/>
        </p:nvSpPr>
        <p:spPr>
          <a:xfrm rot="5400000" flipH="1" flipV="1">
            <a:off x="8172000" y="5880432"/>
            <a:ext cx="972000" cy="972000"/>
          </a:xfrm>
          <a:prstGeom prst="rt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21" y="5101657"/>
            <a:ext cx="2133604" cy="2069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effectLst/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50000"/>
            </a:schemeClr>
          </a:solidFill>
          <a:latin typeface="Arial Blac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Arial Black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rial Black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Arial Black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Arial Blac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956000" cy="208823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СЕМИНАР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9A268C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Создание единого образовательного пространства «Детский сад – семья»,                                               обеспечивающего целостное развитие                           личности дошкольника</a:t>
            </a:r>
            <a:r>
              <a:rPr lang="ru-RU" sz="2800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/>
            </a:r>
            <a:br>
              <a:rPr lang="ru-RU" sz="2800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25.10.2024 г. </a:t>
            </a:r>
            <a:r>
              <a:rPr lang="ru-RU" sz="2800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  <a:t/>
            </a:r>
            <a:br>
              <a:rPr lang="ru-RU" sz="2800" dirty="0" smtClean="0">
                <a:ln w="10541" cmpd="sng">
                  <a:solidFill>
                    <a:schemeClr val="tx1"/>
                  </a:solidFill>
                  <a:prstDash val="solid"/>
                </a:ln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0"/>
            <a:ext cx="8388424" cy="1431033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Государственное бюджетное дошкольное образовательное учреждение «Детский сад № 81»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flipV="1">
            <a:off x="-17379" y="0"/>
            <a:ext cx="1296000" cy="1260000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 flipH="1" flipV="1">
            <a:off x="7866000" y="5577150"/>
            <a:ext cx="1296000" cy="1260000"/>
          </a:xfrm>
          <a:prstGeom prst="rtTriangle">
            <a:avLst/>
          </a:prstGeom>
          <a:solidFill>
            <a:srgbClr val="EC20D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1979712" y="6237312"/>
            <a:ext cx="5184576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3200" b="1" kern="1200" cap="none" spc="0" dirty="0">
                <a:ln w="50800"/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8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Подготовила: старший воспитатель Сокур Е.Р.</a:t>
            </a:r>
          </a:p>
          <a:p>
            <a:pPr>
              <a:lnSpc>
                <a:spcPts val="158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г. Севастополь</a:t>
            </a:r>
          </a:p>
        </p:txBody>
      </p:sp>
      <p:pic>
        <p:nvPicPr>
          <p:cNvPr id="8" name="Picture 9" descr="MPj0406810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765" y="3789040"/>
            <a:ext cx="3528435" cy="2351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262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8640"/>
            <a:ext cx="8388424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EC20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Информационно-аналитическое направление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92696"/>
            <a:ext cx="8640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Цель: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1400" b="1" dirty="0" smtClean="0">
                <a:ea typeface="Calibri"/>
                <a:cs typeface="Times New Roman"/>
              </a:rPr>
              <a:t>Сбор, обработка и анализ данных о семье ребенка, уровне педагогической компетентности родителей, их запросах, интересах, потребностях, отношении к ребенку и перспективам его развития</a:t>
            </a:r>
            <a:r>
              <a:rPr lang="ru-RU" sz="1400" b="1" spc="-15" dirty="0" smtClean="0">
                <a:cs typeface="Arial"/>
              </a:rPr>
              <a:t>,</a:t>
            </a:r>
            <a:r>
              <a:rPr lang="ru-RU" sz="1400" b="1" spc="-5" dirty="0" smtClean="0">
                <a:cs typeface="Arial"/>
              </a:rPr>
              <a:t> </a:t>
            </a:r>
            <a:r>
              <a:rPr lang="ru-RU" sz="1400" b="1" dirty="0" smtClean="0">
                <a:cs typeface="Arial"/>
              </a:rPr>
              <a:t>мнения</a:t>
            </a:r>
            <a:r>
              <a:rPr lang="ru-RU" sz="1400" b="1" spc="-20" dirty="0" smtClean="0">
                <a:cs typeface="Arial"/>
              </a:rPr>
              <a:t> </a:t>
            </a:r>
            <a:r>
              <a:rPr lang="ru-RU" sz="1400" b="1" spc="-15" dirty="0" smtClean="0">
                <a:cs typeface="Arial"/>
              </a:rPr>
              <a:t>родителей</a:t>
            </a:r>
            <a:r>
              <a:rPr lang="ru-RU" sz="1400" b="1" spc="30" dirty="0" smtClean="0">
                <a:cs typeface="Arial"/>
              </a:rPr>
              <a:t> </a:t>
            </a:r>
            <a:r>
              <a:rPr lang="ru-RU" sz="1400" b="1" dirty="0" smtClean="0">
                <a:cs typeface="Arial"/>
              </a:rPr>
              <a:t>о</a:t>
            </a:r>
            <a:r>
              <a:rPr lang="ru-RU" sz="1400" b="1" spc="-10" dirty="0" smtClean="0">
                <a:cs typeface="Arial"/>
              </a:rPr>
              <a:t> </a:t>
            </a:r>
            <a:r>
              <a:rPr lang="ru-RU" sz="1400" b="1" spc="-25" dirty="0" smtClean="0">
                <a:cs typeface="Arial"/>
              </a:rPr>
              <a:t>качестве </a:t>
            </a:r>
            <a:r>
              <a:rPr lang="ru-RU" sz="1400" b="1" spc="-655" dirty="0" smtClean="0">
                <a:cs typeface="Arial"/>
              </a:rPr>
              <a:t> </a:t>
            </a:r>
            <a:r>
              <a:rPr lang="ru-RU" sz="1400" b="1" spc="-15" dirty="0" smtClean="0">
                <a:cs typeface="Arial"/>
              </a:rPr>
              <a:t>воспитательно-образовательного</a:t>
            </a:r>
            <a:r>
              <a:rPr lang="ru-RU" sz="1400" b="1" spc="45" dirty="0" smtClean="0">
                <a:cs typeface="Arial"/>
              </a:rPr>
              <a:t> </a:t>
            </a:r>
            <a:r>
              <a:rPr lang="ru-RU" sz="1400" b="1" spc="-5" dirty="0" smtClean="0">
                <a:cs typeface="Arial"/>
              </a:rPr>
              <a:t>процесса</a:t>
            </a:r>
            <a:r>
              <a:rPr lang="ru-RU" sz="1400" b="1" spc="10" dirty="0" smtClean="0">
                <a:cs typeface="Arial"/>
              </a:rPr>
              <a:t> </a:t>
            </a:r>
            <a:r>
              <a:rPr lang="ru-RU" sz="1400" b="1" dirty="0" smtClean="0">
                <a:cs typeface="Arial"/>
              </a:rPr>
              <a:t>в</a:t>
            </a:r>
            <a:r>
              <a:rPr lang="ru-RU" sz="1400" b="1" spc="-5" dirty="0" smtClean="0">
                <a:cs typeface="Arial"/>
              </a:rPr>
              <a:t> </a:t>
            </a:r>
            <a:r>
              <a:rPr lang="ru-RU" sz="1400" b="1" spc="-25" dirty="0" smtClean="0">
                <a:cs typeface="Arial"/>
              </a:rPr>
              <a:t>ДОУ</a:t>
            </a:r>
            <a:endParaRPr lang="ru-RU" sz="1400" b="1" dirty="0" smtClean="0">
              <a:cs typeface="Arial"/>
            </a:endParaRPr>
          </a:p>
          <a:p>
            <a:endParaRPr lang="ru-RU" sz="1400" dirty="0" smtClean="0"/>
          </a:p>
          <a:p>
            <a:r>
              <a:rPr lang="ru-RU" sz="1400" dirty="0" smtClean="0"/>
              <a:t>Помогает лучше ориентироваться в педагогических потребностях каждой семьи и учесть индивидуальные особенности.</a:t>
            </a:r>
          </a:p>
          <a:p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endParaRPr lang="ru-RU" sz="1400" dirty="0" smtClean="0"/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ru-RU" sz="1400" dirty="0"/>
          </a:p>
        </p:txBody>
      </p:sp>
      <p:sp>
        <p:nvSpPr>
          <p:cNvPr id="5" name="Прямоугольный треугольник 4"/>
          <p:cNvSpPr/>
          <p:nvPr/>
        </p:nvSpPr>
        <p:spPr>
          <a:xfrm flipV="1">
            <a:off x="-17379" y="0"/>
            <a:ext cx="1060987" cy="1052736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2108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Это направление  позволяет выделить </a:t>
            </a:r>
            <a:r>
              <a:rPr lang="ru-RU" b="1" dirty="0" smtClean="0"/>
              <a:t>три группы родителей</a:t>
            </a:r>
            <a:r>
              <a:rPr lang="ru-RU" dirty="0" smtClean="0"/>
              <a:t>. </a:t>
            </a:r>
          </a:p>
          <a:p>
            <a:pPr fontAlgn="base"/>
            <a:r>
              <a:rPr lang="ru-RU" b="1" dirty="0" smtClean="0"/>
              <a:t>Родители – лидеры</a:t>
            </a:r>
            <a:r>
              <a:rPr lang="ru-RU" dirty="0" smtClean="0"/>
              <a:t>, которые умеют и с удовольствием участвуют в воспитательно-образовательном процессе, видят ценность любой работы детского учреждения.  </a:t>
            </a:r>
          </a:p>
          <a:p>
            <a:pPr fontAlgn="base"/>
            <a:r>
              <a:rPr lang="ru-RU" b="1" dirty="0" smtClean="0"/>
              <a:t>Родители – исполнители</a:t>
            </a:r>
            <a:r>
              <a:rPr lang="ru-RU" dirty="0" smtClean="0"/>
              <a:t>, которые принимают участие при условии значимой мотивации. </a:t>
            </a:r>
          </a:p>
          <a:p>
            <a:pPr fontAlgn="base"/>
            <a:r>
              <a:rPr lang="ru-RU" b="1" dirty="0" smtClean="0"/>
              <a:t>Родители – критические наблюдатели</a:t>
            </a:r>
            <a:r>
              <a:rPr lang="ru-RU" dirty="0" smtClean="0"/>
              <a:t>: равнодушные, живущие по принципу «меня воспитывали так же». 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2060848"/>
            <a:ext cx="1368152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тестирование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5736" y="2348880"/>
            <a:ext cx="1440160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анкетирование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9912" y="2564904"/>
            <a:ext cx="1440160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опросы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2080" y="2996952"/>
            <a:ext cx="1440160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личные беседы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76256" y="3140968"/>
            <a:ext cx="1440160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solidFill>
                  <a:schemeClr val="tx1"/>
                </a:solidFill>
                <a:ea typeface="Calibri"/>
                <a:cs typeface="Times New Roman"/>
              </a:rPr>
              <a:t>«Почтовый ящик»</a:t>
            </a:r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 flipV="1">
            <a:off x="8083013" y="5805264"/>
            <a:ext cx="1060987" cy="1052736"/>
          </a:xfrm>
          <a:prstGeom prst="rtTriangle">
            <a:avLst/>
          </a:prstGeom>
          <a:solidFill>
            <a:srgbClr val="9A268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  ознакомление родителей с возрастными и психологическими  особенностями детей дошкольного возраста, формирование у родителей практических навыков воспитания детей.</a:t>
            </a:r>
          </a:p>
          <a:p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</a:t>
            </a:r>
          </a:p>
          <a:p>
            <a:endParaRPr lang="ru-RU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itchFamily="34" charset="0"/>
            </a:endParaRPr>
          </a:p>
          <a:p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0"/>
            <a:ext cx="590465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EC20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Познавательное направление </a:t>
            </a:r>
          </a:p>
        </p:txBody>
      </p:sp>
      <p:sp>
        <p:nvSpPr>
          <p:cNvPr id="6" name="Овал 5"/>
          <p:cNvSpPr/>
          <p:nvPr/>
        </p:nvSpPr>
        <p:spPr>
          <a:xfrm>
            <a:off x="467544" y="1412776"/>
            <a:ext cx="2088232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общие, групповые  родительский собрания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948264" y="1340768"/>
            <a:ext cx="1944216" cy="1008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консультации и индивидуальные беседы</a:t>
            </a:r>
          </a:p>
        </p:txBody>
      </p:sp>
      <p:sp>
        <p:nvSpPr>
          <p:cNvPr id="15" name="Овал 14"/>
          <p:cNvSpPr/>
          <p:nvPr/>
        </p:nvSpPr>
        <p:spPr>
          <a:xfrm>
            <a:off x="2699792" y="1700808"/>
            <a:ext cx="2232248" cy="8640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родительская гостиная «Разговоры по душам»</a:t>
            </a:r>
          </a:p>
        </p:txBody>
      </p:sp>
      <p:sp>
        <p:nvSpPr>
          <p:cNvPr id="16" name="Овал 15"/>
          <p:cNvSpPr/>
          <p:nvPr/>
        </p:nvSpPr>
        <p:spPr>
          <a:xfrm>
            <a:off x="7415808" y="4149080"/>
            <a:ext cx="1728192" cy="1008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читательская конференция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699792" y="4077072"/>
            <a:ext cx="1800200" cy="9361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аукцион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004048" y="3501008"/>
            <a:ext cx="1656184" cy="9361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семинар-практикум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99592" y="5157192"/>
            <a:ext cx="1728192" cy="9361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ток-шоу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076056" y="4725144"/>
            <a:ext cx="1656184" cy="7920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мастер-класс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444208" y="5661248"/>
            <a:ext cx="1656184" cy="9361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«Душевный разговор»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79512" y="2420888"/>
            <a:ext cx="2196752" cy="10801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выставки детских работ, поделок, изготовленных  вместе с родителями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059832" y="5445224"/>
            <a:ext cx="2304256" cy="122413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участие родителей в подготовке и проведении праздников, развлечений, досугов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148064" y="2132856"/>
            <a:ext cx="1800200" cy="1008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совместные экскурсии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236296" y="2924944"/>
            <a:ext cx="1656184" cy="9361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открытые занятия, мероприятия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3528" y="3717032"/>
            <a:ext cx="1944216" cy="10081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телефон доверия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43808" y="2924944"/>
            <a:ext cx="1872208" cy="9361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семейные проекты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ый треугольник 28"/>
          <p:cNvSpPr/>
          <p:nvPr/>
        </p:nvSpPr>
        <p:spPr>
          <a:xfrm rot="10800000" flipV="1">
            <a:off x="7956376" y="5805264"/>
            <a:ext cx="1187624" cy="1052736"/>
          </a:xfrm>
          <a:prstGeom prst="rtTriangle">
            <a:avLst/>
          </a:prstGeom>
          <a:solidFill>
            <a:srgbClr val="FF33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8" name="Прямоугольный треугольник 27"/>
          <p:cNvSpPr/>
          <p:nvPr/>
        </p:nvSpPr>
        <p:spPr>
          <a:xfrm flipV="1">
            <a:off x="-17379" y="0"/>
            <a:ext cx="1060987" cy="1052736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0"/>
            <a:ext cx="457785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err="1" smtClean="0">
                <a:ln w="11430"/>
                <a:solidFill>
                  <a:srgbClr val="EC20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Досуговое</a:t>
            </a:r>
            <a:r>
              <a:rPr lang="ru-RU" sz="3200" b="1" dirty="0" smtClean="0">
                <a:ln w="11430"/>
                <a:solidFill>
                  <a:srgbClr val="EC20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направление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3"/>
            <a:ext cx="8676456" cy="2049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868044">
              <a:spcBef>
                <a:spcPts val="100"/>
              </a:spcBef>
              <a:tabLst>
                <a:tab pos="1719580" algn="l"/>
              </a:tabLst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Цель: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b="1" dirty="0" smtClean="0">
                <a:ea typeface="Calibri"/>
                <a:cs typeface="Times New Roman"/>
              </a:rPr>
              <a:t>Установление эмоционально теплых отношений между родителями и  детьми, между родителями и специалистами, атмосферы доверия и сотрудничества, </a:t>
            </a:r>
            <a:r>
              <a:rPr lang="ru-RU" b="1" spc="-15" dirty="0" smtClean="0">
                <a:cs typeface="Arial"/>
              </a:rPr>
              <a:t>привлечение</a:t>
            </a:r>
            <a:r>
              <a:rPr lang="ru-RU" b="1" spc="-10" dirty="0" smtClean="0">
                <a:cs typeface="Arial"/>
              </a:rPr>
              <a:t> </a:t>
            </a:r>
            <a:r>
              <a:rPr lang="ru-RU" b="1" spc="-15" dirty="0" smtClean="0">
                <a:cs typeface="Arial"/>
              </a:rPr>
              <a:t>родителей</a:t>
            </a:r>
            <a:r>
              <a:rPr lang="ru-RU" b="1" spc="5" dirty="0" smtClean="0">
                <a:cs typeface="Arial"/>
              </a:rPr>
              <a:t> </a:t>
            </a:r>
            <a:r>
              <a:rPr lang="ru-RU" b="1" dirty="0" smtClean="0">
                <a:cs typeface="Arial"/>
              </a:rPr>
              <a:t>к</a:t>
            </a:r>
            <a:r>
              <a:rPr lang="ru-RU" b="1" spc="-25" dirty="0" smtClean="0">
                <a:cs typeface="Arial"/>
              </a:rPr>
              <a:t> </a:t>
            </a:r>
            <a:r>
              <a:rPr lang="ru-RU" b="1" spc="-15" dirty="0" smtClean="0">
                <a:cs typeface="Arial"/>
              </a:rPr>
              <a:t>активному </a:t>
            </a:r>
            <a:r>
              <a:rPr lang="ru-RU" b="1" spc="-650" dirty="0" smtClean="0">
                <a:cs typeface="Arial"/>
              </a:rPr>
              <a:t> </a:t>
            </a:r>
            <a:r>
              <a:rPr lang="ru-RU" b="1" spc="-10" dirty="0" smtClean="0">
                <a:cs typeface="Arial"/>
              </a:rPr>
              <a:t>участию</a:t>
            </a:r>
            <a:r>
              <a:rPr lang="ru-RU" b="1" spc="45" dirty="0" smtClean="0">
                <a:cs typeface="Arial"/>
              </a:rPr>
              <a:t> </a:t>
            </a:r>
            <a:r>
              <a:rPr lang="ru-RU" b="1" dirty="0" smtClean="0">
                <a:cs typeface="Arial"/>
              </a:rPr>
              <a:t>в</a:t>
            </a:r>
            <a:r>
              <a:rPr lang="ru-RU" b="1" spc="-10" dirty="0" smtClean="0">
                <a:cs typeface="Arial"/>
              </a:rPr>
              <a:t>  </a:t>
            </a:r>
            <a:r>
              <a:rPr lang="ru-RU" b="1" spc="-15" dirty="0" err="1" smtClean="0">
                <a:cs typeface="Arial"/>
              </a:rPr>
              <a:t>воспитательно</a:t>
            </a:r>
            <a:r>
              <a:rPr lang="ru-RU" b="1" spc="40" dirty="0" smtClean="0">
                <a:cs typeface="Arial"/>
              </a:rPr>
              <a:t> </a:t>
            </a:r>
            <a:r>
              <a:rPr lang="ru-RU" b="1" dirty="0" smtClean="0">
                <a:cs typeface="Arial"/>
              </a:rPr>
              <a:t>– </a:t>
            </a:r>
            <a:r>
              <a:rPr lang="ru-RU" b="1" spc="-15" dirty="0" smtClean="0">
                <a:cs typeface="Arial"/>
              </a:rPr>
              <a:t>образовательном</a:t>
            </a:r>
            <a:r>
              <a:rPr lang="ru-RU" b="1" dirty="0" smtClean="0">
                <a:cs typeface="Arial"/>
              </a:rPr>
              <a:t>  </a:t>
            </a:r>
            <a:r>
              <a:rPr lang="ru-RU" b="1" spc="-10" dirty="0" smtClean="0">
                <a:cs typeface="Arial"/>
              </a:rPr>
              <a:t>процессе.</a:t>
            </a:r>
          </a:p>
          <a:p>
            <a:pPr marL="68580">
              <a:lnSpc>
                <a:spcPts val="2340"/>
              </a:lnSpc>
            </a:pP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flipV="1">
            <a:off x="-17379" y="0"/>
            <a:ext cx="1060987" cy="1052736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2915816" y="3573016"/>
            <a:ext cx="1656184" cy="1440160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городские творческие конкурсы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4716016" y="1844824"/>
            <a:ext cx="1584176" cy="1296144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совместные проекты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6660232" y="5157192"/>
            <a:ext cx="1584176" cy="1296144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выставки семейных  коллекций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подготовка 9"/>
          <p:cNvSpPr/>
          <p:nvPr/>
        </p:nvSpPr>
        <p:spPr>
          <a:xfrm>
            <a:off x="7164288" y="2996952"/>
            <a:ext cx="1656184" cy="1296144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Дни рождения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323528" y="3068960"/>
            <a:ext cx="1728192" cy="1296144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знакомство с профессиями родителей  (гость в группе);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5148064" y="3573016"/>
            <a:ext cx="1800200" cy="1296144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-10" dirty="0" smtClean="0">
                <a:solidFill>
                  <a:schemeClr val="tx1"/>
                </a:solidFill>
                <a:cs typeface="Arial"/>
              </a:rPr>
              <a:t>спортивные мероприятия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Блок-схема: подготовка 12"/>
          <p:cNvSpPr/>
          <p:nvPr/>
        </p:nvSpPr>
        <p:spPr>
          <a:xfrm>
            <a:off x="2267744" y="1844824"/>
            <a:ext cx="1656184" cy="1296144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330000"/>
                </a:solidFill>
                <a:cs typeface="Arial"/>
              </a:rPr>
              <a:t>праздники, </a:t>
            </a:r>
            <a:r>
              <a:rPr lang="ru-RU" sz="1100" b="1" spc="-5" dirty="0" smtClean="0">
                <a:solidFill>
                  <a:srgbClr val="330000"/>
                </a:solidFill>
                <a:cs typeface="Arial"/>
              </a:rPr>
              <a:t>развлечения,</a:t>
            </a:r>
            <a:r>
              <a:rPr lang="ru-RU" sz="1100" b="1" spc="-60" dirty="0" smtClean="0">
                <a:solidFill>
                  <a:srgbClr val="330000"/>
                </a:solidFill>
                <a:cs typeface="Arial"/>
              </a:rPr>
              <a:t>   совместные </a:t>
            </a:r>
            <a:r>
              <a:rPr lang="ru-RU" sz="1100" b="1" spc="-10" dirty="0" smtClean="0">
                <a:solidFill>
                  <a:srgbClr val="330000"/>
                </a:solidFill>
                <a:cs typeface="Arial"/>
              </a:rPr>
              <a:t>досуги,</a:t>
            </a:r>
            <a:r>
              <a:rPr lang="ru-RU" sz="1100" b="1" spc="-5" dirty="0" smtClean="0">
                <a:solidFill>
                  <a:srgbClr val="330000"/>
                </a:solidFill>
                <a:cs typeface="Arial"/>
              </a:rPr>
              <a:t> </a:t>
            </a:r>
            <a:r>
              <a:rPr lang="ru-RU" sz="1100" b="1" spc="-10" dirty="0" smtClean="0">
                <a:solidFill>
                  <a:srgbClr val="330000"/>
                </a:solidFill>
                <a:cs typeface="Arial"/>
              </a:rPr>
              <a:t>экскурсии</a:t>
            </a:r>
            <a:endParaRPr lang="ru-RU" sz="1100" b="1" dirty="0"/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1331640" y="5157192"/>
            <a:ext cx="1440160" cy="1224136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акции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5" name="Блок-схема: подготовка 14"/>
          <p:cNvSpPr/>
          <p:nvPr/>
        </p:nvSpPr>
        <p:spPr>
          <a:xfrm>
            <a:off x="4139952" y="5373216"/>
            <a:ext cx="1584176" cy="1296144"/>
          </a:xfrm>
          <a:prstGeom prst="flowChartPreparati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/>
                </a:solidFill>
              </a:rPr>
              <a:t>дни добрых дел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 flipV="1">
            <a:off x="8083013" y="5805264"/>
            <a:ext cx="1060987" cy="1052736"/>
          </a:xfrm>
          <a:prstGeom prst="rtTriangle">
            <a:avLst/>
          </a:prstGeom>
          <a:solidFill>
            <a:srgbClr val="A8185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096" y="188640"/>
            <a:ext cx="8136904" cy="18594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100"/>
              </a:spcBef>
              <a:tabLst>
                <a:tab pos="1542415" algn="l"/>
              </a:tabLst>
            </a:pPr>
            <a:r>
              <a:rPr lang="ru-RU" sz="2400" b="1" dirty="0" smtClean="0">
                <a:ln w="11430"/>
                <a:solidFill>
                  <a:srgbClr val="EC20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Наглядно-информационное направление</a:t>
            </a:r>
          </a:p>
          <a:p>
            <a:pPr>
              <a:spcBef>
                <a:spcPts val="100"/>
              </a:spcBef>
              <a:tabLst>
                <a:tab pos="1542415" algn="l"/>
              </a:tabLst>
            </a:pPr>
            <a:r>
              <a:rPr lang="ru-RU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Цель:</a:t>
            </a:r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 знакомство с условиями, содержанием, методами и приемами развития и воспитания детей.</a:t>
            </a:r>
          </a:p>
          <a:p>
            <a:r>
              <a:rPr lang="ru-RU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Даёт возможность донести до родителей любую информацию в доступной форме, напомнить тактично о родительских обязанностях и ответственности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араллелограмм 3"/>
          <p:cNvSpPr/>
          <p:nvPr/>
        </p:nvSpPr>
        <p:spPr>
          <a:xfrm>
            <a:off x="2483768" y="2636912"/>
            <a:ext cx="1944216" cy="1080120"/>
          </a:xfrm>
          <a:prstGeom prst="parallelogram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Личный сайт воспитателя</a:t>
            </a:r>
            <a:endParaRPr lang="ru-RU" sz="1200" dirty="0"/>
          </a:p>
        </p:txBody>
      </p:sp>
      <p:sp>
        <p:nvSpPr>
          <p:cNvPr id="5" name="Параллелограмм 4"/>
          <p:cNvSpPr/>
          <p:nvPr/>
        </p:nvSpPr>
        <p:spPr>
          <a:xfrm>
            <a:off x="251520" y="2132856"/>
            <a:ext cx="2016224" cy="1152128"/>
          </a:xfrm>
          <a:prstGeom prst="parallelogram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Информационный родительский уголок</a:t>
            </a:r>
            <a:endParaRPr lang="ru-RU" sz="1200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6156176" y="4581128"/>
            <a:ext cx="1872208" cy="1080120"/>
          </a:xfrm>
          <a:prstGeom prst="parallelogram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Папки-передвижки</a:t>
            </a:r>
            <a:endParaRPr lang="ru-RU" sz="1200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899592" y="4437112"/>
            <a:ext cx="2016224" cy="1080120"/>
          </a:xfrm>
          <a:prstGeom prst="parallelogram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Выставки детских работ: рисунков, поделок</a:t>
            </a:r>
            <a:endParaRPr lang="ru-RU" sz="1200" dirty="0"/>
          </a:p>
        </p:txBody>
      </p:sp>
      <p:sp>
        <p:nvSpPr>
          <p:cNvPr id="8" name="Параллелограмм 7"/>
          <p:cNvSpPr/>
          <p:nvPr/>
        </p:nvSpPr>
        <p:spPr>
          <a:xfrm>
            <a:off x="4716016" y="2924944"/>
            <a:ext cx="2016224" cy="1080120"/>
          </a:xfrm>
          <a:prstGeom prst="parallelogram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Странички в социальных сетях</a:t>
            </a:r>
            <a:endParaRPr lang="ru-RU" sz="1200" dirty="0"/>
          </a:p>
        </p:txBody>
      </p:sp>
      <p:sp>
        <p:nvSpPr>
          <p:cNvPr id="9" name="Параллелограмм 8"/>
          <p:cNvSpPr/>
          <p:nvPr/>
        </p:nvSpPr>
        <p:spPr>
          <a:xfrm>
            <a:off x="7092280" y="2420888"/>
            <a:ext cx="1944216" cy="1080120"/>
          </a:xfrm>
          <a:prstGeom prst="parallelogram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Сайт ДОУ</a:t>
            </a:r>
            <a:endParaRPr lang="ru-RU" sz="1200" dirty="0"/>
          </a:p>
        </p:txBody>
      </p:sp>
      <p:sp>
        <p:nvSpPr>
          <p:cNvPr id="10" name="Параллелограмм 9"/>
          <p:cNvSpPr/>
          <p:nvPr/>
        </p:nvSpPr>
        <p:spPr>
          <a:xfrm>
            <a:off x="3491880" y="4869160"/>
            <a:ext cx="1944216" cy="1080120"/>
          </a:xfrm>
          <a:prstGeom prst="parallelogram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Фотовыставки</a:t>
            </a:r>
            <a:endParaRPr lang="ru-RU" sz="1200" dirty="0"/>
          </a:p>
        </p:txBody>
      </p:sp>
      <p:sp>
        <p:nvSpPr>
          <p:cNvPr id="11" name="Прямоугольный треугольник 10"/>
          <p:cNvSpPr/>
          <p:nvPr/>
        </p:nvSpPr>
        <p:spPr>
          <a:xfrm flipV="1">
            <a:off x="-17379" y="0"/>
            <a:ext cx="1060987" cy="1052736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 flipV="1">
            <a:off x="8083013" y="5805264"/>
            <a:ext cx="1060987" cy="1052736"/>
          </a:xfrm>
          <a:prstGeom prst="rtTriangl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9755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Формы взаимодействия с родителями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548680"/>
            <a:ext cx="3385863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Традиционные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140968"/>
            <a:ext cx="4067944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Нетрадиционные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525" y="1556792"/>
            <a:ext cx="1555234" cy="3385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Коллективные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556792"/>
            <a:ext cx="1853585" cy="3385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Индивидуальные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1556792"/>
            <a:ext cx="2915817" cy="33855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Наглядно-информационные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916832"/>
            <a:ext cx="2627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Родительские собрания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Конференции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«Круглые столы»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1916832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Беседы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Консультации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Посещение на дому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Анкетирование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72200" y="1988840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Выставки детских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Стенды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Ширмы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Папки-передвижк</a:t>
            </a:r>
            <a:r>
              <a:rPr lang="ru-RU" sz="1400" dirty="0" smtClean="0"/>
              <a:t>и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0373" y="3789040"/>
            <a:ext cx="1863011" cy="584775"/>
          </a:xfrm>
          <a:prstGeom prst="rect">
            <a:avLst/>
          </a:prstGeom>
          <a:gradFill flip="none" rotWithShape="1">
            <a:gsLst>
              <a:gs pos="0">
                <a:srgbClr val="EC20DD">
                  <a:tint val="66000"/>
                  <a:satMod val="160000"/>
                </a:srgbClr>
              </a:gs>
              <a:gs pos="50000">
                <a:srgbClr val="EC20DD">
                  <a:tint val="44500"/>
                  <a:satMod val="160000"/>
                </a:srgbClr>
              </a:gs>
              <a:gs pos="100000">
                <a:srgbClr val="EC20DD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Информационно-</a:t>
            </a:r>
          </a:p>
          <a:p>
            <a:pPr algn="ctr"/>
            <a:r>
              <a:rPr lang="ru-RU" sz="1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аналитические</a:t>
            </a:r>
            <a:endParaRPr lang="ru-RU" sz="1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4293096"/>
            <a:ext cx="1204368" cy="338554"/>
          </a:xfrm>
          <a:prstGeom prst="rect">
            <a:avLst/>
          </a:prstGeom>
          <a:gradFill flip="none" rotWithShape="1">
            <a:gsLst>
              <a:gs pos="0">
                <a:srgbClr val="EC20DD">
                  <a:tint val="66000"/>
                  <a:satMod val="160000"/>
                </a:srgbClr>
              </a:gs>
              <a:gs pos="50000">
                <a:srgbClr val="EC20DD">
                  <a:tint val="44500"/>
                  <a:satMod val="160000"/>
                </a:srgbClr>
              </a:gs>
              <a:gs pos="100000">
                <a:srgbClr val="EC20DD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Досуговые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4221088"/>
            <a:ext cx="1764714" cy="338554"/>
          </a:xfrm>
          <a:prstGeom prst="rect">
            <a:avLst/>
          </a:prstGeom>
          <a:gradFill flip="none" rotWithShape="1">
            <a:gsLst>
              <a:gs pos="0">
                <a:srgbClr val="EC20DD">
                  <a:tint val="66000"/>
                  <a:satMod val="160000"/>
                </a:srgbClr>
              </a:gs>
              <a:gs pos="50000">
                <a:srgbClr val="EC20DD">
                  <a:tint val="44500"/>
                  <a:satMod val="160000"/>
                </a:srgbClr>
              </a:gs>
              <a:gs pos="100000">
                <a:srgbClr val="EC20DD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Познавательные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60293" y="3861048"/>
            <a:ext cx="1919115" cy="584775"/>
          </a:xfrm>
          <a:prstGeom prst="rect">
            <a:avLst/>
          </a:prstGeom>
          <a:gradFill flip="none" rotWithShape="1">
            <a:gsLst>
              <a:gs pos="0">
                <a:srgbClr val="EC20DD">
                  <a:tint val="66000"/>
                  <a:satMod val="160000"/>
                </a:srgbClr>
              </a:gs>
              <a:gs pos="50000">
                <a:srgbClr val="EC20DD">
                  <a:tint val="44500"/>
                  <a:satMod val="160000"/>
                </a:srgbClr>
              </a:gs>
              <a:gs pos="100000">
                <a:srgbClr val="EC20DD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Наглядно-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информационные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581128"/>
            <a:ext cx="2267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Социологические срезы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Опросы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«Почтовый ящик»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4653136"/>
            <a:ext cx="1944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Совместные досуги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Праздники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Участие родителей и детей в выставках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4653136"/>
            <a:ext cx="2664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Семинары-практикумы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Педагогический брифинг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Родительская конференция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Проведение собраний, консультаций в нетрадиционной форме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Игры с педагогическим содержанием</a:t>
            </a:r>
          </a:p>
          <a:p>
            <a:pPr marL="285750" indent="-285750"/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4653136"/>
            <a:ext cx="2843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Информационные проспекты для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Организация дней (недель) открытых дверей, открытых просмотров занятий и др. видов деятельности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Выпуск видеофильмов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Презентации</a:t>
            </a:r>
          </a:p>
        </p:txBody>
      </p:sp>
      <p:sp>
        <p:nvSpPr>
          <p:cNvPr id="20" name="Прямоугольный треугольник 19"/>
          <p:cNvSpPr/>
          <p:nvPr/>
        </p:nvSpPr>
        <p:spPr>
          <a:xfrm flipV="1">
            <a:off x="-17379" y="0"/>
            <a:ext cx="1296000" cy="1260000"/>
          </a:xfrm>
          <a:prstGeom prst="rtTriangle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24" name="Прямая со стрелкой 23"/>
          <p:cNvCxnSpPr>
            <a:stCxn id="3" idx="1"/>
          </p:cNvCxnSpPr>
          <p:nvPr/>
        </p:nvCxnSpPr>
        <p:spPr>
          <a:xfrm flipH="1">
            <a:off x="1835696" y="810290"/>
            <a:ext cx="936104" cy="3144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3"/>
          </p:cNvCxnSpPr>
          <p:nvPr/>
        </p:nvCxnSpPr>
        <p:spPr>
          <a:xfrm>
            <a:off x="6157663" y="810290"/>
            <a:ext cx="934617" cy="3864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3" idx="2"/>
          </p:cNvCxnSpPr>
          <p:nvPr/>
        </p:nvCxnSpPr>
        <p:spPr>
          <a:xfrm>
            <a:off x="4464732" y="1071900"/>
            <a:ext cx="35260" cy="4128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4" idx="1"/>
            <a:endCxn id="12" idx="0"/>
          </p:cNvCxnSpPr>
          <p:nvPr/>
        </p:nvCxnSpPr>
        <p:spPr>
          <a:xfrm flipH="1">
            <a:off x="1211879" y="3402578"/>
            <a:ext cx="1343897" cy="386462"/>
          </a:xfrm>
          <a:prstGeom prst="straightConnector1">
            <a:avLst/>
          </a:prstGeom>
          <a:ln w="38100">
            <a:solidFill>
              <a:srgbClr val="EC20D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4" idx="3"/>
          </p:cNvCxnSpPr>
          <p:nvPr/>
        </p:nvCxnSpPr>
        <p:spPr>
          <a:xfrm>
            <a:off x="6623720" y="3402578"/>
            <a:ext cx="1188640" cy="386462"/>
          </a:xfrm>
          <a:prstGeom prst="straightConnector1">
            <a:avLst/>
          </a:prstGeom>
          <a:ln w="38100">
            <a:solidFill>
              <a:srgbClr val="EC20D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3" idx="0"/>
          </p:cNvCxnSpPr>
          <p:nvPr/>
        </p:nvCxnSpPr>
        <p:spPr>
          <a:xfrm flipH="1">
            <a:off x="3157960" y="3717032"/>
            <a:ext cx="261912" cy="576064"/>
          </a:xfrm>
          <a:prstGeom prst="straightConnector1">
            <a:avLst/>
          </a:prstGeom>
          <a:ln w="38100">
            <a:solidFill>
              <a:srgbClr val="EC20D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4" idx="0"/>
          </p:cNvCxnSpPr>
          <p:nvPr/>
        </p:nvCxnSpPr>
        <p:spPr>
          <a:xfrm>
            <a:off x="5220072" y="3645024"/>
            <a:ext cx="90269" cy="576064"/>
          </a:xfrm>
          <a:prstGeom prst="straightConnector1">
            <a:avLst/>
          </a:prstGeom>
          <a:ln w="38100">
            <a:solidFill>
              <a:srgbClr val="EC20D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Общие советы по взаимодействию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56357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Определитесь с целями.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Общение с семьёй — это не просто выполнение требований законодательства. Ведите разговор так, чтобы это дало полезную информацию для дальнейшей работы, для этого нужно держать цели в уме во время общения с родителями.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alt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Общайтесь с родителями воспитанников как можно чаще и не откладывайте на потом.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Если в какой-то момент пришлось поднять проблемную тему, это будет намного проще, если у вас уже выстроились хорошие отношения.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alt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Говорите не только об их ребёнке, но и обо всей группе.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Важно давать понять, что вы ответственны не только за одного конкретного мальчика или девочку, это поможет родителям лучше воспринимать вашу точку зрения и одобрять те решения, которые ориентированы на группу целиком.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alt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Подстраивайте способы общения под родителей.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Спросите, какие формы им подходят больше всего. Даже если большинство предпочитает говорить по телефону, не ограничивайтесь только этим. Подыскивайте разнообразные формы, чтобы сделать общение с семьями проще и эффективнее.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alt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Анализируйте процесс взаимодействия.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Обращайте внимание на то, какие методы работают, а какие нет. Что родителям интереснее? От чего зависит то, пришли они на мероприятие или нет?</a:t>
            </a:r>
            <a:endParaRPr lang="ru-RU" alt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flipV="1">
            <a:off x="-17379" y="0"/>
            <a:ext cx="1296000" cy="1260000"/>
          </a:xfrm>
          <a:prstGeom prst="rtTriangl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 flipV="1">
            <a:off x="7884368" y="5661248"/>
            <a:ext cx="1259632" cy="1196752"/>
          </a:xfrm>
          <a:prstGeom prst="rtTriangle">
            <a:avLst/>
          </a:prstGeom>
          <a:solidFill>
            <a:srgbClr val="EC20D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64704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«Задачи</a:t>
            </a:r>
            <a:r>
              <a:rPr lang="ru-RU" sz="3200" b="1" i="1" spc="-1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воспитания</a:t>
            </a:r>
            <a:r>
              <a:rPr lang="ru-RU" sz="3200" b="1" i="1" spc="-2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и</a:t>
            </a:r>
            <a:r>
              <a:rPr lang="ru-RU" sz="3200" b="1" i="1" spc="-2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развития</a:t>
            </a:r>
            <a:r>
              <a:rPr lang="ru-RU" sz="3200" b="1" i="1" spc="-2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могут</a:t>
            </a:r>
            <a:r>
              <a:rPr lang="ru-RU" sz="3200" b="1" i="1" spc="-40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быть</a:t>
            </a:r>
            <a:r>
              <a:rPr lang="ru-RU" sz="3200" b="1" i="1" spc="-2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успешно</a:t>
            </a:r>
            <a:r>
              <a:rPr lang="ru-RU" sz="3200" b="1" i="1" spc="-30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spc="-10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решены</a:t>
            </a:r>
            <a:endParaRPr lang="ru-RU" sz="3200" b="1" dirty="0" smtClean="0">
              <a:solidFill>
                <a:srgbClr val="C00000"/>
              </a:solidFill>
              <a:latin typeface="Monotype Corsiva"/>
              <a:cs typeface="Monotype Corsiva"/>
            </a:endParaRPr>
          </a:p>
          <a:p>
            <a:pPr marL="161925" marR="160020" algn="ctr">
              <a:lnSpc>
                <a:spcPct val="10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только</a:t>
            </a:r>
            <a:r>
              <a:rPr lang="ru-RU" sz="3200" b="1" i="1" spc="-40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в</a:t>
            </a:r>
            <a:r>
              <a:rPr lang="ru-RU" sz="3200" b="1" i="1" spc="-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том</a:t>
            </a:r>
            <a:r>
              <a:rPr lang="ru-RU" sz="3200" b="1" i="1" spc="10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случае,</a:t>
            </a:r>
            <a:r>
              <a:rPr lang="ru-RU" sz="3200" b="1" i="1" spc="-1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если</a:t>
            </a:r>
            <a:r>
              <a:rPr lang="ru-RU" sz="3200" b="1" i="1" spc="-1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детский</a:t>
            </a:r>
            <a:r>
              <a:rPr lang="ru-RU" sz="3200" b="1" i="1" spc="-40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сад</a:t>
            </a:r>
            <a:r>
              <a:rPr lang="ru-RU" sz="3200" b="1" i="1" spc="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</a:p>
          <a:p>
            <a:pPr marL="161925" marR="160020" algn="ctr">
              <a:lnSpc>
                <a:spcPct val="10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будет</a:t>
            </a:r>
            <a:r>
              <a:rPr lang="ru-RU" sz="3200" b="1" i="1" spc="-1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spc="-10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поддерживать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связь</a:t>
            </a:r>
            <a:r>
              <a:rPr lang="ru-RU" sz="3200" b="1" i="1" spc="-2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с</a:t>
            </a:r>
            <a:r>
              <a:rPr lang="ru-RU" sz="3200" b="1" i="1" spc="-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семьёй</a:t>
            </a:r>
            <a:r>
              <a:rPr lang="ru-RU" sz="3200" b="1" i="1" spc="-50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</a:p>
          <a:p>
            <a:pPr marL="161925" marR="160020" algn="ctr">
              <a:lnSpc>
                <a:spcPct val="100000"/>
              </a:lnSpc>
            </a:pP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и</a:t>
            </a:r>
            <a:r>
              <a:rPr lang="ru-RU" sz="3200" b="1" i="1" spc="-1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вовлекать</a:t>
            </a:r>
            <a:r>
              <a:rPr lang="ru-RU" sz="3200" b="1" i="1" spc="-10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её</a:t>
            </a:r>
            <a:r>
              <a:rPr lang="ru-RU" sz="3200" b="1" i="1" spc="-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в</a:t>
            </a:r>
            <a:r>
              <a:rPr lang="ru-RU" sz="3200" b="1" i="1" spc="-10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свою</a:t>
            </a:r>
            <a:r>
              <a:rPr lang="ru-RU" sz="3200" b="1" i="1" spc="-25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 </a:t>
            </a:r>
            <a:r>
              <a:rPr lang="ru-RU" sz="3200" b="1" i="1" spc="-10" dirty="0" smtClean="0">
                <a:solidFill>
                  <a:srgbClr val="C00000"/>
                </a:solidFill>
                <a:latin typeface="Monotype Corsiva"/>
                <a:cs typeface="Monotype Corsiva"/>
              </a:rPr>
              <a:t>работу».</a:t>
            </a:r>
            <a:endParaRPr lang="ru-RU" sz="3200" b="1" dirty="0" smtClean="0">
              <a:solidFill>
                <a:srgbClr val="C00000"/>
              </a:solidFill>
              <a:latin typeface="Monotype Corsiva"/>
              <a:cs typeface="Monotype Corsiv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sz="2000" i="1" dirty="0" smtClean="0">
                <a:latin typeface="Monotype Corsiva"/>
                <a:cs typeface="Monotype Corsiva"/>
              </a:rPr>
              <a:t>                                                                                                 В.А.</a:t>
            </a:r>
            <a:r>
              <a:rPr lang="ru-RU" sz="2000" i="1" spc="-40" dirty="0" smtClean="0">
                <a:latin typeface="Monotype Corsiva"/>
                <a:cs typeface="Monotype Corsiva"/>
              </a:rPr>
              <a:t> </a:t>
            </a:r>
            <a:r>
              <a:rPr lang="ru-RU" sz="2000" i="1" spc="-10" dirty="0" smtClean="0">
                <a:latin typeface="Monotype Corsiva"/>
                <a:cs typeface="Monotype Corsiva"/>
              </a:rPr>
              <a:t>Сухомлинский</a:t>
            </a:r>
            <a:endParaRPr lang="ru-RU" sz="2000" dirty="0">
              <a:latin typeface="Monotype Corsiva"/>
              <a:cs typeface="Monotype Corsiva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 flipV="1">
            <a:off x="7884368" y="5661248"/>
            <a:ext cx="1259632" cy="1196752"/>
          </a:xfrm>
          <a:prstGeom prst="rtTriangle">
            <a:avLst/>
          </a:prstGeom>
          <a:solidFill>
            <a:srgbClr val="EC20D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0" y="0"/>
            <a:ext cx="1259632" cy="1196752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" name="Рисунок 10" descr="Родитель — ребенок — педагог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5760640" cy="367240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804863"/>
            <a:ext cx="58326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Е.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Э. Г.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Эйдемиллер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Стили семейного воспитания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Бодалев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 А. Психология межличностных отношений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Дружинин В. Н. Психология семьи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Котова Е. В. Детско-родительские отношения в различных типах семей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Спиваковская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 С. Как быть родителями? - М. : Педагогика, 1986.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2579672" cy="2579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968444"/>
            <a:ext cx="2904074" cy="2889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683568" y="620688"/>
            <a:ext cx="7776864" cy="504056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ый треугольник 5"/>
          <p:cNvSpPr/>
          <p:nvPr/>
        </p:nvSpPr>
        <p:spPr>
          <a:xfrm flipV="1">
            <a:off x="-17379" y="0"/>
            <a:ext cx="1296000" cy="1260000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 flipV="1">
            <a:off x="7848000" y="5598000"/>
            <a:ext cx="1296000" cy="126000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243408"/>
            <a:ext cx="2232248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2778222" cy="1852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0" y="3429000"/>
            <a:ext cx="2730110" cy="2548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16669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ый треугольник 15"/>
          <p:cNvSpPr/>
          <p:nvPr/>
        </p:nvSpPr>
        <p:spPr>
          <a:xfrm flipV="1">
            <a:off x="0" y="0"/>
            <a:ext cx="1187624" cy="1196752"/>
          </a:xfrm>
          <a:prstGeom prst="rtTriangle">
            <a:avLst/>
          </a:prstGeom>
          <a:solidFill>
            <a:srgbClr val="FF0000"/>
          </a:solidFill>
          <a:ln>
            <a:solidFill>
              <a:srgbClr val="FF33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51520" y="4221087"/>
            <a:ext cx="244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251520" y="3284984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10800000" flipV="1">
            <a:off x="7956376" y="5661248"/>
            <a:ext cx="1187624" cy="1196752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 rot="20968070">
            <a:off x="147321" y="70459"/>
            <a:ext cx="2818868" cy="1871751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"Воспитывает   всё:  люди, вещи, явления,  но прежде всего и   больше всего - люди. Из них на первом месте — родители и  педагоги."                                                             А. С.  Макаренко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 rot="894810">
            <a:off x="6182055" y="-49998"/>
            <a:ext cx="2884027" cy="2209268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«От того, как прошло детство, кто вёл ребёнка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малыш» 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В.А. Сухомлинский</a:t>
            </a:r>
            <a:endParaRPr lang="ru-RU" sz="1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 rot="21132817">
            <a:off x="4614166" y="5089743"/>
            <a:ext cx="4435067" cy="1700808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9A268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«</a:t>
            </a:r>
            <a:r>
              <a:rPr lang="ru-RU" sz="1400" b="1" dirty="0" smtClean="0">
                <a:solidFill>
                  <a:schemeClr val="tx1"/>
                </a:solidFill>
              </a:rPr>
              <a:t>Какими бы прекрасными ни были наши дошкольные учреждения, самыми главными мастерами, формирующими разум,                                   мысли малышей, являются мать и отец».</a:t>
            </a:r>
            <a:r>
              <a:rPr lang="ru-RU" sz="1400" dirty="0" smtClean="0">
                <a:solidFill>
                  <a:schemeClr val="tx1"/>
                </a:solidFill>
              </a:rPr>
              <a:t>                  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                                                             В. А.Сухомлинский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 rot="520089">
            <a:off x="98598" y="5068694"/>
            <a:ext cx="3240360" cy="1554002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7030A0"/>
                </a:solidFill>
              </a:rPr>
              <a:t>«Самое сложное в работе с детьми – это работа с их родителями."                                                             </a:t>
            </a:r>
          </a:p>
          <a:p>
            <a:r>
              <a:rPr lang="ru-RU" sz="1200" b="1" dirty="0" smtClean="0">
                <a:solidFill>
                  <a:srgbClr val="7030A0"/>
                </a:solidFill>
              </a:rPr>
              <a:t>                            Народная мудрость</a:t>
            </a:r>
            <a:endParaRPr lang="ru-RU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908720"/>
            <a:ext cx="6336704" cy="25202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КОНВЕНЦИЯ  О  ПРАВАХ  РЕБЕНКА (СТ.5, СТ. 18);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КОНСТИТУЦИЯ  РФ (СТ. 38.2);  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СЕМЕЙНЫЙ  КОДЕКС  (СТ.63; СТ. 65)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УГОЛОВНЫЙ КОДЕКС (СТ.156)           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№273 -ФЗ                                                                                                        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ФЕДЕРАЦИИ»;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60648"/>
            <a:ext cx="96549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EC20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НОРМАТИВНО-ПРАВОВЫЕ  ДОКУМЕНТЫ:</a:t>
            </a:r>
            <a:endParaRPr lang="ru-RU" sz="2800" b="1" dirty="0">
              <a:ln w="11430"/>
              <a:solidFill>
                <a:srgbClr val="EC20D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28" name="Picture 4" descr="C:\Users\User\Desktop\6450679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2016224" cy="291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  <a:sp3d>
            <a:bevelT prst="angle"/>
          </a:sp3d>
        </p:spPr>
      </p:pic>
      <p:pic>
        <p:nvPicPr>
          <p:cNvPr id="1029" name="Picture 5" descr="C:\Users\User\Desktop\6640418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17032"/>
            <a:ext cx="2304256" cy="291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</p:pic>
      <p:pic>
        <p:nvPicPr>
          <p:cNvPr id="1031" name="Picture 7" descr="C:\Users\User\Desktop\1wMyN1fBw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789040"/>
            <a:ext cx="2100411" cy="285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</p:pic>
      <p:pic>
        <p:nvPicPr>
          <p:cNvPr id="1034" name="Picture 10" descr="C:\Users\User\Desktop\63381969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8120">
            <a:off x="5003403" y="3627894"/>
            <a:ext cx="2592857" cy="300224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prst="angle"/>
          </a:sp3d>
        </p:spPr>
      </p:pic>
      <p:sp>
        <p:nvSpPr>
          <p:cNvPr id="10" name="Прямоугольный треугольник 9"/>
          <p:cNvSpPr/>
          <p:nvPr/>
        </p:nvSpPr>
        <p:spPr>
          <a:xfrm flipV="1">
            <a:off x="-17379" y="0"/>
            <a:ext cx="1060987" cy="1052736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flipH="1">
            <a:off x="8100392" y="5805264"/>
            <a:ext cx="1043608" cy="1052736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EC20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Обязанности</a:t>
            </a:r>
            <a:r>
              <a:rPr lang="ru-RU" sz="2400" dirty="0" smtClean="0">
                <a:ln w="11430"/>
                <a:solidFill>
                  <a:srgbClr val="EC20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1430"/>
                <a:solidFill>
                  <a:srgbClr val="EC20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ДОУ( в соответствии с ФГОС)</a:t>
            </a:r>
            <a:endParaRPr lang="ru-RU" sz="2400" dirty="0">
              <a:ln w="11430"/>
              <a:solidFill>
                <a:srgbClr val="EC20D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173416" cy="5544616"/>
          </a:xfrm>
        </p:spPr>
        <p:txBody>
          <a:bodyPr>
            <a:noAutofit/>
          </a:bodyPr>
          <a:lstStyle/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информировать родителей  (законных представителей) и общественность относительно целей дошкольного образования, общих для всего образовательного пространства Российской Федерации, а также о Программе ДОУ;</a:t>
            </a:r>
          </a:p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обеспечить открытость дошкольного образования;</a:t>
            </a:r>
          </a:p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создавать условия для участия родителей (законных представителей) в образовательной деятельности;</a:t>
            </a:r>
          </a:p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создавать условия для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консультативной поддержки педагогических работников и родителей (законных представителей) по вопросам образования и охраны здоровья детей, в том числе инклюзивного образования (в случае его организации);</a:t>
            </a:r>
            <a:endParaRPr lang="ru-RU" sz="1800" dirty="0" smtClean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поддерживать родителей (законных представителей) в воспитании детей, охране и укреплении их здоровья;</a:t>
            </a:r>
          </a:p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обеспечить вовлечение семей в образовательную деятельность, в том числе посредством создания   образовательных проектов  совместно с семьёй на основе выявления потребностей и поддержки образовательных инициатив семьи;</a:t>
            </a:r>
          </a:p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создавать условия для взрослых по поиску, использованию материалов, обеспечивающих реализацию Программы, в том числе в информационной среде, а также для обсуждения с родителями (законными представителями) детей вопросов, связанных с реализацией Программы.</a:t>
            </a:r>
          </a:p>
          <a:p>
            <a:endParaRPr lang="ru-RU" sz="1800" dirty="0">
              <a:latin typeface="+mn-lt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flipV="1">
            <a:off x="-17379" y="0"/>
            <a:ext cx="1060987" cy="1052736"/>
          </a:xfrm>
          <a:prstGeom prst="rtTriangle">
            <a:avLst/>
          </a:prstGeom>
          <a:solidFill>
            <a:srgbClr val="FF0000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flipH="1">
            <a:off x="8028382" y="5805264"/>
            <a:ext cx="1115615" cy="1052736"/>
          </a:xfrm>
          <a:prstGeom prst="rtTriangle">
            <a:avLst/>
          </a:prstGeom>
          <a:solidFill>
            <a:srgbClr val="EC20DD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C20D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9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8496944" cy="20621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ЦЕЛЬ ЭФФЕКТИВНОГО  ВЗАИМОДЕЙСТВИЯ  -</a:t>
            </a:r>
            <a:endParaRPr lang="ru-RU" sz="2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СОЗДАНИЕ ЕДИНОГО ПРОСТРАНСТВА </a:t>
            </a:r>
          </a:p>
          <a:p>
            <a:pPr algn="ctr">
              <a:buNone/>
            </a:pP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СЕМЬЯ – ДЕТСКИЙ САД</a:t>
            </a:r>
          </a:p>
          <a:p>
            <a:pPr algn="ctr">
              <a:buNone/>
            </a:pPr>
            <a:r>
              <a:rPr lang="ru-RU" sz="2000" b="1" dirty="0" smtClean="0">
                <a:ln w="11430"/>
                <a:solidFill>
                  <a:srgbClr val="EC20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ОСНОВЕ СИСТЕМЫ ПЕДАГОГИЧЕСКОГО СОПРОВОЖДЕНИЯ СЕМЬИ          С УЧЕТОМ ВОЗРАСТНЫХ ОСОБЕННОСТЕЙ РАЗВИТИЯ ДЕТЕЙ.</a:t>
            </a:r>
          </a:p>
          <a:p>
            <a:pPr algn="ctr">
              <a:buNone/>
            </a:pPr>
            <a:endParaRPr lang="ru-RU" sz="2000" b="1" kern="10" dirty="0" smtClean="0">
              <a:ln w="11430"/>
              <a:solidFill>
                <a:srgbClr val="EC20D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/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flipV="1">
            <a:off x="-17379" y="0"/>
            <a:ext cx="1296000" cy="1260000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844824"/>
          <a:ext cx="8316416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ый треугольник 10"/>
          <p:cNvSpPr/>
          <p:nvPr/>
        </p:nvSpPr>
        <p:spPr>
          <a:xfrm rot="10800000" flipV="1">
            <a:off x="7848000" y="5598000"/>
            <a:ext cx="1296000" cy="1260000"/>
          </a:xfrm>
          <a:prstGeom prst="rtTriangle">
            <a:avLst/>
          </a:prstGeom>
          <a:solidFill>
            <a:srgbClr val="EC20D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3479982" cy="34799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EC20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/>
                <a:cs typeface="Microsoft Sans Serif"/>
              </a:rPr>
              <a:t>Задачи</a:t>
            </a:r>
            <a:endParaRPr lang="ru-RU" dirty="0">
              <a:ln w="11430"/>
              <a:solidFill>
                <a:srgbClr val="EC20D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flipV="1">
            <a:off x="-17379" y="0"/>
            <a:ext cx="1060987" cy="1052736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10800000" flipV="1">
            <a:off x="7956376" y="5805264"/>
            <a:ext cx="1187624" cy="1052736"/>
          </a:xfrm>
          <a:prstGeom prst="rtTriangl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12776"/>
            <a:ext cx="6425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</a:pPr>
            <a:r>
              <a:rPr lang="ru-RU" sz="2000" b="1" dirty="0" smtClean="0">
                <a:cs typeface="Times New Roman" pitchFamily="18" charset="0"/>
              </a:rPr>
              <a:t>  Повышение уровня компетентности родителей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1916832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</a:pPr>
            <a:r>
              <a:rPr lang="ru-RU" altLang="ru-RU" sz="2000" b="1" dirty="0" smtClean="0"/>
              <a:t> Сбор и анализ сведений о родителях (законных представителей) и детях, изучение семей, их трудностей и запросов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270892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</a:pPr>
            <a:r>
              <a:rPr lang="ru-RU" sz="2000" b="1" dirty="0" smtClean="0">
                <a:cs typeface="Times New Roman" pitchFamily="18" charset="0"/>
              </a:rPr>
              <a:t> Установление партнёрских  и доверительных отношений с семьёй каждого воспитанника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3501008"/>
            <a:ext cx="8388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</a:pPr>
            <a:r>
              <a:rPr lang="ru-RU" sz="2000" b="1" dirty="0" smtClean="0">
                <a:cs typeface="Times New Roman" pitchFamily="18" charset="0"/>
              </a:rPr>
              <a:t> Индивидуальная работа с семьями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4149080"/>
            <a:ext cx="81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</a:pPr>
            <a:r>
              <a:rPr lang="ru-RU" altLang="ru-RU" sz="2000" b="1" dirty="0" smtClean="0"/>
              <a:t> Внедрение эффективных технологий сотрудничества ДОУ с семьями 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95128" y="479715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</a:pPr>
            <a:r>
              <a:rPr lang="ru-RU" sz="2000" b="1" spc="-5" dirty="0" smtClean="0">
                <a:cs typeface="Times New Roman" pitchFamily="18" charset="0"/>
              </a:rPr>
              <a:t> Вовлечение</a:t>
            </a:r>
            <a:r>
              <a:rPr lang="ru-RU" sz="2000" b="1" spc="45" dirty="0" smtClean="0">
                <a:cs typeface="Times New Roman" pitchFamily="18" charset="0"/>
              </a:rPr>
              <a:t> </a:t>
            </a:r>
            <a:r>
              <a:rPr lang="ru-RU" sz="2000" b="1" spc="-15" dirty="0" smtClean="0">
                <a:cs typeface="Times New Roman" pitchFamily="18" charset="0"/>
              </a:rPr>
              <a:t>семьи</a:t>
            </a:r>
            <a:r>
              <a:rPr lang="ru-RU" sz="2000" b="1" spc="40" dirty="0" smtClean="0">
                <a:cs typeface="Times New Roman" pitchFamily="18" charset="0"/>
              </a:rPr>
              <a:t> </a:t>
            </a:r>
            <a:r>
              <a:rPr lang="ru-RU" sz="2000" b="1" spc="-5" dirty="0" smtClean="0">
                <a:cs typeface="Times New Roman" pitchFamily="18" charset="0"/>
              </a:rPr>
              <a:t>в</a:t>
            </a:r>
            <a:r>
              <a:rPr lang="ru-RU" sz="2000" b="1" spc="25" dirty="0" smtClean="0">
                <a:cs typeface="Times New Roman" pitchFamily="18" charset="0"/>
              </a:rPr>
              <a:t> </a:t>
            </a:r>
            <a:r>
              <a:rPr lang="ru-RU" sz="2000" b="1" spc="-10" dirty="0" smtClean="0">
                <a:cs typeface="Times New Roman" pitchFamily="18" charset="0"/>
              </a:rPr>
              <a:t>единое </a:t>
            </a:r>
            <a:r>
              <a:rPr lang="ru-RU" sz="2000" b="1" spc="-5" dirty="0" smtClean="0">
                <a:cs typeface="Times New Roman" pitchFamily="18" charset="0"/>
              </a:rPr>
              <a:t> </a:t>
            </a:r>
            <a:r>
              <a:rPr lang="ru-RU" sz="2000" b="1" spc="-15" dirty="0" smtClean="0">
                <a:cs typeface="Times New Roman" pitchFamily="18" charset="0"/>
              </a:rPr>
              <a:t>образовательное</a:t>
            </a:r>
            <a:r>
              <a:rPr lang="ru-RU" sz="2000" b="1" spc="70" dirty="0" smtClean="0">
                <a:cs typeface="Times New Roman" pitchFamily="18" charset="0"/>
              </a:rPr>
              <a:t> </a:t>
            </a:r>
            <a:r>
              <a:rPr lang="ru-RU" sz="2000" b="1" spc="-5" dirty="0" smtClean="0">
                <a:cs typeface="Times New Roman" pitchFamily="18" charset="0"/>
              </a:rPr>
              <a:t>пространство</a:t>
            </a:r>
            <a:r>
              <a:rPr lang="ru-RU" sz="2000" b="1" spc="20" dirty="0" smtClean="0">
                <a:cs typeface="Times New Roman" pitchFamily="18" charset="0"/>
              </a:rPr>
              <a:t> </a:t>
            </a:r>
            <a:r>
              <a:rPr lang="ru-RU" sz="2000" b="1" spc="-105" dirty="0" smtClean="0">
                <a:cs typeface="Times New Roman" pitchFamily="18" charset="0"/>
              </a:rPr>
              <a:t>ДОУ</a:t>
            </a:r>
            <a:endParaRPr lang="ru-RU" sz="2000" dirty="0"/>
          </a:p>
        </p:txBody>
      </p:sp>
      <p:pic>
        <p:nvPicPr>
          <p:cNvPr id="1026" name="Picture 2" descr="C:\Users\User\Desktop\banner3-russ-obra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977" y="188640"/>
            <a:ext cx="1810487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3384376" cy="64807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EC20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                                      Принципы</a:t>
            </a:r>
            <a:endParaRPr lang="ru-RU" dirty="0">
              <a:ln w="11430"/>
              <a:solidFill>
                <a:srgbClr val="EC20D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flipV="1">
            <a:off x="-17379" y="0"/>
            <a:ext cx="1060987" cy="1052736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11560" y="260648"/>
          <a:ext cx="9001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ый треугольник 7"/>
          <p:cNvSpPr/>
          <p:nvPr/>
        </p:nvSpPr>
        <p:spPr>
          <a:xfrm rot="10800000" flipV="1">
            <a:off x="7956376" y="5733256"/>
            <a:ext cx="1187624" cy="1124744"/>
          </a:xfrm>
          <a:prstGeom prst="rtTriangl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49006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ln w="11430"/>
                <a:solidFill>
                  <a:srgbClr val="EC20D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Направления работы с родителями:</a:t>
            </a:r>
            <a:endParaRPr lang="ru-RU" sz="3600" dirty="0">
              <a:ln w="11430"/>
              <a:solidFill>
                <a:srgbClr val="EC20D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 flipV="1">
            <a:off x="-17379" y="0"/>
            <a:ext cx="1060987" cy="1052736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836712"/>
          <a:ext cx="748883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ый треугольник 5"/>
          <p:cNvSpPr/>
          <p:nvPr/>
        </p:nvSpPr>
        <p:spPr>
          <a:xfrm rot="10800000" flipV="1">
            <a:off x="8083013" y="5805264"/>
            <a:ext cx="1060987" cy="1052736"/>
          </a:xfrm>
          <a:prstGeom prst="rtTriangl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1075</Words>
  <Application>Microsoft Office PowerPoint</Application>
  <PresentationFormat>Экран (4:3)</PresentationFormat>
  <Paragraphs>186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СЕМИНАР  Создание единого образовательного пространства «Детский сад – семья»,                                               обеспечивающего целостное развитие                           личности дошкольника  25.10.2024 г.    </vt:lpstr>
      <vt:lpstr>Слайд 2</vt:lpstr>
      <vt:lpstr>Слайд 3</vt:lpstr>
      <vt:lpstr>Слайд 4</vt:lpstr>
      <vt:lpstr>Обязанности ДОУ( в соответствии с ФГОС)</vt:lpstr>
      <vt:lpstr>Слайд 6</vt:lpstr>
      <vt:lpstr>Задачи</vt:lpstr>
      <vt:lpstr>                                      Принципы</vt:lpstr>
      <vt:lpstr>Направления работы с родителями:</vt:lpstr>
      <vt:lpstr>Слайд 10</vt:lpstr>
      <vt:lpstr>Слайд 11</vt:lpstr>
      <vt:lpstr>Слайд 12</vt:lpstr>
      <vt:lpstr>Слайд 13</vt:lpstr>
      <vt:lpstr>Формы взаимодействия с родителями </vt:lpstr>
      <vt:lpstr>Общие советы по взаимодействию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Мозаика</dc:title>
  <dc:creator>Библиотека</dc:creator>
  <cp:lastModifiedBy>Пользователь Windows</cp:lastModifiedBy>
  <cp:revision>191</cp:revision>
  <dcterms:created xsi:type="dcterms:W3CDTF">2018-09-05T16:47:38Z</dcterms:created>
  <dcterms:modified xsi:type="dcterms:W3CDTF">2024-10-15T08:37:58Z</dcterms:modified>
</cp:coreProperties>
</file>