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4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87558D-C668-49BD-B342-5F4D39B223F6}" type="datetimeFigureOut">
              <a:rPr lang="ru-RU" smtClean="0"/>
              <a:t>07.03.2016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109D40-1011-4E2D-8A02-FABE0BC6476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Наполняемость речевого уголка в логопедических группах  по ФГОС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 descr="http://parusa-magellana.ru/_sh/00/1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077072"/>
            <a:ext cx="4083519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настольно-печатные игры; </a:t>
            </a:r>
            <a:endParaRPr lang="ru-RU" dirty="0" smtClean="0"/>
          </a:p>
          <a:p>
            <a:r>
              <a:rPr lang="ru-RU" dirty="0" smtClean="0"/>
              <a:t>игры </a:t>
            </a:r>
            <a:r>
              <a:rPr lang="ru-RU" dirty="0" smtClean="0"/>
              <a:t>для развития мелкой моторики: шнуровки, </a:t>
            </a:r>
            <a:r>
              <a:rPr lang="ru-RU" dirty="0" err="1" smtClean="0"/>
              <a:t>пазлы</a:t>
            </a:r>
            <a:r>
              <a:rPr lang="ru-RU" dirty="0" smtClean="0"/>
              <a:t>, мозаики, «сухие бассейны</a:t>
            </a:r>
            <a:r>
              <a:rPr lang="ru-RU" dirty="0" smtClean="0"/>
              <a:t>».</a:t>
            </a:r>
          </a:p>
          <a:p>
            <a:pPr>
              <a:buNone/>
            </a:pPr>
            <a:r>
              <a:rPr lang="ru-RU" dirty="0" smtClean="0"/>
              <a:t>         Начиная </a:t>
            </a:r>
            <a:r>
              <a:rPr lang="ru-RU" dirty="0" smtClean="0"/>
              <a:t>со средней группы </a:t>
            </a:r>
            <a:endParaRPr lang="ru-RU" dirty="0" smtClean="0"/>
          </a:p>
          <a:p>
            <a:r>
              <a:rPr lang="ru-RU" dirty="0" smtClean="0"/>
              <a:t>схемы </a:t>
            </a:r>
            <a:r>
              <a:rPr lang="ru-RU" dirty="0" smtClean="0"/>
              <a:t>для составления описательных рассказов ; </a:t>
            </a:r>
            <a:endParaRPr lang="ru-RU" dirty="0" smtClean="0"/>
          </a:p>
          <a:p>
            <a:r>
              <a:rPr lang="ru-RU" dirty="0" smtClean="0"/>
              <a:t>картинки </a:t>
            </a:r>
            <a:r>
              <a:rPr lang="ru-RU" dirty="0" smtClean="0"/>
              <a:t>с постепенно развивающимся сюжетом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репродукции картин известных художников; </a:t>
            </a:r>
            <a:endParaRPr lang="ru-RU" dirty="0" smtClean="0"/>
          </a:p>
          <a:p>
            <a:r>
              <a:rPr lang="ru-RU" dirty="0" smtClean="0"/>
              <a:t>индивидуальные </a:t>
            </a:r>
            <a:r>
              <a:rPr lang="ru-RU" dirty="0" smtClean="0"/>
              <a:t>зеркала; </a:t>
            </a:r>
            <a:endParaRPr lang="ru-RU" dirty="0" smtClean="0"/>
          </a:p>
          <a:p>
            <a:r>
              <a:rPr lang="ru-RU" dirty="0" smtClean="0"/>
              <a:t>игры </a:t>
            </a:r>
            <a:r>
              <a:rPr lang="ru-RU" dirty="0" smtClean="0"/>
              <a:t>для развития фонематического слуха.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Каталог: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В каждой возрастной группе составляется каталог материала, находящегося в речевом уголке по следующей схеме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1.Дидактические игры и упражнения: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а)для </a:t>
            </a:r>
            <a:r>
              <a:rPr lang="ru-RU" dirty="0" smtClean="0"/>
              <a:t>развития звукопроизношения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</a:t>
            </a:r>
            <a:r>
              <a:rPr lang="ru-RU" dirty="0" smtClean="0"/>
              <a:t>б)для развития речевого дыхания;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в)для </a:t>
            </a:r>
            <a:r>
              <a:rPr lang="ru-RU" dirty="0" smtClean="0"/>
              <a:t>развития артикуляции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г)для </a:t>
            </a:r>
            <a:r>
              <a:rPr lang="ru-RU" dirty="0" smtClean="0"/>
              <a:t>развития фонематического слуха;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</a:t>
            </a:r>
            <a:r>
              <a:rPr lang="ru-RU" dirty="0" err="1" smtClean="0"/>
              <a:t>д</a:t>
            </a:r>
            <a:r>
              <a:rPr lang="ru-RU" dirty="0" smtClean="0"/>
              <a:t>)для </a:t>
            </a:r>
            <a:r>
              <a:rPr lang="ru-RU" dirty="0" smtClean="0"/>
              <a:t>развития мелкой моторики;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е)словесные </a:t>
            </a:r>
            <a:r>
              <a:rPr lang="ru-RU" dirty="0" smtClean="0"/>
              <a:t>игры;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ж)настольно-печатные.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2.Картинки,картины и репродукции картин.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 Принципы организации речевых уголков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присутствие игрового персонажа </a:t>
            </a:r>
            <a:endParaRPr lang="ru-RU" dirty="0" smtClean="0"/>
          </a:p>
          <a:p>
            <a:r>
              <a:rPr lang="ru-RU" dirty="0" smtClean="0"/>
              <a:t>Наполняемость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разнообразие </a:t>
            </a:r>
            <a:r>
              <a:rPr lang="ru-RU" dirty="0" smtClean="0"/>
              <a:t>материала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соответствие </a:t>
            </a:r>
            <a:r>
              <a:rPr lang="ru-RU" dirty="0" smtClean="0"/>
              <a:t>возрасту</a:t>
            </a:r>
          </a:p>
          <a:p>
            <a:r>
              <a:rPr lang="ru-RU" dirty="0" smtClean="0"/>
              <a:t> </a:t>
            </a:r>
            <a:r>
              <a:rPr lang="ru-RU" dirty="0" smtClean="0"/>
              <a:t>доступность </a:t>
            </a:r>
            <a:endParaRPr lang="ru-RU" dirty="0" smtClean="0"/>
          </a:p>
          <a:p>
            <a:r>
              <a:rPr lang="ru-RU" dirty="0" smtClean="0"/>
              <a:t>Системность</a:t>
            </a:r>
          </a:p>
          <a:p>
            <a:r>
              <a:rPr lang="ru-RU" dirty="0" smtClean="0"/>
              <a:t> </a:t>
            </a:r>
            <a:r>
              <a:rPr lang="ru-RU" dirty="0" smtClean="0"/>
              <a:t>эстетичность оформления </a:t>
            </a:r>
            <a:endParaRPr lang="ru-RU" dirty="0" smtClean="0"/>
          </a:p>
          <a:p>
            <a:r>
              <a:rPr lang="ru-RU" dirty="0" smtClean="0"/>
              <a:t>периодичность </a:t>
            </a:r>
            <a:r>
              <a:rPr lang="ru-RU" dirty="0" smtClean="0"/>
              <a:t>обновления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МАТЕРИАЛ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843808" y="1844824"/>
            <a:ext cx="100811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755576" y="3140968"/>
            <a:ext cx="280831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для закрепления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3068960"/>
            <a:ext cx="288032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для изучения новой темы 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932040" y="1916832"/>
            <a:ext cx="136815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827584" y="4653136"/>
            <a:ext cx="770485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Материал обновляется еженедельно в зависимости от лексической темы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работа с детьми в младших группах: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воспитание правильного физиологического дыхания; </a:t>
            </a:r>
            <a:endParaRPr lang="ru-RU" dirty="0" smtClean="0"/>
          </a:p>
          <a:p>
            <a:r>
              <a:rPr lang="ru-RU" dirty="0" smtClean="0"/>
              <a:t>уточнение </a:t>
            </a:r>
            <a:r>
              <a:rPr lang="ru-RU" dirty="0" smtClean="0"/>
              <a:t>произношения гласных и некоторых согласных звуков; </a:t>
            </a:r>
            <a:endParaRPr lang="ru-RU" dirty="0" smtClean="0"/>
          </a:p>
          <a:p>
            <a:r>
              <a:rPr lang="ru-RU" dirty="0" smtClean="0"/>
              <a:t>уточнение </a:t>
            </a:r>
            <a:r>
              <a:rPr lang="ru-RU" dirty="0" smtClean="0"/>
              <a:t>произношения в звукоподражаниях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систематическое проведение упражнений артикуляционной гимнастики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развитие мелкой моторики рук через специальные игровые упражнения.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работа с детьми </a:t>
            </a:r>
            <a:r>
              <a:rPr lang="ru-RU" dirty="0" smtClean="0"/>
              <a:t>в средней группе: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 развитие фонематического слуха</a:t>
            </a:r>
            <a:r>
              <a:rPr lang="ru-RU" dirty="0" smtClean="0"/>
              <a:t>, речевого </a:t>
            </a:r>
            <a:r>
              <a:rPr lang="ru-RU" dirty="0" smtClean="0"/>
              <a:t>дыхания и речевого внимания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расширение и активизация словаря; </a:t>
            </a:r>
            <a:endParaRPr lang="ru-RU" dirty="0" smtClean="0"/>
          </a:p>
          <a:p>
            <a:r>
              <a:rPr lang="ru-RU" dirty="0" smtClean="0"/>
              <a:t>рассказывание </a:t>
            </a:r>
            <a:r>
              <a:rPr lang="ru-RU" dirty="0" smtClean="0"/>
              <a:t>о разных качествах и свойствах предметов рукотворного и природного мира; </a:t>
            </a:r>
            <a:endParaRPr lang="ru-RU" dirty="0" smtClean="0"/>
          </a:p>
          <a:p>
            <a:r>
              <a:rPr lang="ru-RU" dirty="0" smtClean="0"/>
              <a:t>знакомство </a:t>
            </a:r>
            <a:r>
              <a:rPr lang="ru-RU" dirty="0" smtClean="0"/>
              <a:t>с правилами ведения диалога через театрально-игровую деятельность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побуждение к высказываниям разного типа; </a:t>
            </a:r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 smtClean="0"/>
              <a:t>мелкой моторики рук в процессе различных видов детской деятельности.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работа с </a:t>
            </a:r>
            <a:r>
              <a:rPr lang="ru-RU" dirty="0" smtClean="0"/>
              <a:t>детьми в старшей группе: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 развитие артикуляции и правильного произношения; </a:t>
            </a:r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 smtClean="0"/>
              <a:t>фонематического слуха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расширение и активизация словаря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упражнение в использовании в речи слов- обобщений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упражнение в использовании в речи числительных; </a:t>
            </a:r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 smtClean="0"/>
              <a:t>диалогической речи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развитие мелкой моторики рук в процессе различных видов детской деятельности.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работа с </a:t>
            </a:r>
            <a:r>
              <a:rPr lang="ru-RU" dirty="0" smtClean="0"/>
              <a:t>детьми в подготовительной группе: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развитие фонематического слуха</a:t>
            </a:r>
            <a:r>
              <a:rPr lang="ru-RU" dirty="0" smtClean="0"/>
              <a:t>, речевого </a:t>
            </a:r>
            <a:r>
              <a:rPr lang="ru-RU" dirty="0" smtClean="0"/>
              <a:t>дыхания и речевого </a:t>
            </a:r>
            <a:r>
              <a:rPr lang="ru-RU" dirty="0" smtClean="0"/>
              <a:t>внимания , интонационной </a:t>
            </a:r>
            <a:r>
              <a:rPr lang="ru-RU" dirty="0" smtClean="0"/>
              <a:t>выразительности речи; </a:t>
            </a:r>
            <a:endParaRPr lang="ru-RU" dirty="0" smtClean="0"/>
          </a:p>
          <a:p>
            <a:r>
              <a:rPr lang="ru-RU" dirty="0" smtClean="0"/>
              <a:t>расширение </a:t>
            </a:r>
            <a:r>
              <a:rPr lang="ru-RU" dirty="0" smtClean="0"/>
              <a:t>и активизация словаря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составление и проговаривание диалогов в бытовых и учебных </a:t>
            </a:r>
            <a:r>
              <a:rPr lang="ru-RU" dirty="0" smtClean="0"/>
              <a:t>ситуациях ,в </a:t>
            </a:r>
            <a:r>
              <a:rPr lang="ru-RU" dirty="0" smtClean="0"/>
              <a:t>театрализованной деятельности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развитие пространственных представлений; </a:t>
            </a:r>
            <a:endParaRPr lang="ru-RU" dirty="0" smtClean="0"/>
          </a:p>
          <a:p>
            <a:r>
              <a:rPr lang="ru-RU" dirty="0" smtClean="0"/>
              <a:t>расширение </a:t>
            </a:r>
            <a:r>
              <a:rPr lang="ru-RU" dirty="0" smtClean="0"/>
              <a:t>умения ориентироваться в плоскости листа и в различной разлиновке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подготовка руки к письму в процессе </a:t>
            </a:r>
            <a:r>
              <a:rPr lang="ru-RU" dirty="0" smtClean="0"/>
              <a:t>различных </a:t>
            </a:r>
            <a:r>
              <a:rPr lang="ru-RU" dirty="0" smtClean="0"/>
              <a:t>видов детской деятельности 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речевого уголка 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619672" y="2060848"/>
            <a:ext cx="597666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ДИДАКТИЧЕСКИЕ ИГРЫ И УПРАЖНЕНИЯ (на карточках) </a:t>
            </a:r>
          </a:p>
        </p:txBody>
      </p:sp>
      <p:sp>
        <p:nvSpPr>
          <p:cNvPr id="6" name="Овал 5"/>
          <p:cNvSpPr/>
          <p:nvPr/>
        </p:nvSpPr>
        <p:spPr>
          <a:xfrm>
            <a:off x="755576" y="2996952"/>
            <a:ext cx="360040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для развития правильного </a:t>
            </a:r>
            <a:r>
              <a:rPr lang="ru-RU" dirty="0" smtClean="0"/>
              <a:t>звукопроизношения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83568" y="4077072"/>
            <a:ext cx="2952328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 для развития речевого дыхания </a:t>
            </a:r>
          </a:p>
        </p:txBody>
      </p:sp>
      <p:sp>
        <p:nvSpPr>
          <p:cNvPr id="8" name="Овал 7"/>
          <p:cNvSpPr/>
          <p:nvPr/>
        </p:nvSpPr>
        <p:spPr>
          <a:xfrm>
            <a:off x="827584" y="5373216"/>
            <a:ext cx="273630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словесные игры </a:t>
            </a:r>
          </a:p>
        </p:txBody>
      </p:sp>
      <p:sp>
        <p:nvSpPr>
          <p:cNvPr id="9" name="Овал 8"/>
          <p:cNvSpPr/>
          <p:nvPr/>
        </p:nvSpPr>
        <p:spPr>
          <a:xfrm>
            <a:off x="5220072" y="3068960"/>
            <a:ext cx="32403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 для развития артикуляционного аппарата </a:t>
            </a:r>
          </a:p>
        </p:txBody>
      </p:sp>
      <p:sp>
        <p:nvSpPr>
          <p:cNvPr id="10" name="Овал 9"/>
          <p:cNvSpPr/>
          <p:nvPr/>
        </p:nvSpPr>
        <p:spPr>
          <a:xfrm>
            <a:off x="5220072" y="4077072"/>
            <a:ext cx="32403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для развития мелкой моторики </a:t>
            </a:r>
          </a:p>
        </p:txBody>
      </p:sp>
      <p:sp>
        <p:nvSpPr>
          <p:cNvPr id="11" name="Овал 10"/>
          <p:cNvSpPr/>
          <p:nvPr/>
        </p:nvSpPr>
        <p:spPr>
          <a:xfrm>
            <a:off x="4932040" y="5301208"/>
            <a:ext cx="35283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Чистоговорки</a:t>
            </a:r>
            <a:r>
              <a:rPr lang="ru-RU" dirty="0" smtClean="0"/>
              <a:t> ,стихи , приговорки , </a:t>
            </a:r>
            <a:r>
              <a:rPr lang="ru-RU" dirty="0" err="1" smtClean="0"/>
              <a:t>потешки</a:t>
            </a:r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Картинки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 лексическим </a:t>
            </a:r>
            <a:r>
              <a:rPr lang="ru-RU" dirty="0" smtClean="0"/>
              <a:t>темам;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 изображением явлений </a:t>
            </a:r>
            <a:r>
              <a:rPr lang="ru-RU" dirty="0" smtClean="0"/>
              <a:t>природы;</a:t>
            </a:r>
          </a:p>
          <a:p>
            <a:r>
              <a:rPr lang="ru-RU" dirty="0" smtClean="0"/>
              <a:t>с </a:t>
            </a:r>
            <a:r>
              <a:rPr lang="ru-RU" dirty="0" smtClean="0"/>
              <a:t>изображением предметов домашнего </a:t>
            </a:r>
            <a:r>
              <a:rPr lang="ru-RU" dirty="0" smtClean="0"/>
              <a:t>обихода;</a:t>
            </a:r>
          </a:p>
          <a:p>
            <a:r>
              <a:rPr lang="ru-RU" dirty="0" smtClean="0"/>
              <a:t>с </a:t>
            </a:r>
            <a:r>
              <a:rPr lang="ru-RU" dirty="0" smtClean="0"/>
              <a:t>изображением основных частей предметов </a:t>
            </a:r>
            <a:r>
              <a:rPr lang="ru-RU" dirty="0" smtClean="0"/>
              <a:t>;</a:t>
            </a:r>
          </a:p>
          <a:p>
            <a:r>
              <a:rPr lang="ru-RU" dirty="0" smtClean="0"/>
              <a:t> с </a:t>
            </a:r>
            <a:r>
              <a:rPr lang="ru-RU" dirty="0" smtClean="0"/>
              <a:t>изображением труда взрослых </a:t>
            </a:r>
            <a:r>
              <a:rPr lang="ru-RU" dirty="0" smtClean="0"/>
              <a:t>; </a:t>
            </a:r>
          </a:p>
          <a:p>
            <a:r>
              <a:rPr lang="ru-RU" dirty="0" smtClean="0"/>
              <a:t>с </a:t>
            </a:r>
            <a:r>
              <a:rPr lang="ru-RU" dirty="0" smtClean="0"/>
              <a:t>изображением </a:t>
            </a:r>
            <a:r>
              <a:rPr lang="ru-RU" dirty="0" smtClean="0"/>
              <a:t>цвета , размера </a:t>
            </a:r>
            <a:r>
              <a:rPr lang="ru-RU" dirty="0" smtClean="0"/>
              <a:t>и качества </a:t>
            </a:r>
            <a:r>
              <a:rPr lang="ru-RU" dirty="0" smtClean="0"/>
              <a:t>предметов; </a:t>
            </a:r>
          </a:p>
          <a:p>
            <a:r>
              <a:rPr lang="ru-RU" dirty="0" smtClean="0"/>
              <a:t>с </a:t>
            </a:r>
            <a:r>
              <a:rPr lang="ru-RU" dirty="0" smtClean="0"/>
              <a:t>изображением действий 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            Начиная со средней группы</a:t>
            </a:r>
          </a:p>
          <a:p>
            <a:r>
              <a:rPr lang="ru-RU" dirty="0" smtClean="0"/>
              <a:t>с </a:t>
            </a:r>
            <a:r>
              <a:rPr lang="ru-RU" dirty="0" smtClean="0"/>
              <a:t>изображением предметов во множественном числе для согласования существительных с </a:t>
            </a:r>
            <a:r>
              <a:rPr lang="ru-RU" dirty="0" smtClean="0"/>
              <a:t>числительными; </a:t>
            </a:r>
            <a:r>
              <a:rPr lang="ru-RU" dirty="0" smtClean="0"/>
              <a:t> 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предметные и сюжетные для составления описательных </a:t>
            </a:r>
            <a:r>
              <a:rPr lang="ru-RU" dirty="0" smtClean="0"/>
              <a:t>рассказов.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310</Words>
  <Application>Microsoft Office PowerPoint</Application>
  <PresentationFormat>Экран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Наполняемость речевого уголка в логопедических группах  по ФГОС </vt:lpstr>
      <vt:lpstr>  Принципы организации речевых уголков</vt:lpstr>
      <vt:lpstr>                  МАТЕРИАЛ</vt:lpstr>
      <vt:lpstr>Педагогическая работа с детьми в младших группах: </vt:lpstr>
      <vt:lpstr>Педагогическая работа с детьми в средней группе:</vt:lpstr>
      <vt:lpstr>Педагогическая работа с детьми в старшей группе:</vt:lpstr>
      <vt:lpstr>Педагогическая работа с детьми в подготовительной группе:</vt:lpstr>
      <vt:lpstr>Организация речевого уголка .</vt:lpstr>
      <vt:lpstr>             Картинки</vt:lpstr>
      <vt:lpstr>                </vt:lpstr>
      <vt:lpstr>              Каталог: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Наполняемость речевого уголка в логопедических группах  по ФГОС</dc:title>
  <dc:creator>Admin</dc:creator>
  <cp:lastModifiedBy>Admin</cp:lastModifiedBy>
  <cp:revision>8</cp:revision>
  <dcterms:created xsi:type="dcterms:W3CDTF">2016-03-07T14:35:10Z</dcterms:created>
  <dcterms:modified xsi:type="dcterms:W3CDTF">2016-03-07T15:50:18Z</dcterms:modified>
</cp:coreProperties>
</file>