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8" r:id="rId3"/>
    <p:sldId id="266" r:id="rId4"/>
    <p:sldId id="267" r:id="rId5"/>
    <p:sldId id="26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работа школа - муз., х.к\Светогорск\1 год (4 класс)\1 год. 2 урок\Новая папка\1-m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0" y="2060848"/>
            <a:ext cx="4788024" cy="4788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6512" y="0"/>
            <a:ext cx="9180512" cy="2060848"/>
          </a:xfrm>
        </p:spPr>
        <p:txBody>
          <a:bodyPr>
            <a:normAutofit/>
          </a:bodyPr>
          <a:lstStyle/>
          <a:p>
            <a:r>
              <a:rPr lang="ru-RU" sz="4800" b="1" i="1" dirty="0" smtClean="0"/>
              <a:t>Сонатно-симфонический цикл</a:t>
            </a:r>
            <a:endParaRPr lang="ru-RU" sz="6000" b="1" i="1" dirty="0"/>
          </a:p>
        </p:txBody>
      </p:sp>
    </p:spTree>
    <p:extLst>
      <p:ext uri="{BB962C8B-B14F-4D97-AF65-F5344CB8AC3E}">
        <p14:creationId xmlns:p14="http://schemas.microsoft.com/office/powerpoint/2010/main" val="283449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Историческая заметки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Сонатно-симфонический цикл возник в середине </a:t>
            </a:r>
            <a:r>
              <a:rPr lang="en-US" dirty="0" smtClean="0"/>
              <a:t>XVIII</a:t>
            </a:r>
            <a:r>
              <a:rPr lang="ru-RU" dirty="0" smtClean="0"/>
              <a:t> века. Это был период расцвета </a:t>
            </a:r>
            <a:r>
              <a:rPr lang="ru-RU" b="1" i="1" dirty="0" smtClean="0"/>
              <a:t>классической музыки </a:t>
            </a:r>
            <a:r>
              <a:rPr lang="ru-RU" dirty="0" smtClean="0"/>
              <a:t>в творчестве </a:t>
            </a:r>
            <a:r>
              <a:rPr lang="ru-RU" b="1" i="1" dirty="0" smtClean="0"/>
              <a:t>Й. Гайдна и В.А. Моцарта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Важной частью цикла является </a:t>
            </a:r>
            <a:r>
              <a:rPr lang="ru-RU" b="1" dirty="0" smtClean="0"/>
              <a:t>сонатная форма</a:t>
            </a:r>
            <a:r>
              <a:rPr lang="ru-RU" dirty="0" smtClean="0"/>
              <a:t>, которая используется в первых частях таким произведений как: соната, симфония, увертюра инструментальный концерт и квартет.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892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Форма сонатно-симфонического цикла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77072"/>
          </a:xfrm>
        </p:spPr>
        <p:txBody>
          <a:bodyPr>
            <a:normAutofit/>
          </a:bodyPr>
          <a:lstStyle/>
          <a:p>
            <a:r>
              <a:rPr lang="ru-RU" dirty="0" smtClean="0"/>
              <a:t>1 </a:t>
            </a:r>
            <a:r>
              <a:rPr lang="ru-RU" dirty="0"/>
              <a:t>часть – сонатное </a:t>
            </a:r>
            <a:r>
              <a:rPr lang="en-US" dirty="0" smtClean="0"/>
              <a:t>allegro</a:t>
            </a:r>
            <a:endParaRPr lang="ru-RU" dirty="0" smtClean="0"/>
          </a:p>
          <a:p>
            <a:endParaRPr lang="en-US" dirty="0"/>
          </a:p>
          <a:p>
            <a:r>
              <a:rPr lang="ru-RU" dirty="0"/>
              <a:t>2 часть – </a:t>
            </a:r>
            <a:r>
              <a:rPr lang="en-US" dirty="0"/>
              <a:t>andante / adagio</a:t>
            </a:r>
            <a:r>
              <a:rPr lang="ru-RU" dirty="0"/>
              <a:t> /</a:t>
            </a:r>
            <a:r>
              <a:rPr lang="en-US" dirty="0"/>
              <a:t> </a:t>
            </a:r>
            <a:r>
              <a:rPr lang="en-US" dirty="0" smtClean="0"/>
              <a:t>largo</a:t>
            </a:r>
            <a:r>
              <a:rPr lang="ru-RU" dirty="0" smtClean="0"/>
              <a:t> …</a:t>
            </a:r>
          </a:p>
          <a:p>
            <a:endParaRPr lang="ru-RU" dirty="0"/>
          </a:p>
          <a:p>
            <a:r>
              <a:rPr lang="ru-RU" dirty="0"/>
              <a:t>3 часть – менуэт </a:t>
            </a:r>
            <a:r>
              <a:rPr lang="ru-RU" dirty="0" smtClean="0"/>
              <a:t>(</a:t>
            </a:r>
            <a:r>
              <a:rPr lang="ru-RU" sz="2800" i="1" dirty="0"/>
              <a:t>только в симфониях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dirty="0"/>
              <a:t>4 часть – финал (сонатное </a:t>
            </a:r>
            <a:r>
              <a:rPr lang="en-US" dirty="0"/>
              <a:t>allegro</a:t>
            </a:r>
            <a:r>
              <a:rPr lang="ru-RU" dirty="0"/>
              <a:t> / рондо)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938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Сонатное </a:t>
            </a:r>
            <a:r>
              <a:rPr lang="en-US" dirty="0" smtClean="0"/>
              <a:t>allegro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 раздел: </a:t>
            </a:r>
            <a:r>
              <a:rPr lang="ru-RU" b="1" dirty="0" smtClean="0"/>
              <a:t>ЭКСПОЗИЦИЯ</a:t>
            </a:r>
            <a:r>
              <a:rPr lang="ru-RU" dirty="0" smtClean="0"/>
              <a:t>: показ основных музыкальных тем: </a:t>
            </a:r>
            <a:r>
              <a:rPr lang="ru-RU" u="sng" dirty="0" smtClean="0"/>
              <a:t>главной</a:t>
            </a:r>
            <a:r>
              <a:rPr lang="ru-RU" dirty="0" smtClean="0"/>
              <a:t> и </a:t>
            </a:r>
            <a:r>
              <a:rPr lang="ru-RU" u="sng" dirty="0" smtClean="0"/>
              <a:t>побочной</a:t>
            </a:r>
            <a:r>
              <a:rPr lang="ru-RU" dirty="0" smtClean="0"/>
              <a:t> партии. Между Г.П. и П.П. звучит </a:t>
            </a:r>
            <a:r>
              <a:rPr lang="ru-RU" i="1" dirty="0" smtClean="0"/>
              <a:t>связующая партия</a:t>
            </a:r>
            <a:r>
              <a:rPr lang="ru-RU" dirty="0" smtClean="0"/>
              <a:t>, а после П.П. – </a:t>
            </a:r>
            <a:r>
              <a:rPr lang="ru-RU" i="1" dirty="0" smtClean="0"/>
              <a:t>заключительная партия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2 раздел: </a:t>
            </a:r>
            <a:r>
              <a:rPr lang="ru-RU" b="1" dirty="0" smtClean="0"/>
              <a:t>РАЗРАБОТКА</a:t>
            </a:r>
            <a:r>
              <a:rPr lang="ru-RU" dirty="0"/>
              <a:t> </a:t>
            </a:r>
            <a:r>
              <a:rPr lang="ru-RU" dirty="0" smtClean="0"/>
              <a:t>– развитие главных тем экспозиции. </a:t>
            </a:r>
            <a:r>
              <a:rPr lang="ru-RU" i="1" dirty="0" smtClean="0"/>
              <a:t>Виды развития: имитационное, вариационное, секвенционное, прием контрастного сопоставления</a:t>
            </a:r>
            <a:r>
              <a:rPr lang="ru-RU" dirty="0"/>
              <a:t>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3 раздел: </a:t>
            </a:r>
            <a:r>
              <a:rPr lang="ru-RU" b="1" dirty="0" smtClean="0"/>
              <a:t>РЕПРИЗА</a:t>
            </a:r>
            <a:r>
              <a:rPr lang="ru-RU" dirty="0" smtClean="0"/>
              <a:t> – повторение экспозиции (</a:t>
            </a:r>
            <a:r>
              <a:rPr lang="ru-RU" sz="3000" i="1" dirty="0" smtClean="0"/>
              <a:t>все темы звучат в основной тональности</a:t>
            </a:r>
            <a:r>
              <a:rPr lang="ru-RU" dirty="0" smtClean="0"/>
              <a:t>)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9989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ru-RU" b="1" dirty="0" smtClean="0"/>
              <a:t>Экспозиция</a:t>
            </a:r>
            <a:r>
              <a:rPr lang="ru-RU" dirty="0" smtClean="0"/>
              <a:t> </a:t>
            </a:r>
            <a:r>
              <a:rPr lang="ru-RU" sz="3600" dirty="0" smtClean="0"/>
              <a:t>(тональный план)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	Г.П.		Св. п.	П.П.		</a:t>
            </a:r>
            <a:r>
              <a:rPr lang="ru-RU" dirty="0" err="1" smtClean="0"/>
              <a:t>Зк.п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Мажор:	</a:t>
            </a:r>
            <a:r>
              <a:rPr lang="en-US" dirty="0" smtClean="0"/>
              <a:t>T5/3		</a:t>
            </a:r>
            <a:r>
              <a:rPr lang="ru-RU" dirty="0" smtClean="0"/>
              <a:t>переход	</a:t>
            </a:r>
            <a:r>
              <a:rPr lang="en-US" dirty="0" smtClean="0"/>
              <a:t>D5/3		D5/3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Минор:</a:t>
            </a:r>
            <a:r>
              <a:rPr lang="en-US" dirty="0" smtClean="0"/>
              <a:t>	t5/3		</a:t>
            </a:r>
            <a:r>
              <a:rPr lang="ru-RU" dirty="0" smtClean="0"/>
              <a:t>переход	</a:t>
            </a:r>
            <a:r>
              <a:rPr lang="en-US" dirty="0" smtClean="0"/>
              <a:t>III		III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ru-RU" dirty="0" smtClean="0"/>
              <a:t>	</a:t>
            </a:r>
            <a:r>
              <a:rPr lang="ru-RU" dirty="0"/>
              <a:t>	</a:t>
            </a:r>
            <a:r>
              <a:rPr lang="ru-RU" sz="2000" dirty="0" smtClean="0"/>
              <a:t>(</a:t>
            </a:r>
            <a:r>
              <a:rPr lang="ru-RU" sz="1800" dirty="0" smtClean="0"/>
              <a:t>параллельный  мажор)</a:t>
            </a:r>
          </a:p>
          <a:p>
            <a:pPr marL="0" indent="0">
              <a:buNone/>
            </a:pPr>
            <a:endParaRPr lang="ru-RU" sz="2800" b="1" i="1" dirty="0" smtClean="0"/>
          </a:p>
          <a:p>
            <a:pPr marL="0" indent="0" algn="ctr">
              <a:buNone/>
            </a:pPr>
            <a:r>
              <a:rPr lang="ru-RU" sz="2800" b="1" i="1" dirty="0" smtClean="0"/>
              <a:t>В </a:t>
            </a:r>
            <a:r>
              <a:rPr lang="ru-RU" sz="2800" b="1" i="1" u="sng" dirty="0" smtClean="0"/>
              <a:t>репризе</a:t>
            </a:r>
            <a:r>
              <a:rPr lang="ru-RU" sz="2800" b="1" i="1" dirty="0" smtClean="0"/>
              <a:t> все темы </a:t>
            </a:r>
            <a:r>
              <a:rPr lang="ru-RU" sz="2400" i="1" dirty="0" smtClean="0"/>
              <a:t>(кроме </a:t>
            </a:r>
            <a:r>
              <a:rPr lang="ru-RU" sz="2400" i="1" dirty="0" err="1" smtClean="0"/>
              <a:t>св.п</a:t>
            </a:r>
            <a:r>
              <a:rPr lang="ru-RU" sz="2400" i="1" dirty="0" smtClean="0"/>
              <a:t>.) </a:t>
            </a:r>
            <a:r>
              <a:rPr lang="ru-RU" sz="2800" b="1" i="1" dirty="0" smtClean="0"/>
              <a:t>звучат в </a:t>
            </a:r>
            <a:r>
              <a:rPr lang="ru-RU" sz="2800" b="1" i="1" u="sng" dirty="0" smtClean="0"/>
              <a:t>основной тональности</a:t>
            </a:r>
            <a:r>
              <a:rPr lang="ru-RU" sz="2800" b="1" i="1" dirty="0" smtClean="0"/>
              <a:t>.</a:t>
            </a:r>
            <a:endParaRPr lang="ru-RU" sz="2800" b="1" i="1" dirty="0"/>
          </a:p>
        </p:txBody>
      </p:sp>
      <p:pic>
        <p:nvPicPr>
          <p:cNvPr id="4" name="гайдн соната ре мажор 1 ч ГП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534400" y="27546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30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48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118</Words>
  <Application>Microsoft Office PowerPoint</Application>
  <PresentationFormat>Экран (4:3)</PresentationFormat>
  <Paragraphs>27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Сонатно-симфонический цикл</vt:lpstr>
      <vt:lpstr>Историческая заметки</vt:lpstr>
      <vt:lpstr>Форма сонатно-симфонического цикла</vt:lpstr>
      <vt:lpstr>Сонатное allegro</vt:lpstr>
      <vt:lpstr>Экспозиция (тональный план)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Музыкальные формы.  Рондо (Rondo)</dc:title>
  <dc:creator>Елена Захарова</dc:creator>
  <cp:lastModifiedBy>Галина Галина</cp:lastModifiedBy>
  <cp:revision>27</cp:revision>
  <dcterms:created xsi:type="dcterms:W3CDTF">2023-01-26T12:47:31Z</dcterms:created>
  <dcterms:modified xsi:type="dcterms:W3CDTF">2024-10-19T08:57:34Z</dcterms:modified>
</cp:coreProperties>
</file>