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Nl2gzQkBcS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loud.mail.ru/public/MFFR/moXSQvmAH" TargetMode="External"/><Relationship Id="rId4" Type="http://schemas.openxmlformats.org/officeDocument/2006/relationships/hyperlink" Target="https://cloud.mail.ru/public/MFFR/moXSQvmAH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loud.mail.ru/public/tbzh/sT4PXLsoj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younglinux.info/" TargetMode="External"/><Relationship Id="rId4" Type="http://schemas.openxmlformats.org/officeDocument/2006/relationships/hyperlink" Target="https://cloud.mail.ru/public/cudc/AZ1bf49Y2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loud.mail.ru/public/F1qJ/puUBQJ6K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loud.mail.ru/public/SLFe/nj5B8yZFQ" TargetMode="External"/><Relationship Id="rId4" Type="http://schemas.openxmlformats.org/officeDocument/2006/relationships/hyperlink" Target="https://cloud.mail.ru/public/SLFe/nj5B8yZFQ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onlinegdb.com/online_python_compil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jpg"/><Relationship Id="rId4" Type="http://schemas.openxmlformats.org/officeDocument/2006/relationships/image" Target="../media/image2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Основы программирования на Python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Виды структур программ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Ветвление – в зависимости от выполнения условия осуществляется выбор одной из двух последовательностей действий. Например,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А&gt;0: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Печать («больше»)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Виды структур программ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Цикл – периодическое повторение участка кода</a:t>
            </a:r>
            <a:endParaRPr/>
          </a:p>
        </p:txBody>
      </p:sp>
      <p:pic>
        <p:nvPicPr>
          <p:cNvPr descr="виды циклических алгоритмов.jpg"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24125"/>
            <a:ext cx="914400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История Python</a:t>
            </a:r>
            <a:endParaRPr/>
          </a:p>
        </p:txBody>
      </p:sp>
      <p:pic>
        <p:nvPicPr>
          <p:cNvPr descr="GUIDO-VAN-ROSSUM.jpg" id="158" name="Google Shape;15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787" y="2452687"/>
            <a:ext cx="3527425" cy="282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Гвидо Ван Россум (род. 31 января 1956 г.). В 1991 году создал язык программирования Высокого уровня  Python. Назван язык в честь любимого шоу программиста – «Воздушный цирк Монти-Пайтон»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История Python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является производным от многих других языков, включая ABC, Modula-3, C, C ++, Algol-68, SmallTalk, оболочку Unix и другие языки написания сценариев.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Язык защищен авторским правом. Как и Perl, исходный код Python теперь доступен под Стандартной общественной лицензией GNU (общедоступная лицензия).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Сейчас язык программирования поддерживается основной группой разработчиков в институте, хотя Гвидо ван Россум по-прежнему играет жизненно важную роль в истории развития языка Python.</a:t>
            </a:r>
            <a:endParaRPr/>
          </a:p>
          <a:p>
            <a:pPr indent="-17145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Кстати…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Язык программирования называется не [piton], a [paiton].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 в честь британского юмористического шоу «Воздушный цирк Монти Пайтона» (1969 – 1974). (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(5) Монти Пайтон. А теперь кое-что совсем другое. – YouTube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 по Python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Эрик Мэтиз – изучаем Python: программирование игр, визуализация данных, веб-приложения – СПб – Питер, 2017 – 496 с. -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https://cloud.mail.ru/public/MFFR/moXSQvmAH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 по Python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 startAt="2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Эрл Свейгард – Учим Python, делая крутые игры – М: Бомбора, 2018 – 416 с. -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https://cloud.mail.ru/public/tbzh/sT4PXLsoj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 по python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С.Шапошникова – «Основы программирования на python» - Лаборатория юного линуксоида,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http://younglinux.info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С.Шапошникова – «Основы программирования на python» - Лаборатория юного линуксоида, http://younglinux.info, 2011 -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https://cloud.mail.ru/public/cudc/AZ1bf49Y2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 по python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Джон Пол Мюллер, «Python для чайников» -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https://cloud.mail.ru/public/F1qJ/puUBQJ6KU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 по python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 Бэрри «Изучаем программирование на python» -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https://cloud.mail.ru/public/SLFe/nj5B8yZFQ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такое программирование?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Языки программирования типология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Виды структур программ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история python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 по Python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 программа на Python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Комментарии python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Строки в python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 программа на Python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 программа на python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Поскольку программистская шутка «Привет, мир!» на Python уместится в одной строке: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Print(“Привет, мир!”), 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напишем программу посложнее. Наша программа будет спрашивать, как зовут пользователя и здороваться с ним.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Ход выполнения работы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адресной строке браузера ввести «replit.com». Должно открыться окно (см.рис)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кно replit.jpg" id="224" name="Google Shape;224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Ход выполнения работы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Нажимаем кнопку «+» в правом верхнем углу либо кнопку «Create». Должно появиться окошко «Create a repl». Нажимаем синюю кнопку внизу</a:t>
            </a:r>
            <a:endParaRPr/>
          </a:p>
        </p:txBody>
      </p:sp>
      <p:pic>
        <p:nvPicPr>
          <p:cNvPr descr="create a repl.jpg" id="231" name="Google Shape;2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13100"/>
            <a:ext cx="9144000" cy="393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endParaRPr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Альтернативой сайту replit может стать сайт </a:t>
            </a:r>
            <a:r>
              <a:rPr b="0" i="0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Online Python Compiler - online editor (onlinegdb.com)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Ход выполнения работы</a:t>
            </a:r>
            <a:endParaRPr/>
          </a:p>
        </p:txBody>
      </p:sp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Вводим в окно текст программы (см. следующий слайд).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программе 2 оператора: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Print(“”) – выводит сообщение пользователю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Input() – оператор ввода данных с клавиатуры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Ход выполнения работы</a:t>
            </a:r>
            <a:endParaRPr/>
          </a:p>
        </p:txBody>
      </p:sp>
      <p:pic>
        <p:nvPicPr>
          <p:cNvPr descr="первая программа на Python.jpg" id="249" name="Google Shape;249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51025"/>
            <a:ext cx="9144000" cy="5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 программа на Python</a:t>
            </a:r>
            <a:endParaRPr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“Как Вас зовут?”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Name=input()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(“Привет” +name)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Нажимаем кнопку «Run»</a:t>
            </a:r>
            <a:endParaRPr/>
          </a:p>
        </p:txBody>
      </p:sp>
      <p:pic>
        <p:nvPicPr>
          <p:cNvPr descr="кнопка run.jpg" id="261" name="Google Shape;26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6250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такое программирование?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Программирование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процесс перевода алгоритма на язык программирования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Алгоритм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четко обозначенная последовательность действий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Нажимаем кнопку Run</a:t>
            </a:r>
            <a:endParaRPr/>
          </a:p>
        </p:txBody>
      </p:sp>
      <p:pic>
        <p:nvPicPr>
          <p:cNvPr descr="нажимаем run.jpg" id="267" name="Google Shape;267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8337"/>
            <a:ext cx="9144000" cy="491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  <p:sp>
        <p:nvSpPr>
          <p:cNvPr id="273" name="Google Shape;273;p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Модифицируйте программу так, чтобы она запрашивала рост, возраст пользователя, знак Зодиака и вес и подтверждала эту информацию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Проверьте себя</a:t>
            </a:r>
            <a:endParaRPr/>
          </a:p>
        </p:txBody>
      </p:sp>
      <p:sp>
        <p:nvSpPr>
          <p:cNvPr id="279" name="Google Shape;279;p4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(“Как Вас зовут?»)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Name=input()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(“Приятно познакомиться”+””+name)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(“what’s your height?”)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Height=input()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(“твой рост”+””+name+”-”+height)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python вместо калькулятора</a:t>
            </a:r>
            <a:endParaRPr/>
          </a:p>
        </p:txBody>
      </p:sp>
      <p:sp>
        <p:nvSpPr>
          <p:cNvPr id="285" name="Google Shape;285;p4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Язык программирования python имеет </a:t>
            </a:r>
            <a:r>
              <a:rPr b="1" i="1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встроенную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поддержку основных  арифметических операций: </a:t>
            </a:r>
            <a:endParaRPr/>
          </a:p>
        </p:txBody>
      </p:sp>
      <p:pic>
        <p:nvPicPr>
          <p:cNvPr descr="арифметика pyhton.jpg" id="286" name="Google Shape;28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1662"/>
            <a:ext cx="9144000" cy="371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Дзен Python</a:t>
            </a:r>
            <a:endParaRPr/>
          </a:p>
        </p:txBody>
      </p:sp>
      <p:sp>
        <p:nvSpPr>
          <p:cNvPr id="292" name="Google Shape;292;p4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Свод правил языка программирования python. Выводится по команде import this. например</a:t>
            </a:r>
            <a:endParaRPr/>
          </a:p>
        </p:txBody>
      </p:sp>
      <p:pic>
        <p:nvPicPr>
          <p:cNvPr descr="дзен питона.jpg" id="293" name="Google Shape;29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1662"/>
            <a:ext cx="9144000" cy="371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Дзен python </a:t>
            </a:r>
            <a:endParaRPr/>
          </a:p>
        </p:txBody>
      </p:sp>
      <p:sp>
        <p:nvSpPr>
          <p:cNvPr id="299" name="Google Shape;299;p4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Данный документ создан Тимом Петерсом в 1999 году. 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Благодаря ему код на python удается создать компактным и легко читаемым для  	любого программиста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Комментарии к тексту программ</a:t>
            </a:r>
            <a:endParaRPr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Комментарий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не обрабатываемый компилятором текст (заметки программиста). Должен соответствовать следующим требованиям: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Уместным  - не следует писать очевидных вещей. Например к строке «print(“hello, world»)» вряд ли стоит писать «выводит строку «hello, world»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Комментарии к тексту программ</a:t>
            </a:r>
            <a:endParaRPr/>
          </a:p>
        </p:txBody>
      </p:sp>
      <p:sp>
        <p:nvSpPr>
          <p:cNvPr id="311" name="Google Shape;311;p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 startAt="2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Содержательным – четко описывать проблему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 startAt="2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Коротким </a:t>
            </a:r>
            <a:endParaRPr/>
          </a:p>
          <a:p>
            <a:pPr indent="-19050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 startAt="2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Актуальным – комментарий должен обновляться одновременно с обновлением кода.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Кстати! Комментарии часто используются для отладки программ, когда путем последовательного выключения строк находится «барахлящая»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вида комментариев</a:t>
            </a:r>
            <a:endParaRPr/>
          </a:p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539750" y="15573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Однострочный – выделяется в тексте программы знаком “#”. Строка переводится нажатием клавиши Enter  Например, </a:t>
            </a:r>
            <a:endParaRPr/>
          </a:p>
        </p:txBody>
      </p:sp>
      <p:pic>
        <p:nvPicPr>
          <p:cNvPr descr="однострочный комментарий в python.jpg" id="318" name="Google Shape;31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1662"/>
            <a:ext cx="91440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вида комментариев</a:t>
            </a:r>
            <a:endParaRPr/>
          </a:p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Многострочный – выделяется знаками “””. например</a:t>
            </a:r>
            <a:endParaRPr/>
          </a:p>
        </p:txBody>
      </p:sp>
      <p:pic>
        <p:nvPicPr>
          <p:cNvPr descr="многострочный комментарий.jpg" id="325" name="Google Shape;32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62187"/>
            <a:ext cx="9144000" cy="459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языков программирования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Язык программирования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искусственная знаковая система, созданная для разработки программ для компьютера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Компьютерная программа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реализация алгоритма на конкретном языке программирования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вида комментариев</a:t>
            </a:r>
            <a:endParaRPr/>
          </a:p>
        </p:txBody>
      </p:sp>
      <p:pic>
        <p:nvPicPr>
          <p:cNvPr descr="выключение части кода комментарием.jpg" id="331" name="Google Shape;331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60575"/>
            <a:ext cx="9144000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Кстати</a:t>
            </a:r>
            <a:endParaRPr/>
          </a:p>
        </p:txBody>
      </p:sp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Комментарии используются для временного выключения фрагмента кода, например, при отладке программ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</a:t>
            </a:r>
            <a:endParaRPr/>
          </a:p>
        </p:txBody>
      </p:sp>
      <p:pic>
        <p:nvPicPr>
          <p:cNvPr descr="привет пользователь.jpg" id="343" name="Google Shape;343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312"/>
            <a:ext cx="9144000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4"/>
          <p:cNvSpPr txBox="1"/>
          <p:nvPr/>
        </p:nvSpPr>
        <p:spPr>
          <a:xfrm>
            <a:off x="395287" y="3284537"/>
            <a:ext cx="35290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выключения части кода:</a:t>
            </a:r>
            <a:endParaRPr/>
          </a:p>
        </p:txBody>
      </p:sp>
      <p:pic>
        <p:nvPicPr>
          <p:cNvPr descr="многострочный комментарий.jpg" id="345" name="Google Shape;34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644900"/>
            <a:ext cx="91440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Строки в python</a:t>
            </a:r>
            <a:endParaRPr/>
          </a:p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Строка (литерал) = </a:t>
            </a:r>
            <a:r>
              <a:rPr b="1" i="1"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неизменяемая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последовательность символов, заключенная в кавычки.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357" name="Google Shape;357;p5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Конкатенация (склеивание) строк</a:t>
            </a:r>
            <a:endParaRPr/>
          </a:p>
        </p:txBody>
      </p:sp>
      <p:pic>
        <p:nvPicPr>
          <p:cNvPr descr="склеивание строк.jpg" id="358" name="Google Shape;35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49500"/>
            <a:ext cx="9144000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pic>
        <p:nvPicPr>
          <p:cNvPr descr="дублирование строк.jpg" id="364" name="Google Shape;364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68637"/>
            <a:ext cx="9144000" cy="345598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7"/>
          <p:cNvSpPr txBox="1"/>
          <p:nvPr/>
        </p:nvSpPr>
        <p:spPr>
          <a:xfrm>
            <a:off x="323850" y="1844675"/>
            <a:ext cx="85693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Дублирование строки.  </a:t>
            </a:r>
            <a:endParaRPr/>
          </a:p>
        </p:txBody>
      </p:sp>
      <p:pic>
        <p:nvPicPr>
          <p:cNvPr descr="дублирование строк.jpg" id="366" name="Google Shape;36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68637"/>
            <a:ext cx="9144000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372" name="Google Shape;372;p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Строка может повторяться неограниченное число раз</a:t>
            </a:r>
            <a:endParaRPr/>
          </a:p>
        </p:txBody>
      </p:sp>
      <p:pic>
        <p:nvPicPr>
          <p:cNvPr descr="дублирование строки в python.jpg" id="373" name="Google Shape;3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6837"/>
            <a:ext cx="9144000" cy="422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379" name="Google Shape;379;p5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вот деление строки  результата не даст</a:t>
            </a:r>
            <a:endParaRPr/>
          </a:p>
        </p:txBody>
      </p:sp>
      <p:pic>
        <p:nvPicPr>
          <p:cNvPr descr="деление строки результата не даст.jpg" id="380" name="Google Shape;38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6475"/>
            <a:ext cx="91440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386" name="Google Shape;386;p6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Срез строки – извлечение символа или нескольких символов из строки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Срез одного символа: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Срез нескольких символов: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срез из одного символа.jpg" id="387" name="Google Shape;38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1662"/>
            <a:ext cx="9144000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рез из нескольких символов.jpg" id="388" name="Google Shape;38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13325"/>
            <a:ext cx="91440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394" name="Google Shape;394;p6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Длина строки</a:t>
            </a:r>
            <a:endParaRPr/>
          </a:p>
        </p:txBody>
      </p:sp>
      <p:pic>
        <p:nvPicPr>
          <p:cNvPr descr="длина строки python.jpg" id="395" name="Google Shape;39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языков программирования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Алгоритм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четко оговоренная последовательность действий, применяя которую к исходным данным, можно получить решение задачи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Команда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инструкция для ПК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важно</a:t>
            </a:r>
            <a:endParaRPr/>
          </a:p>
        </p:txBody>
      </p:sp>
      <p:sp>
        <p:nvSpPr>
          <p:cNvPr id="401" name="Google Shape;401;p6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Длина строки может быть аргументом другого выражения</a:t>
            </a:r>
            <a:endParaRPr/>
          </a:p>
        </p:txBody>
      </p:sp>
      <p:pic>
        <p:nvPicPr>
          <p:cNvPr descr="длина строки python.jpg" id="402" name="Google Shape;40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8100"/>
            <a:ext cx="91440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408" name="Google Shape;408;p6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в строке – возвращает номер первого вхождения (символа) в строке:</a:t>
            </a:r>
            <a:endParaRPr/>
          </a:p>
        </p:txBody>
      </p:sp>
      <p:pic>
        <p:nvPicPr>
          <p:cNvPr descr="индекс.jpg" id="409" name="Google Shape;40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84450"/>
            <a:ext cx="91440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 txBox="1"/>
          <p:nvPr/>
        </p:nvSpPr>
        <p:spPr>
          <a:xfrm>
            <a:off x="179387" y="4292600"/>
            <a:ext cx="42767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Первый символ строки имеет номер 0</a:t>
            </a:r>
            <a:endParaRPr/>
          </a:p>
        </p:txBody>
      </p:sp>
      <p:pic>
        <p:nvPicPr>
          <p:cNvPr descr="нулевой индекс.jpg" id="411" name="Google Shape;41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81525"/>
            <a:ext cx="9144000" cy="1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417" name="Google Shape;417;p6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Замена символа в строке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Возможна замена по индексу</a:t>
            </a:r>
            <a:endParaRPr/>
          </a:p>
        </p:txBody>
      </p:sp>
      <p:pic>
        <p:nvPicPr>
          <p:cNvPr descr="замена символа.jpg" id="418" name="Google Shape;41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5037"/>
            <a:ext cx="9144000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мена символа.jpg" id="419" name="Google Shape;41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08500"/>
            <a:ext cx="9144000" cy="172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Операции со строками</a:t>
            </a:r>
            <a:endParaRPr/>
          </a:p>
        </p:txBody>
      </p:sp>
      <p:sp>
        <p:nvSpPr>
          <p:cNvPr id="425" name="Google Shape;425;p6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регистра символов – операторы lower и upper. Например,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endParaRPr/>
          </a:p>
        </p:txBody>
      </p:sp>
      <p:pic>
        <p:nvPicPr>
          <p:cNvPr descr="изменение регистра символов.jpg" id="426" name="Google Shape;42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6837"/>
            <a:ext cx="9144000" cy="1220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wer.jpg" id="427" name="Google Shape;42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65625"/>
            <a:ext cx="9144000" cy="12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 ord</a:t>
            </a:r>
            <a:endParaRPr/>
          </a:p>
        </p:txBody>
      </p:sp>
      <p:sp>
        <p:nvSpPr>
          <p:cNvPr id="433" name="Google Shape;433;p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Возвращает код Unicode заданного символа. Формат оператора:</a:t>
            </a:r>
            <a:endParaRPr/>
          </a:p>
        </p:txBody>
      </p:sp>
      <p:pic>
        <p:nvPicPr>
          <p:cNvPr descr="оператор ord.jpg" id="434" name="Google Shape;43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3837"/>
            <a:ext cx="9144000" cy="160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Управляющие последовательности символов</a:t>
            </a:r>
            <a:endParaRPr/>
          </a:p>
        </p:txBody>
      </p:sp>
      <p:pic>
        <p:nvPicPr>
          <p:cNvPr descr="управляющие последовательности символов.jpg" id="440" name="Google Shape;440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75"/>
            <a:ext cx="9144000" cy="43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7"/>
          <p:cNvSpPr txBox="1"/>
          <p:nvPr/>
        </p:nvSpPr>
        <p:spPr>
          <a:xfrm>
            <a:off x="539750" y="1916112"/>
            <a:ext cx="45323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Позволяют управлять выводом на экран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языков программирования</a:t>
            </a:r>
            <a:endParaRPr/>
          </a:p>
        </p:txBody>
      </p:sp>
      <p:pic>
        <p:nvPicPr>
          <p:cNvPr descr="классификация языков программирования.jpg" id="121" name="Google Shape;121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7337"/>
            <a:ext cx="9144000" cy="530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языков программирования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Первый высокоуровневый (программно-ориентированный) язык программирования – Fortran (1954)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Первый низкоуровневый (аппаратно-ориентированный) язык программирования – ассемблер (1947)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1.0 появился в 1994 году (Центр математики и информатики Амстердама)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языков программирования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Таким образом Python это </a:t>
            </a:r>
            <a:r>
              <a:rPr b="1" i="1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программно-ориентированный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процедурный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универсальный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1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тьюринг-полный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язык программирования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Виды структур программ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Следование – команды выполняются друг за другом. Например,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1" i="1"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 (“Как Вас зовут?»)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1" i="1"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Name=input()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1" i="1"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 (“Приятно познакомиться”+””+name)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1" i="1"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 (“what’s your height?”)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1" i="1"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Height=input()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1" i="1"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 (“твой рост”+””+name+”-”+height)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