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78" r:id="rId7"/>
    <p:sldId id="262" r:id="rId8"/>
    <p:sldId id="264" r:id="rId9"/>
    <p:sldId id="265" r:id="rId10"/>
    <p:sldId id="266" r:id="rId11"/>
    <p:sldId id="267" r:id="rId12"/>
    <p:sldId id="280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5" autoAdjust="0"/>
  </p:normalViewPr>
  <p:slideViewPr>
    <p:cSldViewPr snapToGrid="0">
      <p:cViewPr varScale="1">
        <p:scale>
          <a:sx n="104" d="100"/>
          <a:sy n="104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78DD-8A95-468F-852D-70DBE114A402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DC9F-A3AF-41DB-969B-1358F2992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4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78DD-8A95-468F-852D-70DBE114A402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DC9F-A3AF-41DB-969B-1358F2992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6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78DD-8A95-468F-852D-70DBE114A402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DC9F-A3AF-41DB-969B-1358F2992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6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78DD-8A95-468F-852D-70DBE114A402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DC9F-A3AF-41DB-969B-1358F2992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2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78DD-8A95-468F-852D-70DBE114A402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DC9F-A3AF-41DB-969B-1358F2992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7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78DD-8A95-468F-852D-70DBE114A402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DC9F-A3AF-41DB-969B-1358F2992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0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78DD-8A95-468F-852D-70DBE114A402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DC9F-A3AF-41DB-969B-1358F2992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1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78DD-8A95-468F-852D-70DBE114A402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DC9F-A3AF-41DB-969B-1358F2992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2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78DD-8A95-468F-852D-70DBE114A402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DC9F-A3AF-41DB-969B-1358F2992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5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78DD-8A95-468F-852D-70DBE114A402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DC9F-A3AF-41DB-969B-1358F2992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3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78DD-8A95-468F-852D-70DBE114A402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DC9F-A3AF-41DB-969B-1358F2992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1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78DD-8A95-468F-852D-70DBE114A402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DC9F-A3AF-41DB-969B-1358F2992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4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4158" y="2507673"/>
            <a:ext cx="726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Segoe Print" pitchFamily="2" charset="0"/>
                <a:cs typeface="Times New Roman" panose="02020603050405020304" pitchFamily="18" charset="0"/>
              </a:rPr>
              <a:t>Осень –чудная пора…</a:t>
            </a:r>
            <a:endParaRPr lang="ru-RU" sz="4800" b="1" i="1" dirty="0">
              <a:solidFill>
                <a:srgbClr val="C0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4636" y="3611268"/>
            <a:ext cx="4461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6973" y="5620389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Пыть-Ях, </a:t>
            </a:r>
            <a:r>
              <a:rPr lang="ru-RU" dirty="0" smtClean="0">
                <a:latin typeface="Book Antiqua" pitchFamily="18" charset="0"/>
              </a:rPr>
              <a:t>2021г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0448" y="791543"/>
            <a:ext cx="94488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Речевое развитие</a:t>
            </a:r>
          </a:p>
          <a:p>
            <a:pPr fontAlgn="t"/>
            <a:endParaRPr lang="ru-RU" sz="8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 fontAlgn="t">
              <a:buFont typeface="Arial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НОД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 «Осень золотая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 fontAlgn="t">
              <a:buFont typeface="Arial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НОД «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Осенние заботы животных и птиц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 fontAlgn="t">
              <a:buFont typeface="Arial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Отгадывание загадок об осени</a:t>
            </a:r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800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Познавательное  развитие</a:t>
            </a:r>
          </a:p>
          <a:p>
            <a:pPr fontAlgn="t"/>
            <a:endParaRPr lang="ru-RU" sz="8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НОД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: ФЦКМ. «Осенние хлопоты человека».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прогулки: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за деревьями «Листопад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»; наблюдение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рябиной; солнце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— источник тепла и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света; наблюдение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за грибами на экологической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тропе.</a:t>
            </a:r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Беседы: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Почему могут быть опасны старые засохшие деревья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?»,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«Почему опасно бегать с палками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?», «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 пользе деревьев для человека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», «О труде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людей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осенью»</a:t>
            </a:r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1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015" y="534572"/>
            <a:ext cx="1065955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fontAlgn="t"/>
            <a:endParaRPr lang="ru-RU" sz="14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Рассматривание репродукции </a:t>
            </a:r>
            <a:r>
              <a:rPr lang="ru-RU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И.Левитан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«Золотая осень», И.С </a:t>
            </a:r>
            <a:r>
              <a:rPr lang="ru-RU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Астроухов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«Золотая Осень»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Лепка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«Ежики»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«Грибок», «Осенний лист» 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Аппликация «Виноградная гроздь»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Лепка «Осеннее дерево»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Пение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песни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«Осень милая , Шурши», «Дождик» , «Пестрый колпачок»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Слушание «Шуршание листьев» , «Шум осеннего дождя» (театральные шумы)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Танец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«Листик-листопад», «Танец с зонтиками»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Музыкально-дидактическая игра: «Осенние ритмы»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Игры с пением: «Осень по </a:t>
            </a:r>
            <a:r>
              <a:rPr lang="ru-RU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садочку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ходила», «Грибники», «Пугало», «Тучки», «Мы грибы искали», «Подарки осени».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Логоритмика: «Листочки», «Помидор».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Пальчиковая гимнастика: «Дождик», «Рябиновые бусы», «За грибами, за орехами», «В </a:t>
            </a:r>
          </a:p>
          <a:p>
            <a:pPr fontAlgn="t"/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лес по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ягоды»</a:t>
            </a:r>
          </a:p>
          <a:p>
            <a:pPr fontAlgn="t"/>
            <a:endParaRPr lang="ru-RU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</a:t>
            </a:r>
            <a:endParaRPr lang="ru-RU" dirty="0" smtClean="0"/>
          </a:p>
          <a:p>
            <a:pPr fontAlgn="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9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5361" y="479107"/>
            <a:ext cx="102412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fontAlgn="t"/>
            <a:endParaRPr lang="ru-RU" sz="14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</a:rPr>
              <a:t>Комплекс </a:t>
            </a:r>
            <a:r>
              <a:rPr lang="ru-RU" sz="2000" dirty="0">
                <a:latin typeface="Bookman Old Style" panose="02050604050505020204" pitchFamily="18" charset="0"/>
              </a:rPr>
              <a:t>утренней гимнастики «Осень, осень раз, два, три»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</a:rPr>
              <a:t>Физкультминутки: </a:t>
            </a:r>
            <a:r>
              <a:rPr lang="ru-RU" sz="2000" dirty="0">
                <a:latin typeface="Bookman Old Style" panose="02050604050505020204" pitchFamily="18" charset="0"/>
              </a:rPr>
              <a:t>«Дождик</a:t>
            </a:r>
            <a:r>
              <a:rPr lang="ru-RU" sz="2000" dirty="0" smtClean="0">
                <a:latin typeface="Bookman Old Style" panose="02050604050505020204" pitchFamily="18" charset="0"/>
              </a:rPr>
              <a:t>», «Мы листики осенние», «Тучи в небе кружатся», «Беленькое облако», «Осень пришла», «Сапожки».</a:t>
            </a:r>
            <a:endParaRPr lang="ru-RU" sz="2000" dirty="0">
              <a:latin typeface="Bookman Old Style" panose="020506040505050202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Подвижные </a:t>
            </a:r>
            <a:r>
              <a:rPr lang="ru-RU" sz="2000" dirty="0" smtClean="0">
                <a:latin typeface="Bookman Old Style" panose="02050604050505020204" pitchFamily="18" charset="0"/>
              </a:rPr>
              <a:t>игры: </a:t>
            </a:r>
            <a:r>
              <a:rPr lang="ru-RU" sz="2000" dirty="0">
                <a:latin typeface="Bookman Old Style" panose="02050604050505020204" pitchFamily="18" charset="0"/>
              </a:rPr>
              <a:t>«Поймай листок</a:t>
            </a:r>
            <a:r>
              <a:rPr lang="ru-RU" sz="2000" dirty="0" smtClean="0">
                <a:latin typeface="Bookman Old Style" panose="02050604050505020204" pitchFamily="18" charset="0"/>
              </a:rPr>
              <a:t>», «</a:t>
            </a:r>
            <a:r>
              <a:rPr lang="ru-RU" sz="2000" dirty="0">
                <a:latin typeface="Bookman Old Style" panose="02050604050505020204" pitchFamily="18" charset="0"/>
              </a:rPr>
              <a:t>Рябина и птицы</a:t>
            </a:r>
            <a:r>
              <a:rPr lang="ru-RU" sz="2000" dirty="0" smtClean="0">
                <a:latin typeface="Bookman Old Style" panose="02050604050505020204" pitchFamily="18" charset="0"/>
              </a:rPr>
              <a:t>», «</a:t>
            </a:r>
            <a:r>
              <a:rPr lang="ru-RU" sz="2000" dirty="0">
                <a:latin typeface="Bookman Old Style" panose="02050604050505020204" pitchFamily="18" charset="0"/>
              </a:rPr>
              <a:t>Съедобное – несъедобное</a:t>
            </a:r>
            <a:r>
              <a:rPr lang="ru-RU" sz="2000" dirty="0" smtClean="0">
                <a:latin typeface="Bookman Old Style" panose="02050604050505020204" pitchFamily="18" charset="0"/>
              </a:rPr>
              <a:t>», «</a:t>
            </a:r>
            <a:r>
              <a:rPr lang="ru-RU" sz="2000" dirty="0">
                <a:latin typeface="Bookman Old Style" panose="02050604050505020204" pitchFamily="18" charset="0"/>
              </a:rPr>
              <a:t>Найди свое дерево</a:t>
            </a:r>
            <a:r>
              <a:rPr lang="ru-RU" sz="2000" dirty="0" smtClean="0">
                <a:latin typeface="Bookman Old Style" panose="02050604050505020204" pitchFamily="18" charset="0"/>
              </a:rPr>
              <a:t>», «Озорные грибочки».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0321" y="27412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/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этап </a:t>
            </a:r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(6.10).</a:t>
            </a:r>
            <a:endParaRPr lang="ru-RU" sz="2000" b="1" i="1" u="sng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5361" y="3420427"/>
            <a:ext cx="10899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Подведение итогов проекта, оформление презентации.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роведение итогового мероприятия «Сказки осени».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Вручение грамот семьям за участие в конкурсе «Осенний вернисаж».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082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0560" y="309521"/>
            <a:ext cx="106192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Вывод.</a:t>
            </a:r>
            <a:endParaRPr lang="ru-RU" sz="2000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just"/>
            <a:r>
              <a:rPr lang="ru-RU" dirty="0">
                <a:latin typeface="Bookman Old Style" pitchFamily="18" charset="0"/>
              </a:rPr>
              <a:t>     В результате </a:t>
            </a:r>
            <a:r>
              <a:rPr lang="ru-RU" i="1" dirty="0">
                <a:latin typeface="Bookman Old Style" pitchFamily="18" charset="0"/>
              </a:rPr>
              <a:t>познавательной деятельности</a:t>
            </a:r>
            <a:r>
              <a:rPr lang="ru-RU" dirty="0">
                <a:latin typeface="Bookman Old Style" pitchFamily="18" charset="0"/>
              </a:rPr>
              <a:t>, у детей появилось стремление расширить свой кругозор по данной теме, желание выявить, чем же интересна осень.</a:t>
            </a:r>
          </a:p>
          <a:p>
            <a:pPr algn="just"/>
            <a:r>
              <a:rPr lang="ru-RU" dirty="0">
                <a:latin typeface="Bookman Old Style" pitchFamily="18" charset="0"/>
              </a:rPr>
              <a:t>      В процессе </a:t>
            </a:r>
            <a:r>
              <a:rPr lang="ru-RU" i="1" dirty="0">
                <a:latin typeface="Bookman Old Style" pitchFamily="18" charset="0"/>
              </a:rPr>
              <a:t>знакомства с рассказами, стихами, пословицами, загадками</a:t>
            </a:r>
            <a:r>
              <a:rPr lang="ru-RU" dirty="0">
                <a:latin typeface="Bookman Old Style" pitchFamily="18" charset="0"/>
              </a:rPr>
              <a:t> осенней тематики, у детей пополнился словарный запас, они стали более грамотно изъясняться, с большим удовольствием участвовать в коллективном разговоре; появилось желание самостоятельно заняться творчеством – сочинять свои загадки и небольшие стихи об осени, где выражали свои чувства, свое позитивное отношение к миру. Все это способствовало развитию эстетического сознания детей, формированию их мировоззрения.</a:t>
            </a:r>
          </a:p>
          <a:p>
            <a:pPr algn="just"/>
            <a:r>
              <a:rPr lang="ru-RU" dirty="0">
                <a:latin typeface="Bookman Old Style" pitchFamily="18" charset="0"/>
              </a:rPr>
              <a:t>     Одной из важных составляющих данного проекта является </a:t>
            </a:r>
            <a:r>
              <a:rPr lang="ru-RU" i="1" dirty="0">
                <a:latin typeface="Bookman Old Style" pitchFamily="18" charset="0"/>
              </a:rPr>
              <a:t>художественно-эстетическое воспитание:</a:t>
            </a:r>
            <a:r>
              <a:rPr lang="ru-RU" dirty="0">
                <a:latin typeface="Bookman Old Style" pitchFamily="18" charset="0"/>
              </a:rPr>
              <a:t> дети ознакомились с художественными произведениями осенней тематики, различных видов искусства – музыки, живописи, поэзии. Они научились получать эстетическое удовольствие от общения с прекрасным, стали более восприимчивы, чувствительны, </a:t>
            </a:r>
            <a:r>
              <a:rPr lang="ru-RU" dirty="0" smtClean="0">
                <a:latin typeface="Bookman Old Style" pitchFamily="18" charset="0"/>
              </a:rPr>
              <a:t>эмоциональны. Дети стали </a:t>
            </a:r>
            <a:r>
              <a:rPr lang="ru-RU" dirty="0">
                <a:latin typeface="Bookman Old Style" pitchFamily="18" charset="0"/>
              </a:rPr>
              <a:t>более умело передавать свои </a:t>
            </a:r>
            <a:r>
              <a:rPr lang="ru-RU" dirty="0" smtClean="0">
                <a:latin typeface="Bookman Old Style" pitchFamily="18" charset="0"/>
              </a:rPr>
              <a:t>ощущения: в </a:t>
            </a:r>
            <a:r>
              <a:rPr lang="ru-RU" dirty="0">
                <a:latin typeface="Bookman Old Style" pitchFamily="18" charset="0"/>
              </a:rPr>
              <a:t>своих </a:t>
            </a:r>
            <a:r>
              <a:rPr lang="ru-RU" dirty="0" smtClean="0">
                <a:latin typeface="Bookman Old Style" pitchFamily="18" charset="0"/>
              </a:rPr>
              <a:t>рассказах, рисунках, музыкально-ритмических движениях, в  </a:t>
            </a:r>
          </a:p>
          <a:p>
            <a:pPr algn="just"/>
            <a:r>
              <a:rPr lang="ru-RU">
                <a:latin typeface="Bookman Old Style" pitchFamily="18" charset="0"/>
              </a:rPr>
              <a:t> </a:t>
            </a:r>
            <a:r>
              <a:rPr lang="ru-RU" smtClean="0">
                <a:latin typeface="Bookman Old Style" pitchFamily="18" charset="0"/>
              </a:rPr>
              <a:t>                        подвижных </a:t>
            </a:r>
            <a:r>
              <a:rPr lang="ru-RU" dirty="0">
                <a:latin typeface="Bookman Old Style" pitchFamily="18" charset="0"/>
              </a:rPr>
              <a:t>и музыкальных играх.</a:t>
            </a:r>
            <a:endParaRPr lang="ru-RU" sz="2800" dirty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                         Результат </a:t>
            </a:r>
            <a:r>
              <a:rPr lang="ru-RU" dirty="0">
                <a:latin typeface="Bookman Old Style" pitchFamily="18" charset="0"/>
              </a:rPr>
              <a:t>проекта принёс детям удовлетворённость, радость в общении с </a:t>
            </a: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algn="just"/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                                            природой.    </a:t>
            </a:r>
            <a:endParaRPr lang="ru-RU" dirty="0"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8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360" y="706582"/>
            <a:ext cx="107008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Bookman Old Style" panose="02050604050505020204" pitchFamily="18" charset="0"/>
              </a:rPr>
              <a:t>Участники проекта</a:t>
            </a:r>
            <a:r>
              <a:rPr lang="ru-RU" sz="2000" dirty="0">
                <a:latin typeface="Bookman Old Style" panose="02050604050505020204" pitchFamily="18" charset="0"/>
              </a:rPr>
              <a:t>: воспитатели </a:t>
            </a:r>
            <a:r>
              <a:rPr lang="ru-RU" sz="2000" dirty="0" smtClean="0">
                <a:latin typeface="Bookman Old Style" panose="02050604050505020204" pitchFamily="18" charset="0"/>
              </a:rPr>
              <a:t>старшей </a:t>
            </a:r>
            <a:r>
              <a:rPr lang="ru-RU" sz="2000" dirty="0">
                <a:latin typeface="Bookman Old Style" panose="02050604050505020204" pitchFamily="18" charset="0"/>
              </a:rPr>
              <a:t>группы: </a:t>
            </a:r>
            <a:r>
              <a:rPr lang="ru-RU" sz="2000" dirty="0" smtClean="0">
                <a:latin typeface="Bookman Old Style" panose="02050604050505020204" pitchFamily="18" charset="0"/>
              </a:rPr>
              <a:t>Плетнева Е.А.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Удавихина О.С.</a:t>
            </a:r>
            <a:endParaRPr lang="ru-RU" sz="2000" dirty="0"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воспитанники старшей группы </a:t>
            </a:r>
            <a:r>
              <a:rPr lang="ru-RU" sz="2000" dirty="0">
                <a:latin typeface="Bookman Old Style" panose="02050604050505020204" pitchFamily="18" charset="0"/>
              </a:rPr>
              <a:t>(5-6 лет)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родители </a:t>
            </a:r>
            <a:r>
              <a:rPr lang="ru-RU" sz="2000" dirty="0">
                <a:latin typeface="Bookman Old Style" panose="02050604050505020204" pitchFamily="18" charset="0"/>
              </a:rPr>
              <a:t>воспитанников     </a:t>
            </a:r>
          </a:p>
          <a:p>
            <a:r>
              <a:rPr lang="ru-RU" sz="2000" b="1" dirty="0">
                <a:latin typeface="Bookman Old Style" panose="02050604050505020204" pitchFamily="18" charset="0"/>
              </a:rPr>
              <a:t>Тип проекта: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• по </a:t>
            </a:r>
            <a:r>
              <a:rPr lang="ru-RU" sz="2000" dirty="0">
                <a:latin typeface="Bookman Old Style" panose="02050604050505020204" pitchFamily="18" charset="0"/>
              </a:rPr>
              <a:t>числу детей – групповой;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• по </a:t>
            </a:r>
            <a:r>
              <a:rPr lang="ru-RU" sz="2000" dirty="0">
                <a:latin typeface="Bookman Old Style" panose="02050604050505020204" pitchFamily="18" charset="0"/>
              </a:rPr>
              <a:t>доминирующему методу – </a:t>
            </a:r>
            <a:r>
              <a:rPr lang="ru-RU" sz="2000" dirty="0" smtClean="0">
                <a:latin typeface="Bookman Old Style" panose="02050604050505020204" pitchFamily="18" charset="0"/>
              </a:rPr>
              <a:t>познавательно-информационный, творческий</a:t>
            </a:r>
            <a:r>
              <a:rPr lang="ru-RU" sz="2000" dirty="0">
                <a:latin typeface="Bookman Old Style" panose="02050604050505020204" pitchFamily="18" charset="0"/>
              </a:rPr>
              <a:t>;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• по </a:t>
            </a:r>
            <a:r>
              <a:rPr lang="ru-RU" sz="2000" dirty="0">
                <a:latin typeface="Bookman Old Style" panose="02050604050505020204" pitchFamily="18" charset="0"/>
              </a:rPr>
              <a:t>образовательным областям – интегрированный (социально-коммуникативное; познавательное, речевое развитие; художественно-эстетическое, физическое);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• по </a:t>
            </a:r>
            <a:r>
              <a:rPr lang="ru-RU" sz="2000" dirty="0">
                <a:latin typeface="Bookman Old Style" panose="02050604050505020204" pitchFamily="18" charset="0"/>
              </a:rPr>
              <a:t>продолжительности – краткосрочный (3 недели) </a:t>
            </a:r>
          </a:p>
          <a:p>
            <a:r>
              <a:rPr lang="ru-RU" sz="2000" b="1" dirty="0" smtClean="0">
                <a:latin typeface="Bookman Old Style" panose="02050604050505020204" pitchFamily="18" charset="0"/>
              </a:rPr>
              <a:t>                    Период </a:t>
            </a:r>
            <a:r>
              <a:rPr lang="ru-RU" sz="2000" b="1" dirty="0">
                <a:latin typeface="Bookman Old Style" panose="02050604050505020204" pitchFamily="18" charset="0"/>
              </a:rPr>
              <a:t>работы: </a:t>
            </a:r>
            <a:r>
              <a:rPr lang="ru-RU" sz="2000" dirty="0">
                <a:latin typeface="Bookman Old Style" panose="02050604050505020204" pitchFamily="18" charset="0"/>
              </a:rPr>
              <a:t>с 4 сентября  по 29 сентября.</a:t>
            </a:r>
          </a:p>
          <a:p>
            <a:r>
              <a:rPr lang="ru-RU" sz="2000" b="1" dirty="0" smtClean="0">
                <a:latin typeface="Bookman Old Style" panose="02050604050505020204" pitchFamily="18" charset="0"/>
              </a:rPr>
              <a:t>                    Итоговое </a:t>
            </a:r>
            <a:r>
              <a:rPr lang="ru-RU" sz="2000" b="1" dirty="0">
                <a:latin typeface="Bookman Old Style" panose="02050604050505020204" pitchFamily="18" charset="0"/>
              </a:rPr>
              <a:t>мероприятие: </a:t>
            </a:r>
            <a:r>
              <a:rPr lang="ru-RU" sz="2000" dirty="0">
                <a:latin typeface="Bookman Old Style" panose="02050604050505020204" pitchFamily="18" charset="0"/>
              </a:rPr>
              <a:t>осенний праздник  «Сказки Осени».</a:t>
            </a:r>
          </a:p>
          <a:p>
            <a:r>
              <a:rPr lang="ru-RU" sz="2000" b="1" dirty="0" smtClean="0">
                <a:latin typeface="Bookman Old Style" panose="02050604050505020204" pitchFamily="18" charset="0"/>
              </a:rPr>
              <a:t>                    Дата </a:t>
            </a:r>
            <a:r>
              <a:rPr lang="ru-RU" sz="2000" b="1" dirty="0">
                <a:latin typeface="Bookman Old Style" panose="02050604050505020204" pitchFamily="18" charset="0"/>
              </a:rPr>
              <a:t>проведения итогового мероприятия:  </a:t>
            </a:r>
            <a:r>
              <a:rPr lang="ru-RU" sz="2000" dirty="0">
                <a:latin typeface="Bookman Old Style" panose="02050604050505020204" pitchFamily="18" charset="0"/>
              </a:rPr>
              <a:t>6 октября.</a:t>
            </a:r>
          </a:p>
        </p:txBody>
      </p:sp>
    </p:spTree>
    <p:extLst>
      <p:ext uri="{BB962C8B-B14F-4D97-AF65-F5344CB8AC3E}">
        <p14:creationId xmlns:p14="http://schemas.microsoft.com/office/powerpoint/2010/main" val="2933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2945" y="80356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226" y="831244"/>
            <a:ext cx="104392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   Экологическое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воспитание дошкольников – это не просто дань «модному» направлению в педагогике. Это воспитание в детях способности понимать и любить окружающий мир и бережно относиться к нему. Необходимо помнить о том, что зачастую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небрежное, а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порой и жестокое отношение детей к природе объясняется отсутствием у них необходимых знаний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   Дети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, которые ощущают природу: дыхание растений, ароматы цветов, шелест трав, пение птиц, уже не смогут уничтожить эту красоту. Наоборот, у них появляется потребность помогать жить этим творениям, любить их, общаться с ними. С самого рождения ребенок является первооткрывателем, исследователем того мира, который его окружает. А особенно ребенок дошкольник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   Осень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– одно из благоприятных времен года для наблюдений за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 измене-       </a:t>
            </a:r>
          </a:p>
          <a:p>
            <a:pPr algn="just"/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 err="1" smtClean="0">
                <a:latin typeface="Bookman Old Style" pitchFamily="18" charset="0"/>
                <a:cs typeface="Times New Roman" panose="02020603050405020304" pitchFamily="18" charset="0"/>
              </a:rPr>
              <a:t>ниями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в природе. При изучении природных явлений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 err="1" smtClean="0">
                <a:latin typeface="Bookman Old Style" pitchFamily="18" charset="0"/>
                <a:cs typeface="Times New Roman" panose="02020603050405020304" pitchFamily="18" charset="0"/>
              </a:rPr>
              <a:t>обраща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- </a:t>
            </a:r>
          </a:p>
          <a:p>
            <a:pPr algn="just"/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                  ют внимание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на многие признаки этого замечательного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времени  </a:t>
            </a:r>
          </a:p>
          <a:p>
            <a:pPr algn="just"/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                  года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формируют умения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прослеживать связь между ними,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                     знакомятся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с осенней природой.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7676" y="308024"/>
            <a:ext cx="302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Актуальность: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623" y="497996"/>
            <a:ext cx="10686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представления детей о деревьях как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представителях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флоры земли, их красоте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пользе, помочь детям увидеть всю красоту и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богатство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осенней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природы. </a:t>
            </a:r>
            <a:endParaRPr lang="ru-RU" sz="2000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623" y="1575214"/>
            <a:ext cx="107477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обобщать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и систематизировать представления детей об изменениях, происходящих в жизни деревьев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осенью;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расширять словарный запас при составлении описательных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рассказов о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деревьях,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развивать монологическую и диалогическую речь;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способствовать развитию памяти и восприятия;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формировать у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умение взаимодействовать с природой;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воспитывать гуманное отношение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природе;</a:t>
            </a:r>
            <a:endParaRPr lang="ru-RU" sz="20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закреплять знания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внешних признаках деревьев,  строении, их названиях;</a:t>
            </a:r>
            <a:endParaRPr lang="ru-RU" sz="20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отражать наблюдения и полученные знания в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                   различных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видах деятельности (изобразительной, игровой, </a:t>
            </a:r>
            <a:endParaRPr lang="ru-RU" sz="20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                       умственной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т. д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.);</a:t>
            </a:r>
            <a:endParaRPr lang="ru-RU" sz="20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                         - развивать семейное творчество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сотрудничество.</a:t>
            </a:r>
            <a:endParaRPr lang="ru-RU" sz="20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6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2075" y="455793"/>
            <a:ext cx="6426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Взаимодействие с родителями: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546" y="1077487"/>
            <a:ext cx="1085088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Bookman Old Style" pitchFamily="18" charset="0"/>
              </a:rPr>
              <a:t>подбор новых более эффективных форм сотрудничества с родителями;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Bookman Old Style" pitchFamily="18" charset="0"/>
              </a:rPr>
              <a:t>изучение компетентности родителей по теме </a:t>
            </a:r>
            <a:r>
              <a:rPr lang="ru-RU" sz="2000" dirty="0" smtClean="0">
                <a:latin typeface="Bookman Old Style" pitchFamily="18" charset="0"/>
              </a:rPr>
              <a:t>проекта;</a:t>
            </a:r>
            <a:endParaRPr lang="ru-RU" sz="2000" dirty="0" smtClean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родителей в педагогический и творческий процесс работы группы, укрепление заинтересованности в сотрудничестве с детским 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садом;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частие родителей в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выставке «Осенний вернисаж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омощь в сборе </a:t>
            </a:r>
            <a:r>
              <a:rPr lang="ru-RU" sz="2000" dirty="0">
                <a:latin typeface="Bookman Old Style" pitchFamily="18" charset="0"/>
                <a:cs typeface="Times New Roman" panose="02020603050405020304" pitchFamily="18" charset="0"/>
              </a:rPr>
              <a:t>природного материала</a:t>
            </a: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, пополнение центра науки и естествознания;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  <a:cs typeface="Times New Roman" panose="02020603050405020304" pitchFamily="18" charset="0"/>
              </a:rPr>
              <a:t>консультация для родителей «Читаем детям об осени»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</a:rPr>
              <a:t>помощь </a:t>
            </a:r>
            <a:r>
              <a:rPr lang="ru-RU" sz="2000" dirty="0">
                <a:latin typeface="Bookman Old Style" pitchFamily="18" charset="0"/>
              </a:rPr>
              <a:t>родителей в изготовлении настольно- печатных игр, дидактических </a:t>
            </a:r>
            <a:r>
              <a:rPr lang="ru-RU" sz="2000" dirty="0" smtClean="0">
                <a:latin typeface="Bookman Old Style" pitchFamily="18" charset="0"/>
              </a:rPr>
              <a:t>игр на осеннюю тематику;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</a:rPr>
              <a:t>взаимодействие </a:t>
            </a:r>
            <a:r>
              <a:rPr lang="ru-RU" sz="2000" dirty="0">
                <a:latin typeface="Bookman Old Style" pitchFamily="18" charset="0"/>
              </a:rPr>
              <a:t>с родителями при подготовке к </a:t>
            </a:r>
            <a:r>
              <a:rPr lang="ru-RU" sz="2000" dirty="0" smtClean="0">
                <a:latin typeface="Bookman Old Style" pitchFamily="18" charset="0"/>
              </a:rPr>
              <a:t>празднику «Сказки Осени»;</a:t>
            </a:r>
            <a:endParaRPr lang="ru-RU" sz="20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              памятки </a:t>
            </a:r>
            <a:r>
              <a:rPr lang="ru-RU" sz="2000" dirty="0">
                <a:latin typeface="Bookman Old Style" pitchFamily="18" charset="0"/>
              </a:rPr>
              <a:t>и консультации для родителей «Как </a:t>
            </a:r>
            <a:r>
              <a:rPr lang="ru-RU" sz="2000" dirty="0" smtClean="0">
                <a:latin typeface="Bookman Old Style" pitchFamily="18" charset="0"/>
              </a:rPr>
              <a:t>одевать ребёнка», «Чем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                   занять ребёнка на прогулке»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8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93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215">
            <a:off x="700959" y="407133"/>
            <a:ext cx="2135703" cy="3020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097">
            <a:off x="2089983" y="3382513"/>
            <a:ext cx="2150873" cy="3046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84" y="383606"/>
            <a:ext cx="2165355" cy="2993578"/>
          </a:xfrm>
          <a:prstGeom prst="rect">
            <a:avLst/>
          </a:prstGeom>
        </p:spPr>
      </p:pic>
      <p:pic>
        <p:nvPicPr>
          <p:cNvPr id="1026" name="Рисунок 1" descr="C:\Users\Андрей\Desktop\papka-peredvigka-osen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20" y="3486012"/>
            <a:ext cx="2132040" cy="306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505">
            <a:off x="9077340" y="2204626"/>
            <a:ext cx="2160152" cy="308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ндрей\Desktop\0_7419a_3267c6bb_XXXL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203">
            <a:off x="7062933" y="419938"/>
            <a:ext cx="2004498" cy="290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9644" flipH="1">
            <a:off x="9556632" y="4512957"/>
            <a:ext cx="2729336" cy="28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2208" y="628233"/>
            <a:ext cx="105400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</a:rPr>
              <a:t>расширится </a:t>
            </a:r>
            <a:r>
              <a:rPr lang="ru-RU" sz="2000" dirty="0">
                <a:latin typeface="Bookman Old Style" panose="02050604050505020204" pitchFamily="18" charset="0"/>
              </a:rPr>
              <a:t>кругозор детей о растительном мире, о мире живой природы и сезонных </a:t>
            </a:r>
            <a:r>
              <a:rPr lang="ru-RU" sz="2000" dirty="0" smtClean="0">
                <a:latin typeface="Bookman Old Style" panose="02050604050505020204" pitchFamily="18" charset="0"/>
              </a:rPr>
              <a:t>изменениях;</a:t>
            </a:r>
            <a:endParaRPr lang="ru-R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д</a:t>
            </a:r>
            <a:r>
              <a:rPr lang="ru-RU" sz="2000" dirty="0" smtClean="0">
                <a:latin typeface="Bookman Old Style" panose="02050604050505020204" pitchFamily="18" charset="0"/>
              </a:rPr>
              <a:t>ети </a:t>
            </a:r>
            <a:r>
              <a:rPr lang="ru-RU" sz="2000" dirty="0">
                <a:latin typeface="Bookman Old Style" panose="02050604050505020204" pitchFamily="18" charset="0"/>
              </a:rPr>
              <a:t>смогут использовать полученные знания в художественном </a:t>
            </a:r>
            <a:r>
              <a:rPr lang="ru-RU" sz="2000" dirty="0" smtClean="0">
                <a:latin typeface="Bookman Old Style" panose="02050604050505020204" pitchFamily="18" charset="0"/>
              </a:rPr>
              <a:t>творчестве;</a:t>
            </a:r>
            <a:endParaRPr lang="ru-R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р</a:t>
            </a:r>
            <a:r>
              <a:rPr lang="ru-RU" sz="2000" dirty="0" smtClean="0">
                <a:latin typeface="Bookman Old Style" panose="02050604050505020204" pitchFamily="18" charset="0"/>
              </a:rPr>
              <a:t>асширятся </a:t>
            </a:r>
            <a:r>
              <a:rPr lang="ru-RU" sz="2000" dirty="0">
                <a:latin typeface="Bookman Old Style" panose="02050604050505020204" pitchFamily="18" charset="0"/>
              </a:rPr>
              <a:t>знания детей об осени, ее признаках и </a:t>
            </a:r>
            <a:r>
              <a:rPr lang="ru-RU" sz="2000" dirty="0" smtClean="0">
                <a:latin typeface="Bookman Old Style" panose="02050604050505020204" pitchFamily="18" charset="0"/>
              </a:rPr>
              <a:t>дарах;</a:t>
            </a:r>
            <a:endParaRPr lang="ru-R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п</a:t>
            </a:r>
            <a:r>
              <a:rPr lang="ru-RU" sz="2000" dirty="0" smtClean="0">
                <a:latin typeface="Bookman Old Style" panose="02050604050505020204" pitchFamily="18" charset="0"/>
              </a:rPr>
              <a:t>ополнится </a:t>
            </a:r>
            <a:r>
              <a:rPr lang="ru-RU" sz="2000" dirty="0">
                <a:latin typeface="Bookman Old Style" panose="02050604050505020204" pitchFamily="18" charset="0"/>
              </a:rPr>
              <a:t>словарный </a:t>
            </a:r>
            <a:r>
              <a:rPr lang="ru-RU" sz="2000" dirty="0" smtClean="0">
                <a:latin typeface="Bookman Old Style" panose="02050604050505020204" pitchFamily="18" charset="0"/>
              </a:rPr>
              <a:t>запас;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</a:rPr>
              <a:t>у </a:t>
            </a:r>
            <a:r>
              <a:rPr lang="ru-RU" sz="2000" dirty="0">
                <a:latin typeface="Bookman Old Style" panose="02050604050505020204" pitchFamily="18" charset="0"/>
              </a:rPr>
              <a:t>детей сформирован интерес к совместному творчеству, к изготовлению поделок из природного материала;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</a:rPr>
              <a:t>установятся </a:t>
            </a:r>
            <a:r>
              <a:rPr lang="ru-RU" sz="2000" dirty="0">
                <a:latin typeface="Bookman Old Style" panose="02050604050505020204" pitchFamily="18" charset="0"/>
              </a:rPr>
              <a:t>партнерские отношения между детьми и родителями, благодаря совместной деятельности;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</a:rPr>
              <a:t>углубятся </a:t>
            </a:r>
            <a:r>
              <a:rPr lang="ru-RU" sz="2000" dirty="0">
                <a:latin typeface="Bookman Old Style" panose="02050604050505020204" pitchFamily="18" charset="0"/>
              </a:rPr>
              <a:t>знания и </a:t>
            </a:r>
            <a:r>
              <a:rPr lang="ru-RU" sz="2000" dirty="0" smtClean="0">
                <a:latin typeface="Bookman Old Style" panose="02050604050505020204" pitchFamily="18" charset="0"/>
              </a:rPr>
              <a:t>представления детей </a:t>
            </a:r>
            <a:r>
              <a:rPr lang="ru-RU" sz="2000" dirty="0">
                <a:latin typeface="Bookman Old Style" panose="02050604050505020204" pitchFamily="18" charset="0"/>
              </a:rPr>
              <a:t>о необходимости бережного отношения к природе.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6253" y="472854"/>
            <a:ext cx="70994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РЕАЛИЗАЦИЯ 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ПРОЕКТА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2535" y="1067520"/>
            <a:ext cx="105648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Информационно-подготовительный этап (с 4.09. по 6.09).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целей и задач проекта;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материала на блоки, составление плана работы над проектом;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ответственных за определённое направление работы;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художественного и иллюстративного материала по теме (рассказы и стихотворения об осенней природе);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методической литературы по данной теме, разработка конспектов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НОД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подбор настольно – печатных и дидактических игр;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музыкального материала (песен, игр, </a:t>
            </a:r>
            <a:r>
              <a:rPr lang="ru-R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физминуток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аудиозаписей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 данной теме;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разработка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сценария итогового мероприятия «Сказки осени».</a:t>
            </a:r>
          </a:p>
        </p:txBody>
      </p:sp>
    </p:spTree>
    <p:extLst>
      <p:ext uri="{BB962C8B-B14F-4D97-AF65-F5344CB8AC3E}">
        <p14:creationId xmlns:p14="http://schemas.microsoft.com/office/powerpoint/2010/main" val="39751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6964" y="434223"/>
            <a:ext cx="105442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сновной практический 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этап (с </a:t>
            </a:r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7.09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по </a:t>
            </a:r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29.09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).</a:t>
            </a:r>
          </a:p>
          <a:p>
            <a:pPr fontAlgn="t"/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t"/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Социально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коммуникативное развитие</a:t>
            </a:r>
          </a:p>
          <a:p>
            <a:pPr marL="450850" indent="-182563" fontAlgn="t">
              <a:buFont typeface="Arial" panose="020B0604020202020204" pitchFamily="34" charset="0"/>
              <a:buChar char="•"/>
            </a:pPr>
            <a:r>
              <a:rPr lang="ru-RU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Сюжетно-ролевые игры:</a:t>
            </a:r>
          </a:p>
          <a:p>
            <a:pPr marL="268287" fontAlgn="t"/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«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Юные защитники природы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», «Осенняя ярмарка овощей», «Закрутки на зиму»</a:t>
            </a:r>
          </a:p>
          <a:p>
            <a:pPr marL="450850" indent="-182563" fontAlgn="t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игры: </a:t>
            </a:r>
          </a:p>
          <a:p>
            <a:pPr marL="268287" fontAlgn="t"/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«Сбор урожая», лото «Времена года», «Вершки и корешки – найди пару»,  </a:t>
            </a:r>
          </a:p>
          <a:p>
            <a:pPr marL="268287" fontAlgn="t"/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«Математические </a:t>
            </a:r>
            <a:r>
              <a:rPr lang="ru-RU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пазлы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», «Съедобный-несъедобный», «Осенние </a:t>
            </a:r>
            <a:r>
              <a:rPr lang="ru-RU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развивалки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».</a:t>
            </a:r>
          </a:p>
          <a:p>
            <a:pPr indent="354013" fontAlgn="t"/>
            <a:r>
              <a:rPr lang="ru-RU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Беседы:</a:t>
            </a:r>
          </a:p>
          <a:p>
            <a:pPr marL="536575" indent="-268288" fontAlgn="t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«Настроение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ощущения,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которые возникают во время прогулки в осеннем парке».</a:t>
            </a:r>
          </a:p>
          <a:p>
            <a:pPr indent="354013" fontAlgn="t"/>
            <a:r>
              <a:rPr lang="ru-RU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Чтение </a:t>
            </a:r>
            <a:r>
              <a:rPr lang="ru-RU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художественной литературы</a:t>
            </a:r>
            <a:r>
              <a:rPr lang="ru-RU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:</a:t>
            </a:r>
          </a:p>
          <a:p>
            <a:pPr marL="536575" indent="-268288" fontAlgn="t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 Бальмонт «Осень»</a:t>
            </a:r>
          </a:p>
          <a:p>
            <a:pPr marL="536575" indent="-268288" fontAlgn="t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 А. Бунин «Уж небо осенью дышало…»</a:t>
            </a:r>
          </a:p>
          <a:p>
            <a:pPr marL="536575" indent="-268288" fontAlgn="t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 А. Бунин «Лес, точно терем расписной…» </a:t>
            </a:r>
          </a:p>
          <a:p>
            <a:pPr marL="536575" indent="-268288" fontAlgn="t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Храбрый опенок» Э. </a:t>
            </a:r>
            <a:r>
              <a:rPr lang="ru-RU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Шим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«Грибная аптека </a:t>
            </a:r>
            <a:r>
              <a:rPr lang="ru-RU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А.Лопатина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indent="354013" fontAlgn="t"/>
            <a:r>
              <a:rPr lang="ru-RU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Безопасность</a:t>
            </a:r>
            <a:endParaRPr lang="ru-RU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indent="354013" fontAlgn="t"/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Беседы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 правилах поведения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 лесу.</a:t>
            </a:r>
          </a:p>
          <a:p>
            <a:pPr indent="354013" fontAlgn="t"/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Беседа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«Они же живые, их надо беречь и защищать».</a:t>
            </a:r>
          </a:p>
        </p:txBody>
      </p:sp>
    </p:spTree>
    <p:extLst>
      <p:ext uri="{BB962C8B-B14F-4D97-AF65-F5344CB8AC3E}">
        <p14:creationId xmlns:p14="http://schemas.microsoft.com/office/powerpoint/2010/main" val="40286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1360</Words>
  <Application>Microsoft Office PowerPoint</Application>
  <PresentationFormat>Широкоэкранный</PresentationFormat>
  <Paragraphs>128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Bookman Old Style</vt:lpstr>
      <vt:lpstr>Calibri</vt:lpstr>
      <vt:lpstr>Calibri Light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95</cp:revision>
  <dcterms:created xsi:type="dcterms:W3CDTF">2017-09-25T07:30:14Z</dcterms:created>
  <dcterms:modified xsi:type="dcterms:W3CDTF">2022-03-10T09:29:56Z</dcterms:modified>
</cp:coreProperties>
</file>