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286" r:id="rId4"/>
    <p:sldId id="285" r:id="rId5"/>
    <p:sldId id="268" r:id="rId6"/>
    <p:sldId id="265" r:id="rId7"/>
    <p:sldId id="266" r:id="rId8"/>
    <p:sldId id="287" r:id="rId9"/>
    <p:sldId id="288" r:id="rId10"/>
    <p:sldId id="304" r:id="rId11"/>
    <p:sldId id="289" r:id="rId12"/>
    <p:sldId id="290" r:id="rId13"/>
    <p:sldId id="297" r:id="rId14"/>
    <p:sldId id="300" r:id="rId15"/>
    <p:sldId id="301" r:id="rId16"/>
    <p:sldId id="291" r:id="rId17"/>
    <p:sldId id="299" r:id="rId18"/>
    <p:sldId id="298" r:id="rId19"/>
    <p:sldId id="292" r:id="rId20"/>
    <p:sldId id="295" r:id="rId21"/>
    <p:sldId id="293" r:id="rId22"/>
    <p:sldId id="259" r:id="rId23"/>
    <p:sldId id="274" r:id="rId24"/>
    <p:sldId id="277" r:id="rId25"/>
    <p:sldId id="294" r:id="rId26"/>
    <p:sldId id="282" r:id="rId27"/>
    <p:sldId id="305" r:id="rId28"/>
    <p:sldId id="257" r:id="rId29"/>
    <p:sldId id="284" r:id="rId30"/>
    <p:sldId id="306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3863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AF824-735E-4655-A9F2-BD20B675C8D8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1EA9A-93FE-49A3-BFC6-B9C8B4936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30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1EA9A-93FE-49A3-BFC6-B9C8B493677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37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15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94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76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20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61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3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40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99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44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6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9D-3A6D-4F7D-A10C-AF114D03C627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08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E79D-3A6D-4F7D-A10C-AF114D03C627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C74B-6A74-40DD-8039-A86E31C9A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11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12968" cy="2982193"/>
          </a:xfrm>
        </p:spPr>
        <p:txBody>
          <a:bodyPr/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Муниципальное бюджетное дошкольное образовательное учреждение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«Детский сад №25.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anose="02020404030301010803" pitchFamily="18" charset="0"/>
              </a:rPr>
              <a:t>Подготовка руки к письму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005064"/>
            <a:ext cx="6400800" cy="1752600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9314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2ab13a-f2a1-4c67-beb7-d2000f8832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071546"/>
            <a:ext cx="4071966" cy="5572164"/>
          </a:xfrm>
          <a:prstGeom prst="rect">
            <a:avLst/>
          </a:prstGeom>
        </p:spPr>
      </p:pic>
      <p:pic>
        <p:nvPicPr>
          <p:cNvPr id="5" name="Рисунок 4" descr="a25887bf-5325-477e-9322-185495e9e2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142984"/>
            <a:ext cx="3714776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Специальные </a:t>
            </a:r>
            <a:r>
              <a:rPr lang="ru-RU" sz="2400" b="1" dirty="0">
                <a:solidFill>
                  <a:srgbClr val="000099"/>
                </a:solidFill>
                <a:latin typeface="Garamond" panose="02020404030301010803" pitchFamily="18" charset="0"/>
              </a:rPr>
              <a:t>упражнения для разминки пальчиков</a:t>
            </a:r>
            <a:r>
              <a:rPr lang="ru-RU" sz="24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:</a:t>
            </a:r>
          </a:p>
          <a:p>
            <a:endParaRPr lang="ru-RU" sz="2400" b="1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>
              <a:buNone/>
            </a:pPr>
            <a:r>
              <a:rPr lang="ru-RU" sz="2400" b="1" u="sng" dirty="0">
                <a:solidFill>
                  <a:srgbClr val="000099"/>
                </a:solidFill>
                <a:latin typeface="Garamond" panose="02020404030301010803" pitchFamily="18" charset="0"/>
              </a:rPr>
              <a:t>Упражнение «Пианист»</a:t>
            </a:r>
          </a:p>
          <a:p>
            <a:pPr>
              <a:buNone/>
            </a:pPr>
            <a:r>
              <a:rPr lang="ru-RU" sz="2000" dirty="0"/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лежат на столе ладонями вниз. Нужно поднять пальчики по одному сначала на одной руке, потом на другой. Затем упражнение повторяется в обратном порядке.</a:t>
            </a:r>
          </a:p>
          <a:p>
            <a:pPr>
              <a:buNone/>
            </a:pPr>
            <a:r>
              <a:rPr lang="ru-RU" sz="2400" b="1" u="sng" dirty="0">
                <a:solidFill>
                  <a:srgbClr val="000099"/>
                </a:solidFill>
                <a:latin typeface="Garamond" panose="02020404030301010803" pitchFamily="18" charset="0"/>
              </a:rPr>
              <a:t>Упражнение «На зарядку становись</a:t>
            </a:r>
            <a:r>
              <a:rPr lang="ru-RU" sz="2400" b="1" u="sng" dirty="0" smtClean="0">
                <a:solidFill>
                  <a:srgbClr val="000099"/>
                </a:solidFill>
                <a:latin typeface="Garamond" panose="02020404030301010803" pitchFamily="18" charset="0"/>
              </a:rPr>
              <a:t>!» </a:t>
            </a:r>
            <a:endParaRPr lang="ru-RU" sz="2400" b="1" u="sng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Руки лежат в том же положении. Нужно по очереди поднять пальчики сразу на обеих руках. Начинаем с мизинцев, заканчиваем большими пальчиками.</a:t>
            </a:r>
          </a:p>
          <a:p>
            <a:endParaRPr lang="ru-RU" sz="24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9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Подготовка </a:t>
            </a:r>
            <a:r>
              <a:rPr lang="ru-RU" sz="2800" b="1" dirty="0">
                <a:solidFill>
                  <a:srgbClr val="000099"/>
                </a:solidFill>
                <a:latin typeface="Garamond" panose="02020404030301010803" pitchFamily="18" charset="0"/>
              </a:rPr>
              <a:t>пальчиков к графическим упражнениям: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13285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пальчиков с помощью массажных мячей, грецких орехов,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каштанов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простым карандашом.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Надавливание сильно сжатыми четырьмя пальцами одной руки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основание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пальца, середину ладони, основание пальцев другой руки. Затем положение рук меняется.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Растирание ладоней движениями вверх-вниз.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Разминание кисти правой руки пальцами левой и наоборот, затем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поочередное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растирание.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7494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d8a17c8-4cfa-4842-bb3d-8c4350fd42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1480"/>
            <a:ext cx="3929090" cy="5857916"/>
          </a:xfrm>
          <a:prstGeom prst="rect">
            <a:avLst/>
          </a:prstGeom>
        </p:spPr>
      </p:pic>
      <p:pic>
        <p:nvPicPr>
          <p:cNvPr id="4" name="Рисунок 3" descr="435ba17f-71b7-4d76-b406-fa10b5bfb7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714488"/>
            <a:ext cx="4476884" cy="5020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313119-c239-4ae6-9ff7-bed9c8710c1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142984"/>
            <a:ext cx="4000496" cy="5715016"/>
          </a:xfrm>
          <a:prstGeom prst="rect">
            <a:avLst/>
          </a:prstGeom>
        </p:spPr>
      </p:pic>
      <p:pic>
        <p:nvPicPr>
          <p:cNvPr id="5" name="Рисунок 4" descr="a8ef5d4a-518c-4824-a781-647bd50481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85926"/>
            <a:ext cx="4500595" cy="4057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37926-36a9-479b-b00b-30ebc878b8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4357700" cy="5072074"/>
          </a:xfrm>
          <a:prstGeom prst="rect">
            <a:avLst/>
          </a:prstGeom>
        </p:spPr>
      </p:pic>
      <p:pic>
        <p:nvPicPr>
          <p:cNvPr id="5" name="Рисунок 4" descr="c8c17fab-ae67-46f1-86a6-6626522c7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571612"/>
            <a:ext cx="5072066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1369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Garamond" panose="02020404030301010803" pitchFamily="18" charset="0"/>
              </a:rPr>
              <a:t>6.Графические упражнения, </a:t>
            </a:r>
            <a: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штриховка</a:t>
            </a:r>
          </a:p>
          <a:p>
            <a:endParaRPr lang="ru-RU" sz="2400" b="1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>
              <a:buNone/>
            </a:pPr>
            <a:r>
              <a:rPr lang="ru-RU" sz="2400" b="1" u="sng" dirty="0">
                <a:solidFill>
                  <a:srgbClr val="000099"/>
                </a:solidFill>
                <a:latin typeface="Garamond" panose="02020404030301010803" pitchFamily="18" charset="0"/>
              </a:rPr>
              <a:t>Штриховка </a:t>
            </a:r>
            <a:r>
              <a:rPr lang="ru-RU" sz="2400" dirty="0"/>
              <a:t>- одно из важнейших упражнений. Овладевая механизмом письма, дети вырабатывают такую уверенность штриха, что когда они приступят к письму в тетрадях, у них это будет получаться как у человека, много писавшего.  </a:t>
            </a:r>
          </a:p>
          <a:p>
            <a:pPr>
              <a:buNone/>
            </a:pP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u="sng" dirty="0">
                <a:solidFill>
                  <a:srgbClr val="000099"/>
                </a:solidFill>
                <a:latin typeface="Garamond" panose="02020404030301010803" pitchFamily="18" charset="0"/>
              </a:rPr>
              <a:t>Правила штриховки: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Штриховать только в заданном направлении.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Не </a:t>
            </a:r>
            <a:r>
              <a:rPr lang="ru-RU" sz="2400" dirty="0"/>
              <a:t>выходить за контуры фигуры.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Соблюдать параллельность линий.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Не сближать штрихи, расстояние между ними должно быть 0,5 см.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Выполняются </a:t>
            </a:r>
            <a:r>
              <a:rPr lang="ru-RU" sz="2400" dirty="0"/>
              <a:t>на нелинованной бумаге.</a:t>
            </a:r>
          </a:p>
          <a:p>
            <a:endParaRPr lang="ru-RU" sz="2400" b="1" dirty="0" smtClean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endParaRPr lang="ru-RU" sz="2400" b="1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endParaRPr lang="ru-RU" sz="24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4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4beb2e1-1c20-4bfb-a31b-b5da88f9ad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3643338" cy="4929198"/>
          </a:xfrm>
          <a:prstGeom prst="rect">
            <a:avLst/>
          </a:prstGeom>
        </p:spPr>
      </p:pic>
      <p:pic>
        <p:nvPicPr>
          <p:cNvPr id="3" name="Рисунок 2" descr="346e49fa-c833-43cc-82e4-3152157f5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428736"/>
            <a:ext cx="357190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abda8f-0244-4455-8846-dc94af2f1d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3786178" cy="5357850"/>
          </a:xfrm>
          <a:prstGeom prst="rect">
            <a:avLst/>
          </a:prstGeom>
        </p:spPr>
      </p:pic>
      <p:pic>
        <p:nvPicPr>
          <p:cNvPr id="3" name="Рисунок 2" descr="56df501d-8cde-4ced-8a17-de3e2ff940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214422"/>
            <a:ext cx="4000510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9632" y="908720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Garamond" panose="02020404030301010803" pitchFamily="18" charset="0"/>
              </a:rPr>
              <a:t>Правильный захват карандаша</a:t>
            </a:r>
          </a:p>
        </p:txBody>
      </p:sp>
      <p:pic>
        <p:nvPicPr>
          <p:cNvPr id="9" name="Picture 2" descr="C:\Users\дом\Desktop\image004_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44824"/>
            <a:ext cx="2600328" cy="22581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824" y="1647964"/>
            <a:ext cx="55446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арандаш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на среднем пальце, указательный палец придерживает карандаш сверху (справа), а большой палец - с левой стороны. Все три пальца слегка закруглены и не сжимают карандаш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сильно. Указательный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палец может легко подниматься, и при этом карандаш не должен падать. Безымянный и мизинец могут находиться внутри ладони или свободно лежать у основания большого пальца.</a:t>
            </a:r>
          </a:p>
        </p:txBody>
      </p:sp>
    </p:spTree>
    <p:extLst>
      <p:ext uri="{BB962C8B-B14F-4D97-AF65-F5344CB8AC3E}">
        <p14:creationId xmlns:p14="http://schemas.microsoft.com/office/powerpoint/2010/main" xmlns="" val="6492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0099"/>
                </a:solidFill>
                <a:latin typeface="Garamond" panose="02020404030301010803" pitchFamily="18" charset="0"/>
              </a:rPr>
              <a:t/>
            </a:r>
            <a:br>
              <a:rPr lang="ru-RU" sz="4000" dirty="0" smtClean="0">
                <a:solidFill>
                  <a:srgbClr val="000099"/>
                </a:solidFill>
                <a:latin typeface="Garamond" panose="02020404030301010803" pitchFamily="18" charset="0"/>
              </a:rPr>
            </a:br>
            <a:r>
              <a:rPr lang="ru-RU" sz="40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Что такое письмо?</a:t>
            </a:r>
            <a:endParaRPr lang="ru-RU" sz="40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643050"/>
            <a:ext cx="71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- это особая форма речи, при которой её элементы фиксируются на бумаге (или других материалах) путем начертания графических символов, соответствующих элементам устной речи. 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- сложный координационный навык, требующий слаженной работы мышц кисти, всей руки, правильной координации всего тела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Метод обучения с помощью салфеток</a:t>
            </a:r>
            <a:endParaRPr lang="ru-RU" sz="32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3074" name="Picture 2" descr="Как научить ребенка правильно держать ручку и карандаш: 6 простых способ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8475"/>
            <a:ext cx="2592288" cy="248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baby-bob.ru/wp-content/uploads/2018/07/kak-bystro-nauchit-rebenka-derzhat-karandash-i-ruchku-prostye-sposoby-obucheniya-pis-mu-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8475"/>
            <a:ext cx="3458626" cy="233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0.wp.com/razvitieiq.ru/wp-content/uploads/2017/02/derzhanie_ruchk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61599"/>
            <a:ext cx="475297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65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980728"/>
            <a:ext cx="5184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latin typeface="Garamond" panose="02020404030301010803" pitchFamily="18" charset="0"/>
              </a:rPr>
              <a:t>Это важно знать: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7632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к письму и выполнения графических упражнений с детьми дошкольного возраста используется простой карандаш. Нельзя использовать в этих упражнениях фломастеры, так как они не требуют от малыша мышечных усилий для проведения линии.</a:t>
            </a:r>
          </a:p>
          <a:p>
            <a:r>
              <a:rPr lang="ru-RU" dirty="0"/>
              <a:t> </a:t>
            </a:r>
          </a:p>
        </p:txBody>
      </p:sp>
      <p:pic>
        <p:nvPicPr>
          <p:cNvPr id="5" name="Picture 3" descr="C:\Users\дом\Desktop\90830-90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8378">
            <a:off x="2678757" y="3976825"/>
            <a:ext cx="2991082" cy="1981593"/>
          </a:xfrm>
          <a:prstGeom prst="rect">
            <a:avLst/>
          </a:prstGeom>
          <a:noFill/>
        </p:spPr>
      </p:pic>
      <p:pic>
        <p:nvPicPr>
          <p:cNvPr id="6" name="Picture 3" descr="C:\Users\дом\Desktop\90830-90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2848">
            <a:off x="2495703" y="4150688"/>
            <a:ext cx="3357190" cy="2224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97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715404" cy="50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Garamond" panose="02020404030301010803" pitchFamily="18" charset="0"/>
              </a:rPr>
              <a:t>                                                    </a:t>
            </a:r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Применение </a:t>
            </a:r>
            <a:r>
              <a:rPr lang="ru-RU" sz="3200" b="1" dirty="0" err="1" smtClean="0">
                <a:solidFill>
                  <a:srgbClr val="000099"/>
                </a:solidFill>
                <a:latin typeface="Garamond" panose="02020404030301010803" pitchFamily="18" charset="0"/>
              </a:rPr>
              <a:t>су-джок</a:t>
            </a:r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 </a:t>
            </a:r>
            <a:r>
              <a:rPr lang="ru-RU" sz="3200" b="1" dirty="0" err="1" smtClean="0">
                <a:solidFill>
                  <a:srgbClr val="000099"/>
                </a:solidFill>
                <a:latin typeface="Garamond" panose="02020404030301010803" pitchFamily="18" charset="0"/>
              </a:rPr>
              <a:t>массажера</a:t>
            </a:r>
            <a:endParaRPr lang="ru-RU" sz="32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Содержимое 4" descr="6b20775d-9b9e-42c0-b73f-954e1eec196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14810" y="928670"/>
            <a:ext cx="3792853" cy="428628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8" r="7282"/>
          <a:stretch/>
        </p:blipFill>
        <p:spPr>
          <a:xfrm>
            <a:off x="1714480" y="5143488"/>
            <a:ext cx="250033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435ba17f-71b7-4d76-b406-fa10b5bfb79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4290"/>
            <a:ext cx="3714776" cy="47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495123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Штрихуем</a:t>
            </a:r>
            <a:endParaRPr lang="ru-RU" sz="40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5122" name="Picture 2" descr="https://ds04.infourok.ru/uploads/ex/00c0/000f2f77-9282954d/hello_html_6024101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15" y="1199645"/>
            <a:ext cx="4137869" cy="27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pdb/1927216/065ef5f2-816e-46ec-8ebb-a7c3967cca02/s6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00297"/>
            <a:ext cx="3600400" cy="533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pinimg.com/originals/bb/fd/e7/bbfde70b40a20c49035eee53433679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170" y="4020021"/>
            <a:ext cx="3961926" cy="272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Графические упражнения.</a:t>
            </a:r>
            <a:endParaRPr lang="ru-RU" sz="32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https://book24.ua/upload/iblock/a18/a188ebd6189a13f71786ff4ef1d9695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2897" y="1160678"/>
            <a:ext cx="1975118" cy="25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8b/57/42/8b57425db47c4bb2e108edc87cd0ae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897" y="1303720"/>
            <a:ext cx="1733530" cy="244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k.ot7.ru/uploads/1/2/2/Linii_122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6314"/>
            <a:ext cx="3231455" cy="23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k.ot7.ru/uploads/1/2/2/Obvedi-linii_1226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745" y="3933056"/>
            <a:ext cx="3182002" cy="22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get-pdb/1627222/5374900f-fda6-4dfd-bd61-2c6d059c5f46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3816425" cy="230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9073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Складывание </a:t>
            </a:r>
            <a:r>
              <a:rPr lang="ru-RU" sz="3200" b="1" dirty="0" err="1" smtClean="0">
                <a:solidFill>
                  <a:srgbClr val="000099"/>
                </a:solidFill>
                <a:latin typeface="Garamond" panose="02020404030301010803" pitchFamily="18" charset="0"/>
              </a:rPr>
              <a:t>пазлов</a:t>
            </a:r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, 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шнуровки и игры с мелкими предметами</a:t>
            </a:r>
            <a:endParaRPr lang="ru-RU" sz="32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2050" name="Picture 2" descr="Складывание пазлов, шнуровки и игры с мелкими предметами улучшают мелкую моторику рук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fc19721-4c5e-4334-8438-e69a79a684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857364"/>
            <a:ext cx="4214824" cy="4857784"/>
          </a:xfrm>
          <a:prstGeom prst="rect">
            <a:avLst/>
          </a:prstGeom>
        </p:spPr>
      </p:pic>
      <p:pic>
        <p:nvPicPr>
          <p:cNvPr id="5" name="Рисунок 4" descr="9c35c2c6-39ca-40e4-811c-76d0743219c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857364"/>
            <a:ext cx="4214824" cy="4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8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Игры со счётными палочками</a:t>
            </a:r>
            <a:endParaRPr lang="ru-RU" sz="40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6146" name="Picture 2" descr="https://ds03.infourok.ru/uploads/ex/0583/0004e782-54660094/hello_html_m73ce48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4913"/>
            <a:ext cx="6573142" cy="52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d7d4e7-bdd9-4eae-8523-393ed928074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694" y="2143116"/>
            <a:ext cx="3394472" cy="4525963"/>
          </a:xfrm>
        </p:spPr>
      </p:pic>
      <p:pic>
        <p:nvPicPr>
          <p:cNvPr id="5" name="Рисунок 4" descr="03fd3750-e520-479c-aaef-fa33cd6183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857232"/>
            <a:ext cx="4500594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21484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76672"/>
            <a:ext cx="765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Игры с песком</a:t>
            </a:r>
            <a:endParaRPr lang="ru-RU" sz="32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Рисунок 10" descr="72c3099b-e7c4-4178-9c35-9205c6ea67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928670"/>
            <a:ext cx="3714758" cy="4857784"/>
          </a:xfrm>
          <a:prstGeom prst="rect">
            <a:avLst/>
          </a:prstGeom>
        </p:spPr>
      </p:pic>
      <p:pic>
        <p:nvPicPr>
          <p:cNvPr id="12" name="Рисунок 11" descr="a0c2235b-3676-4b7a-b5ad-671adfa60a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214422"/>
            <a:ext cx="3500444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2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4ff4777-f812-425d-affd-fce788caae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7000924" cy="53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84969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Цель:</a:t>
            </a:r>
          </a:p>
          <a:p>
            <a:endParaRPr lang="ru-RU" sz="2800" b="1" i="1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мелкой моторики рук для общего физического и психического развития ребенка; подготовить детей к обучению письму; формировать интерес к выполнению графических упражнений, подготавливающих руку к письму.</a:t>
            </a:r>
          </a:p>
        </p:txBody>
      </p:sp>
    </p:spTree>
    <p:extLst>
      <p:ext uri="{BB962C8B-B14F-4D97-AF65-F5344CB8AC3E}">
        <p14:creationId xmlns:p14="http://schemas.microsoft.com/office/powerpoint/2010/main" xmlns="" val="13969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Ожидаемый результат:</a:t>
            </a:r>
            <a:endParaRPr lang="ru-RU" sz="36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гигиенических правил письма (правильная осанка за столом,  правильно держать ручку, располагать необходимые предметы на парте);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ориентироваться в тетради, на строке, на странице;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штриховать не отрывая руки , в разных направлениях;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(не зеркально) писать буквы и цифры;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своих знаниях и умениях; желание пойти  в школу 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ПАСИБО  ЗА ВНИМАНИЕ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792416" cy="50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06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352928" cy="626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Garamond" panose="02020404030301010803" pitchFamily="18" charset="0"/>
              </a:rPr>
              <a:t>Подготовка руки к письму в дошкольном возрасте включает несколько направлений</a:t>
            </a:r>
            <a:r>
              <a:rPr lang="ru-RU" sz="24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:</a:t>
            </a:r>
          </a:p>
          <a:p>
            <a:endParaRPr lang="ru-RU" sz="2400" dirty="0" smtClean="0">
              <a:solidFill>
                <a:srgbClr val="000099"/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ручной умелости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(создание поделок, конструирование, рисование, лепка, в которых развивается мелкая моторика, глазомер, аккуратность, умение доводить начатое дело до конца, внимание, пространственная ориентация),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детей чувства ритма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согласовывать слово и движение в определенном ритме,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графических умений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(это происходит в процессе рисования и графических работ – рисование по клеточкам, раскрашивания, штриховки и других видов заданий),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пространственной ориентации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(умение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ориентироваться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листе бумаги: справа, слева, в верхнем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правом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углу, посередине, в верхней строчке, в нижней строчке)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dirty="0">
                <a:solidFill>
                  <a:srgbClr val="FF0000"/>
                </a:solidFill>
                <a:latin typeface="Lucida Sans Unicode"/>
              </a:rPr>
              <a:t> </a:t>
            </a:r>
          </a:p>
          <a:p>
            <a:endParaRPr lang="ru-RU" sz="2400" dirty="0" smtClean="0">
              <a:solidFill>
                <a:srgbClr val="000099"/>
              </a:solidFill>
            </a:endParaRPr>
          </a:p>
          <a:p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3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2809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Основные характеристики письма детей старшего дошкольного возраста: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Нестабильность, нервность, нечеткость штрихов, сильное мышечное напряжение, несовершенны механизмы регуляции позы, фактически каждое движение в серии выполняется отдельно, нет плавности и связности движений. Это тот этап, когда ребенок еще не может произвольно менять скорость письма, сохраняя качество (движения могут быть медленными и правильными или быстрыми, но неправильными). Все это свидетельствует о том, что моторная программа еще только формируется и необходима постоянная коррекция и оценка по ходу движения.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443840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Замечательный педагог В. А. Сухомлинский писал, что истоки способностей и дарования детей - на кончиках их пальцев,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взаимодействие руки с орудием труда (ручкой, карандашом…), тем сложнее движения необходимые для этого взаимодействия, тем ярче творческая стихия детского разума, чем больше мастерства в детской руке, тем ребенок умнее.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Garamond" panose="02020404030301010803" pitchFamily="18" charset="0"/>
              </a:rPr>
              <a:t/>
            </a:r>
            <a:br>
              <a:rPr lang="ru-RU" sz="2800" b="1" dirty="0">
                <a:solidFill>
                  <a:srgbClr val="000099"/>
                </a:solidFill>
                <a:latin typeface="Garamond" panose="02020404030301010803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Упражнения, которые развивают мелкую моторику</a:t>
            </a:r>
            <a:endParaRPr lang="ru-RU" sz="3200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803240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крупой, бусинками, пуговицами, мелкими камешками, природным материалом.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пластилином.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Шнуровки. Застёжки. 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с конструкторами. Закручивание гаек, шурупов.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мозаикой.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Вырезание ножницами.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различными материалами - ручкой, простым и цветным карандашом, мелом, акварелью и т.д.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бумагой. Складывание (оригами). Плетение. 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Отрывная аппликации.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упражнения. Штриховка.</a:t>
            </a:r>
          </a:p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раскрасок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214291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b="1" dirty="0" smtClean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2</a:t>
            </a:r>
            <a:r>
              <a:rPr lang="ru-RU" sz="2400" b="1" dirty="0">
                <a:solidFill>
                  <a:srgbClr val="000099"/>
                </a:solidFill>
                <a:latin typeface="Garamond" panose="02020404030301010803" pitchFamily="18" charset="0"/>
              </a:rPr>
              <a:t>. Пальчиковые игры и упражнения</a:t>
            </a:r>
            <a:r>
              <a:rPr lang="ru-RU" sz="24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:</a:t>
            </a:r>
            <a:endParaRPr lang="ru-RU" sz="24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Рисунок 2" descr="a4e9aa84-c84e-4851-935d-e052e42b63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4071966" cy="3571900"/>
          </a:xfrm>
          <a:prstGeom prst="rect">
            <a:avLst/>
          </a:prstGeom>
        </p:spPr>
      </p:pic>
      <p:pic>
        <p:nvPicPr>
          <p:cNvPr id="5" name="Рисунок 4" descr="6dd78bc9-b133-4377-819c-524bba3f04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500174"/>
            <a:ext cx="3100310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12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7148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000099"/>
                </a:solidFill>
                <a:latin typeface="Garamond" panose="02020404030301010803" pitchFamily="18" charset="0"/>
              </a:rPr>
              <a:t> Игры  с  ракушками и мелким счётным материалом </a:t>
            </a:r>
            <a:r>
              <a:rPr lang="ru-RU" sz="2400" b="1" dirty="0" smtClean="0">
                <a:solidFill>
                  <a:srgbClr val="000099"/>
                </a:solidFill>
                <a:latin typeface="Garamond" panose="02020404030301010803" pitchFamily="18" charset="0"/>
              </a:rPr>
              <a:t>)</a:t>
            </a:r>
            <a:endParaRPr lang="ru-RU" sz="2400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b="1" dirty="0">
              <a:solidFill>
                <a:srgbClr val="000099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6f26c640-fe97-4fe1-929c-60d22fed08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4071966" cy="5357850"/>
          </a:xfrm>
          <a:prstGeom prst="rect">
            <a:avLst/>
          </a:prstGeom>
        </p:spPr>
      </p:pic>
      <p:pic>
        <p:nvPicPr>
          <p:cNvPr id="5" name="Рисунок 4" descr="810c5948-8652-4442-a112-309f8948a0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928670"/>
            <a:ext cx="4357718" cy="5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8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898</Words>
  <Application>Microsoft Office PowerPoint</Application>
  <PresentationFormat>Экран (4:3)</PresentationFormat>
  <Paragraphs>82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Муниципальное бюджетное дошкольное образовательное учреждение  «Детский сад №25.  Подготовка руки к письму</vt:lpstr>
      <vt:lpstr> Что такое письмо?</vt:lpstr>
      <vt:lpstr>Слайд 3</vt:lpstr>
      <vt:lpstr>Слайд 4</vt:lpstr>
      <vt:lpstr>Слайд 5</vt:lpstr>
      <vt:lpstr>Слайд 6</vt:lpstr>
      <vt:lpstr>    Упражнения, которые развивают мелкую моторику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                                               Применение су-джок массажера</vt:lpstr>
      <vt:lpstr>Штрихуем</vt:lpstr>
      <vt:lpstr>Графические упражнения.</vt:lpstr>
      <vt:lpstr>Слайд 25</vt:lpstr>
      <vt:lpstr>Игры со счётными палочками</vt:lpstr>
      <vt:lpstr>Слайд 27</vt:lpstr>
      <vt:lpstr>  </vt:lpstr>
      <vt:lpstr>Слайд 29</vt:lpstr>
      <vt:lpstr>Ожидаемый результат: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МОБУ Аркаулово</dc:creator>
  <cp:lastModifiedBy>Service</cp:lastModifiedBy>
  <cp:revision>105</cp:revision>
  <dcterms:created xsi:type="dcterms:W3CDTF">2014-11-23T03:55:21Z</dcterms:created>
  <dcterms:modified xsi:type="dcterms:W3CDTF">2024-10-15T09:53:05Z</dcterms:modified>
</cp:coreProperties>
</file>