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B5839-542C-47BA-9385-812C1351299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58B9A-ACD7-4A45-A1E6-780A28A348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44827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Актуальные проблемы современного школьного филологического образования.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28792" cy="227910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Цель: выявить актуальные проблемы в современном школьном филологическом образовании: понять  остроту данных проблем; найти пути решения.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 7 класс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Было </a:t>
            </a:r>
            <a:r>
              <a:rPr lang="ru-RU" b="1" dirty="0"/>
              <a:t>– 18 часов (и – 8; с- 10)</a:t>
            </a:r>
            <a:endParaRPr lang="ru-RU" dirty="0"/>
          </a:p>
          <a:p>
            <a:pPr algn="ctr"/>
            <a:r>
              <a:rPr lang="ru-RU" b="1" dirty="0"/>
              <a:t>Стало – 5 часов (5 часов – к/</a:t>
            </a:r>
            <a:r>
              <a:rPr lang="ru-RU" b="1" dirty="0" err="1"/>
              <a:t>р</a:t>
            </a:r>
            <a:r>
              <a:rPr lang="ru-RU" b="1" dirty="0"/>
              <a:t>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Было </a:t>
            </a:r>
            <a:r>
              <a:rPr lang="ru-RU" b="1" dirty="0"/>
              <a:t>– 12</a:t>
            </a:r>
            <a:endParaRPr lang="ru-RU" dirty="0"/>
          </a:p>
          <a:p>
            <a:pPr algn="ctr"/>
            <a:r>
              <a:rPr lang="ru-RU" b="1" dirty="0"/>
              <a:t>Стало – 6</a:t>
            </a:r>
            <a:endParaRPr lang="ru-RU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Было </a:t>
            </a:r>
            <a:r>
              <a:rPr lang="ru-RU" b="1" dirty="0"/>
              <a:t>– 18 ч</a:t>
            </a:r>
            <a:endParaRPr lang="ru-RU" dirty="0"/>
          </a:p>
          <a:p>
            <a:pPr algn="ctr"/>
            <a:r>
              <a:rPr lang="ru-RU" b="1" dirty="0"/>
              <a:t>Стало – 6 ч</a:t>
            </a:r>
            <a:endParaRPr lang="ru-RU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Было – 6 ч</a:t>
            </a:r>
            <a:endParaRPr lang="ru-RU" dirty="0"/>
          </a:p>
          <a:p>
            <a:r>
              <a:rPr lang="ru-RU" b="1" dirty="0"/>
              <a:t>Стало – 2 ч</a:t>
            </a:r>
            <a:endParaRPr lang="ru-RU" dirty="0"/>
          </a:p>
          <a:p>
            <a:r>
              <a:rPr lang="ru-RU" dirty="0"/>
              <a:t>Изложение с творческим заданием - 1</a:t>
            </a:r>
          </a:p>
          <a:p>
            <a:r>
              <a:rPr lang="ru-RU" dirty="0"/>
              <a:t>Сочинение - 1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11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Было- 4 ч</a:t>
            </a:r>
            <a:endParaRPr lang="ru-RU" dirty="0"/>
          </a:p>
          <a:p>
            <a:r>
              <a:rPr lang="ru-RU" b="1" dirty="0"/>
              <a:t>Стало – 3 ч</a:t>
            </a:r>
            <a:endParaRPr lang="ru-RU" dirty="0"/>
          </a:p>
          <a:p>
            <a:r>
              <a:rPr lang="ru-RU" dirty="0"/>
              <a:t>Сочинение (обучающее)</a:t>
            </a:r>
          </a:p>
          <a:p>
            <a:r>
              <a:rPr lang="ru-RU" dirty="0"/>
              <a:t>Итоговый контроль "Пунктуация. Основные правила пунктуации". Сочинение</a:t>
            </a:r>
          </a:p>
          <a:p>
            <a:r>
              <a:rPr lang="ru-RU" dirty="0"/>
              <a:t>Итоговый контроль "Функциональная стилистика. Культура речи". Сочинение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Недостаточность часов русского языка в 10-11 классах при подготовке к ЕГЭ.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Людмила\Desktop\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7992888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Пути решения: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b="1" dirty="0"/>
              <a:t>Просмотр кинофильмов по произведениям школьной программы сделать обязательным; создать все условия для данного просмотра (выделение часов в КТП, предоставления зала)</a:t>
            </a:r>
            <a:endParaRPr lang="ru-RU" dirty="0"/>
          </a:p>
          <a:p>
            <a:pPr lvl="0"/>
            <a:r>
              <a:rPr lang="ru-RU" b="1" dirty="0"/>
              <a:t>В связи с повышенной нагрузкой учителей – филологов производить оплату труда выше, чем остальным педагогам.</a:t>
            </a:r>
            <a:endParaRPr lang="ru-RU" dirty="0"/>
          </a:p>
          <a:p>
            <a:pPr lvl="0"/>
            <a:r>
              <a:rPr lang="ru-RU" b="1" dirty="0"/>
              <a:t>Проводить ежегодные бесплатные курсы по повышению ИКТ, обеспечить наличием отдельного кабинета, полностью оснащённого ИКТ, для учителей,  преподающих в 9-11 классах.</a:t>
            </a:r>
            <a:endParaRPr lang="ru-RU" dirty="0"/>
          </a:p>
          <a:p>
            <a:pPr lvl="0"/>
            <a:r>
              <a:rPr lang="ru-RU" b="1" dirty="0"/>
              <a:t>Новое КТП «Конструктор» должно  быть пересмотрено, проведена корректировка в распределении часов, касающихся развития речи учащихся. Увеличить часы развития речи в 5-11 классах.</a:t>
            </a:r>
            <a:endParaRPr lang="ru-RU" dirty="0"/>
          </a:p>
          <a:p>
            <a:pPr lvl="0"/>
            <a:r>
              <a:rPr lang="ru-RU" b="1" dirty="0"/>
              <a:t>Увеличить количество часов по предмету русский язык в 10 – 11 классах до 4 часов в неделю. Такое количество часов поспособствует улучшению  качества образования и значительно увеличит процент сдачи ЕГЭ по предмету русский язык.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Основные проблемы в школьном филологическом образовании: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/>
              <a:t>Потеря интереса учащихся к чтению. </a:t>
            </a:r>
            <a:endParaRPr lang="ru-RU" dirty="0"/>
          </a:p>
          <a:p>
            <a:pPr lvl="0"/>
            <a:r>
              <a:rPr lang="ru-RU" b="1" dirty="0"/>
              <a:t>Снижение  грамотности среди учащихся.</a:t>
            </a:r>
            <a:endParaRPr lang="ru-RU" dirty="0"/>
          </a:p>
          <a:p>
            <a:pPr lvl="0"/>
            <a:r>
              <a:rPr lang="ru-RU" b="1" dirty="0"/>
              <a:t> Просмотр кинофильмов по произведению школьной программы становится неактуальным в среде школьников.</a:t>
            </a:r>
            <a:endParaRPr lang="ru-RU" dirty="0"/>
          </a:p>
          <a:p>
            <a:pPr lvl="0"/>
            <a:r>
              <a:rPr lang="ru-RU" b="1" dirty="0"/>
              <a:t>Высокая нагрузка на учителей- филологов</a:t>
            </a:r>
            <a:endParaRPr lang="ru-RU" dirty="0"/>
          </a:p>
          <a:p>
            <a:pPr lvl="0"/>
            <a:r>
              <a:rPr lang="ru-RU" b="1" dirty="0"/>
              <a:t>Оснащённость классного кабинета; использование </a:t>
            </a:r>
            <a:r>
              <a:rPr lang="ru-RU" b="1" dirty="0" err="1"/>
              <a:t>цифровизации</a:t>
            </a:r>
            <a:r>
              <a:rPr lang="ru-RU" b="1" dirty="0"/>
              <a:t> в недостаточной мере.</a:t>
            </a:r>
            <a:endParaRPr lang="ru-RU" dirty="0"/>
          </a:p>
          <a:p>
            <a:pPr lvl="0"/>
            <a:r>
              <a:rPr lang="ru-RU" b="1" dirty="0"/>
              <a:t>Уменьшение часов развития речи в 5- 11 классах по предмету русский язык.</a:t>
            </a:r>
            <a:endParaRPr lang="ru-RU" dirty="0"/>
          </a:p>
          <a:p>
            <a:pPr lvl="0"/>
            <a:r>
              <a:rPr lang="ru-RU" b="1" dirty="0"/>
              <a:t>Недостаточность часов русского языка в 10-11 классах при подготовке к ЕГЭ.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Скудость школьной библиотеки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оснащение библиотечного фонда образовательной </a:t>
            </a:r>
            <a:r>
              <a:rPr lang="ru-RU" b="1" dirty="0" smtClean="0"/>
              <a:t>организации</a:t>
            </a:r>
            <a:endParaRPr lang="ru-RU" b="1" dirty="0"/>
          </a:p>
          <a:p>
            <a:r>
              <a:rPr lang="ru-RU" b="1" dirty="0"/>
              <a:t>с</a:t>
            </a:r>
            <a:r>
              <a:rPr lang="ru-RU" b="1" dirty="0" smtClean="0"/>
              <a:t>оздание классной библиотеки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Снижение  грамотности среди обучающихся.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Людмила\Desktop\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04711"/>
            <a:ext cx="8352928" cy="5120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Пути решения: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Жёсткий контроль письменной, устной речи в различных интернет – ресурсах.</a:t>
            </a:r>
          </a:p>
          <a:p>
            <a:r>
              <a:rPr lang="ru-RU" dirty="0" smtClean="0"/>
              <a:t>Решительные меры по соблюдению этических и моральных норм в интернет – пространстве.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Школьные кинозалы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Людмила\Desktop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6552728" cy="4320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Высокая нагрузка на учителей - филологов.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Людмила\Desktop\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7620000" cy="4295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Уменьшение часов развития речи в 5- 11 классах.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 5 класс </a:t>
            </a:r>
            <a:endParaRPr lang="ru-RU" dirty="0"/>
          </a:p>
          <a:p>
            <a:r>
              <a:rPr lang="ru-RU" b="1" dirty="0"/>
              <a:t>Было 15 часов развития речи (изложение  – 7; сочинение -8)</a:t>
            </a:r>
            <a:endParaRPr lang="ru-RU" dirty="0"/>
          </a:p>
          <a:p>
            <a:r>
              <a:rPr lang="ru-RU" b="1" dirty="0"/>
              <a:t>Стало – 8 часов </a:t>
            </a:r>
            <a:r>
              <a:rPr lang="ru-RU" b="1" dirty="0" err="1"/>
              <a:t>р</a:t>
            </a:r>
            <a:r>
              <a:rPr lang="ru-RU" b="1" dirty="0"/>
              <a:t>/</a:t>
            </a:r>
            <a:r>
              <a:rPr lang="ru-RU" b="1" dirty="0" err="1"/>
              <a:t>р</a:t>
            </a:r>
            <a:r>
              <a:rPr lang="ru-RU" b="1" dirty="0"/>
              <a:t>  (картины в учебнике 5 класса – 8)</a:t>
            </a:r>
            <a:endParaRPr lang="ru-RU" dirty="0"/>
          </a:p>
          <a:p>
            <a:r>
              <a:rPr lang="ru-RU" dirty="0"/>
              <a:t>Сочинение/изложение (обучающее) -1</a:t>
            </a:r>
          </a:p>
          <a:p>
            <a:r>
              <a:rPr lang="ru-RU" dirty="0"/>
              <a:t>Изложение (обучающее). Подробное изложение текста -1</a:t>
            </a:r>
          </a:p>
          <a:p>
            <a:r>
              <a:rPr lang="ru-RU" dirty="0"/>
              <a:t>Сочинение (обучающее). Описание картины - 1</a:t>
            </a:r>
          </a:p>
          <a:p>
            <a:r>
              <a:rPr lang="ru-RU" dirty="0"/>
              <a:t>Сочинение. Устный рассказ – 1</a:t>
            </a:r>
          </a:p>
          <a:p>
            <a:r>
              <a:rPr lang="ru-RU" dirty="0"/>
              <a:t>Сочинение-описание картины – 1</a:t>
            </a:r>
          </a:p>
          <a:p>
            <a:r>
              <a:rPr lang="ru-RU" dirty="0"/>
              <a:t>Изложение с элементами сочинения (обучающее) -1</a:t>
            </a:r>
          </a:p>
          <a:p>
            <a:r>
              <a:rPr lang="ru-RU" dirty="0"/>
              <a:t>Изложение выборочное – 1</a:t>
            </a:r>
          </a:p>
          <a:p>
            <a:r>
              <a:rPr lang="ru-RU" dirty="0"/>
              <a:t>Сочинение-описание картины- 1</a:t>
            </a:r>
          </a:p>
          <a:p>
            <a:r>
              <a:rPr lang="ru-RU" dirty="0"/>
              <a:t>Сочинение на тему «Весна» - 1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sz="2200" b="1" dirty="0"/>
              <a:t>6 класс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Было – 20 часов </a:t>
            </a:r>
            <a:r>
              <a:rPr lang="ru-RU" sz="2200" b="1" dirty="0" err="1"/>
              <a:t>р</a:t>
            </a:r>
            <a:r>
              <a:rPr lang="ru-RU" sz="2200" b="1" dirty="0"/>
              <a:t>/</a:t>
            </a:r>
            <a:r>
              <a:rPr lang="ru-RU" sz="2200" b="1" dirty="0" err="1"/>
              <a:t>р</a:t>
            </a:r>
            <a:r>
              <a:rPr lang="ru-RU" sz="2200" b="1" dirty="0"/>
              <a:t> (</a:t>
            </a:r>
            <a:r>
              <a:rPr lang="ru-RU" sz="2200" b="1" dirty="0" err="1"/>
              <a:t>изл</a:t>
            </a:r>
            <a:r>
              <a:rPr lang="ru-RU" sz="2200" b="1" dirty="0"/>
              <a:t> -8; </a:t>
            </a:r>
            <a:r>
              <a:rPr lang="ru-RU" sz="2200" b="1" dirty="0" err="1"/>
              <a:t>соч</a:t>
            </a:r>
            <a:r>
              <a:rPr lang="ru-RU" sz="2200" b="1" dirty="0"/>
              <a:t> – 12)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Стало – 14 часов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 </a:t>
            </a:r>
            <a:endParaRPr lang="ru-RU" dirty="0"/>
          </a:p>
          <a:p>
            <a:r>
              <a:rPr lang="ru-RU" b="1" dirty="0"/>
              <a:t>Было – 20 часов </a:t>
            </a:r>
            <a:r>
              <a:rPr lang="ru-RU" b="1" dirty="0" err="1"/>
              <a:t>р</a:t>
            </a:r>
            <a:r>
              <a:rPr lang="ru-RU" b="1" dirty="0"/>
              <a:t>/</a:t>
            </a:r>
            <a:r>
              <a:rPr lang="ru-RU" b="1" dirty="0" err="1"/>
              <a:t>р</a:t>
            </a:r>
            <a:r>
              <a:rPr lang="ru-RU" b="1" dirty="0"/>
              <a:t> (</a:t>
            </a:r>
            <a:r>
              <a:rPr lang="ru-RU" b="1" dirty="0" err="1"/>
              <a:t>изл</a:t>
            </a:r>
            <a:r>
              <a:rPr lang="ru-RU" b="1" dirty="0"/>
              <a:t> -8; </a:t>
            </a:r>
            <a:r>
              <a:rPr lang="ru-RU" b="1" dirty="0" err="1"/>
              <a:t>соч</a:t>
            </a:r>
            <a:r>
              <a:rPr lang="ru-RU" b="1" dirty="0"/>
              <a:t> – 12)</a:t>
            </a:r>
            <a:endParaRPr lang="ru-RU" dirty="0"/>
          </a:p>
          <a:p>
            <a:r>
              <a:rPr lang="ru-RU" b="1" dirty="0"/>
              <a:t>Стало – 14 часов</a:t>
            </a:r>
            <a:endParaRPr lang="ru-RU" dirty="0"/>
          </a:p>
          <a:p>
            <a:r>
              <a:rPr lang="ru-RU" dirty="0"/>
              <a:t>Сочинение-описание (обучающее)</a:t>
            </a:r>
          </a:p>
          <a:p>
            <a:r>
              <a:rPr lang="ru-RU" dirty="0"/>
              <a:t>Изложение (обучающее)</a:t>
            </a:r>
          </a:p>
          <a:p>
            <a:r>
              <a:rPr lang="ru-RU" dirty="0"/>
              <a:t> Сочинение-описание природы и местности</a:t>
            </a:r>
          </a:p>
          <a:p>
            <a:r>
              <a:rPr lang="ru-RU" dirty="0"/>
              <a:t>Сжатое изложение. Смысловой анализ текста</a:t>
            </a:r>
          </a:p>
          <a:p>
            <a:r>
              <a:rPr lang="ru-RU" dirty="0"/>
              <a:t>Изложение подробное/сжатое</a:t>
            </a:r>
          </a:p>
          <a:p>
            <a:r>
              <a:rPr lang="ru-RU" dirty="0"/>
              <a:t>Сочинение-описание внешности человека</a:t>
            </a:r>
          </a:p>
          <a:p>
            <a:r>
              <a:rPr lang="ru-RU" dirty="0"/>
              <a:t>Сжатое изложение. Смысловой анализ.</a:t>
            </a:r>
          </a:p>
          <a:p>
            <a:r>
              <a:rPr lang="ru-RU" dirty="0"/>
              <a:t>Сжатое изложение (обучающее)</a:t>
            </a:r>
          </a:p>
          <a:p>
            <a:r>
              <a:rPr lang="ru-RU" dirty="0"/>
              <a:t>Сочинение. Сбор материала</a:t>
            </a:r>
          </a:p>
          <a:p>
            <a:r>
              <a:rPr lang="ru-RU" dirty="0"/>
              <a:t>Сочинение-описание картины</a:t>
            </a:r>
          </a:p>
          <a:p>
            <a:r>
              <a:rPr lang="ru-RU" dirty="0"/>
              <a:t>Сочинение на морально-этическую тему (обучающее)</a:t>
            </a:r>
          </a:p>
          <a:p>
            <a:r>
              <a:rPr lang="ru-RU" dirty="0"/>
              <a:t>Изложение. Смысловой анализ текста</a:t>
            </a:r>
          </a:p>
          <a:p>
            <a:r>
              <a:rPr lang="ru-RU" dirty="0"/>
              <a:t>Изложение (обучающее)</a:t>
            </a:r>
          </a:p>
          <a:p>
            <a:r>
              <a:rPr lang="ru-RU" dirty="0"/>
              <a:t>Сочинение-описание действий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562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Актуальные проблемы современного школьного филологического образования.</vt:lpstr>
      <vt:lpstr> Основные проблемы в школьном филологическом образовании: </vt:lpstr>
      <vt:lpstr>Скудость школьной библиотеки</vt:lpstr>
      <vt:lpstr>Снижение  грамотности среди обучающихся. </vt:lpstr>
      <vt:lpstr>Пути решения:</vt:lpstr>
      <vt:lpstr>Школьные кинозалы</vt:lpstr>
      <vt:lpstr>Высокая нагрузка на учителей - филологов.</vt:lpstr>
      <vt:lpstr>Уменьшение часов развития речи в 5- 11 классах. </vt:lpstr>
      <vt:lpstr> 6 класс Было – 20 часов р/р (изл -8; соч – 12) Стало – 14 часов</vt:lpstr>
      <vt:lpstr> 7 класс </vt:lpstr>
      <vt:lpstr>8 класс</vt:lpstr>
      <vt:lpstr>9 класс</vt:lpstr>
      <vt:lpstr>10 класс</vt:lpstr>
      <vt:lpstr>11 класс</vt:lpstr>
      <vt:lpstr>Недостаточность часов русского языка в 10-11 классах при подготовке к ЕГЭ.  </vt:lpstr>
      <vt:lpstr>Пути решения: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проблемы современного школьного филологического образования.</dc:title>
  <dc:creator>Людмила</dc:creator>
  <cp:lastModifiedBy>Людмила</cp:lastModifiedBy>
  <cp:revision>17</cp:revision>
  <dcterms:created xsi:type="dcterms:W3CDTF">2024-01-31T20:40:08Z</dcterms:created>
  <dcterms:modified xsi:type="dcterms:W3CDTF">2024-01-31T22:04:46Z</dcterms:modified>
</cp:coreProperties>
</file>