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1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-84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4049-563B-4428-A920-194E5F4F6984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784B0-8DFB-4FD2-96FE-61F35B0C7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B9F6-0A1E-4E0C-928F-6CD1303A42BB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59AD-A09E-4C4A-80CB-56DDD36AA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4F6A-B356-47DE-B6EB-915985CAE2C2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6D2A7-80B3-4EE4-93CF-A9C2FFA37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F8FA9-0A9F-47E7-B4E1-610B7D09B18B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47A4-A5FA-4272-9DA5-6C617E04F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9923B-26EF-4FF9-BC73-06071C45369F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AF05B-BA60-4BD6-A4A6-9183F14FD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F5F6-67CA-4058-B79B-215B7C062EE1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831B5-6838-4E81-AE22-DE509FE52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0185-70F2-46A4-B956-69B385CF6528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6E8EF-E25C-4485-B8B4-8C26B8C12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77870-E540-4E5C-850E-104DCC6560DD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85F4-0CD6-44A8-80AB-77CCAA7B5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3C1D-0944-4282-AEB5-EF018E0EF863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461AC-BDFC-467F-A9B2-FECE27062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78A1-566B-4EF1-8729-3E04E8CF7E92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47DD-591D-4280-B2F3-C12EE81AB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DF4C-4F20-4256-B9E8-E009949E8572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13B4-B63B-4F18-82AC-38C688AEF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6AC0-6AA8-4110-ADB8-DC9BE6D9DD51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BA89-9C7B-45F7-A9B3-4AB2C30B4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1C9C01-17B6-4DBC-BD96-2BFBDF41A2BA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15A980-D6F8-410E-BC85-16A0FE9C2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38" y="0"/>
            <a:ext cx="9140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6313" y="325438"/>
            <a:ext cx="7786687" cy="15652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>
              <a:lnSpc>
                <a:spcPts val="5800"/>
              </a:lnSpc>
              <a:defRPr/>
            </a:pPr>
            <a:r>
              <a:rPr lang="ru-RU" sz="3200" b="1" i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Коррекционная направленность речевого развития на уроках СБО</a:t>
            </a:r>
          </a:p>
        </p:txBody>
      </p:sp>
      <p:sp>
        <p:nvSpPr>
          <p:cNvPr id="13315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7" name="Rectangle 5"/>
          <p:cNvSpPr>
            <a:spLocks noGrp="1"/>
          </p:cNvSpPr>
          <p:nvPr>
            <p:ph type="subTitle" idx="4294967295"/>
          </p:nvPr>
        </p:nvSpPr>
        <p:spPr>
          <a:xfrm>
            <a:off x="238125" y="3886200"/>
            <a:ext cx="7534275" cy="297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1800" smtClean="0"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1800" smtClean="0"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1800" b="1" i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1800" b="1" i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1800" b="1" i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1800" b="1" i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1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Подготовила Козлова А.В.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7488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3787775" y="11255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Ребусы</a:t>
            </a:r>
            <a:endParaRPr lang="ru-RU" sz="28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33438" y="2800350"/>
            <a:ext cx="12493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0099"/>
                </a:solidFill>
              </a:rPr>
              <a:t>п</a:t>
            </a:r>
          </a:p>
        </p:txBody>
      </p:sp>
      <p:pic>
        <p:nvPicPr>
          <p:cNvPr id="6146" name="Picture 2" descr="C:\Program Files\Microsoft Office\CLIPART\PUB60COR\J02876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4238" y="2474913"/>
            <a:ext cx="2741612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88" y="1593850"/>
            <a:ext cx="390048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3787775" y="11255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Составь предложение по теме «Уборка квартиры»</a:t>
            </a: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2" name="Picture 7" descr="стр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4284663" y="1524000"/>
            <a:ext cx="44831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33388" y="1622425"/>
            <a:ext cx="304165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382971"/>
                </a:solidFill>
              </a:rPr>
              <a:t>Убирает</a:t>
            </a:r>
          </a:p>
          <a:p>
            <a:endParaRPr lang="ru-RU" sz="3200" i="1">
              <a:solidFill>
                <a:srgbClr val="382971"/>
              </a:solidFill>
            </a:endParaRPr>
          </a:p>
          <a:p>
            <a:r>
              <a:rPr lang="ru-RU" sz="3200" i="1">
                <a:solidFill>
                  <a:srgbClr val="382971"/>
                </a:solidFill>
              </a:rPr>
              <a:t>Моет</a:t>
            </a:r>
          </a:p>
          <a:p>
            <a:endParaRPr lang="ru-RU" sz="3200" i="1">
              <a:solidFill>
                <a:srgbClr val="382971"/>
              </a:solidFill>
            </a:endParaRPr>
          </a:p>
          <a:p>
            <a:r>
              <a:rPr lang="ru-RU" sz="3200" i="1">
                <a:solidFill>
                  <a:srgbClr val="382971"/>
                </a:solidFill>
              </a:rPr>
              <a:t>Протирает</a:t>
            </a:r>
          </a:p>
          <a:p>
            <a:endParaRPr lang="ru-RU" sz="3200" i="1">
              <a:solidFill>
                <a:srgbClr val="382971"/>
              </a:solidFill>
            </a:endParaRPr>
          </a:p>
          <a:p>
            <a:r>
              <a:rPr lang="ru-RU" sz="3200" i="1">
                <a:solidFill>
                  <a:srgbClr val="382971"/>
                </a:solidFill>
              </a:rPr>
              <a:t>Поливает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5"/>
          <p:cNvSpPr>
            <a:spLocks noChangeArrowheads="1"/>
          </p:cNvSpPr>
          <p:nvPr/>
        </p:nvSpPr>
        <p:spPr bwMode="auto">
          <a:xfrm>
            <a:off x="3752850" y="3381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Угадай слово</a:t>
            </a: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960438" y="1176338"/>
            <a:ext cx="3109912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 суда</a:t>
            </a:r>
          </a:p>
          <a:p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ru-RU" sz="24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 бед</a:t>
            </a:r>
          </a:p>
          <a:p>
            <a:endParaRPr lang="ru-RU" sz="24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4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 газин </a:t>
            </a:r>
          </a:p>
          <a:p>
            <a:endParaRPr lang="ru-RU" sz="24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…джет</a:t>
            </a:r>
          </a:p>
          <a:p>
            <a:pPr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4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72" name="AutoShape 8" descr="75ctt5GiGk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6874" name="AutoShape 10" descr="75ctt5GiGk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688" y="1011238"/>
            <a:ext cx="419735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5"/>
          <p:cNvSpPr>
            <a:spLocks noChangeArrowheads="1"/>
          </p:cNvSpPr>
          <p:nvPr/>
        </p:nvSpPr>
        <p:spPr bwMode="auto">
          <a:xfrm>
            <a:off x="3787775" y="11255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Линейные кроссворды</a:t>
            </a: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8077" name="Group 189"/>
          <p:cNvGraphicFramePr>
            <a:graphicFrameLocks noGrp="1"/>
          </p:cNvGraphicFramePr>
          <p:nvPr/>
        </p:nvGraphicFramePr>
        <p:xfrm>
          <a:off x="487363" y="1570038"/>
          <a:ext cx="8170862" cy="3717925"/>
        </p:xfrm>
        <a:graphic>
          <a:graphicData uri="http://schemas.openxmlformats.org/drawingml/2006/table">
            <a:tbl>
              <a:tblPr/>
              <a:tblGrid>
                <a:gridCol w="409575"/>
                <a:gridCol w="406400"/>
                <a:gridCol w="409575"/>
                <a:gridCol w="409575"/>
                <a:gridCol w="407987"/>
                <a:gridCol w="407988"/>
                <a:gridCol w="409575"/>
                <a:gridCol w="407987"/>
                <a:gridCol w="407988"/>
                <a:gridCol w="409575"/>
                <a:gridCol w="407987"/>
                <a:gridCol w="407988"/>
                <a:gridCol w="407987"/>
                <a:gridCol w="409575"/>
                <a:gridCol w="407988"/>
                <a:gridCol w="407987"/>
                <a:gridCol w="409575"/>
                <a:gridCol w="409575"/>
                <a:gridCol w="406400"/>
                <a:gridCol w="409575"/>
              </a:tblGrid>
              <a:tr h="135413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водитель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посуда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… не волк, в лес не убежит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овощ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5463"/>
            <a:ext cx="91392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5"/>
          <p:cNvSpPr>
            <a:spLocks noChangeArrowheads="1"/>
          </p:cNvSpPr>
          <p:nvPr/>
        </p:nvSpPr>
        <p:spPr bwMode="auto">
          <a:xfrm>
            <a:off x="3787775" y="11255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Работа над образным сравнением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931863" y="490538"/>
            <a:ext cx="72818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>
                <a:solidFill>
                  <a:schemeClr val="tx2"/>
                </a:solidFill>
              </a:rPr>
              <a:t>        </a:t>
            </a:r>
          </a:p>
          <a:p>
            <a:endParaRPr lang="ru-RU" i="1">
              <a:solidFill>
                <a:schemeClr val="tx2"/>
              </a:solidFill>
            </a:endParaRPr>
          </a:p>
          <a:p>
            <a:endParaRPr lang="ru-RU" i="1">
              <a:solidFill>
                <a:schemeClr val="tx2"/>
              </a:solidFill>
            </a:endParaRPr>
          </a:p>
          <a:p>
            <a:endParaRPr lang="ru-RU" i="1">
              <a:solidFill>
                <a:schemeClr val="tx2"/>
              </a:solidFill>
            </a:endParaRPr>
          </a:p>
          <a:p>
            <a:r>
              <a:rPr lang="ru-RU" i="1">
                <a:solidFill>
                  <a:schemeClr val="tx2"/>
                </a:solidFill>
              </a:rPr>
              <a:t>(Вставьте подходящие по смыслу существительные)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335213" y="2316163"/>
            <a:ext cx="34337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 </a:t>
            </a:r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Сладкий, как сахар. </a:t>
            </a:r>
          </a:p>
          <a:p>
            <a:pPr algn="ctr"/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Легкий, как ... . </a:t>
            </a:r>
          </a:p>
          <a:p>
            <a:pPr algn="ctr"/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Скользкий, как ... . </a:t>
            </a:r>
          </a:p>
          <a:p>
            <a:pPr algn="ctr"/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Острый, как .... </a:t>
            </a:r>
          </a:p>
          <a:p>
            <a:pPr algn="ctr"/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Прозрачное, как .... </a:t>
            </a:r>
          </a:p>
          <a:p>
            <a:pPr algn="ctr"/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Жгучий, как….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5"/>
          <p:cNvSpPr>
            <a:spLocks noChangeArrowheads="1"/>
          </p:cNvSpPr>
          <p:nvPr/>
        </p:nvSpPr>
        <p:spPr bwMode="auto">
          <a:xfrm>
            <a:off x="3787775" y="11255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Игра «Ассоциации»</a:t>
            </a:r>
            <a:r>
              <a:rPr lang="ru-RU" smtClean="0"/>
              <a:t> 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830263" y="1709738"/>
            <a:ext cx="688181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Эта игра позволяет лучше узнать внутренний мир ребенка, взаимоотношения в подростковой группе, одновременно развивает ассоциативное мышление, образность речи.</a:t>
            </a:r>
          </a:p>
          <a:p>
            <a:pPr algn="ctr"/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Называю слово «мама».Какие ассоциации  вызывает у вас это слово?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5463"/>
            <a:ext cx="91392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3787775" y="11255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931863" y="1039813"/>
            <a:ext cx="7281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>
                <a:solidFill>
                  <a:schemeClr val="tx2"/>
                </a:solidFill>
              </a:rPr>
              <a:t>        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335213" y="3273425"/>
            <a:ext cx="3433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 </a:t>
            </a:r>
            <a:endParaRPr lang="ru-RU" sz="24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5463"/>
            <a:ext cx="91392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5"/>
          <p:cNvSpPr>
            <a:spLocks noChangeArrowheads="1"/>
          </p:cNvSpPr>
          <p:nvPr/>
        </p:nvSpPr>
        <p:spPr bwMode="auto">
          <a:xfrm>
            <a:off x="3787775" y="11255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931863" y="1039813"/>
            <a:ext cx="7281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>
                <a:solidFill>
                  <a:schemeClr val="tx2"/>
                </a:solidFill>
              </a:rPr>
              <a:t>       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335213" y="3273425"/>
            <a:ext cx="3433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 </a:t>
            </a:r>
            <a:endParaRPr lang="ru-RU" sz="24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777875" y="-1314450"/>
            <a:ext cx="7678738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Подобные  задания позволяют учащимся усвоить развернутые, сложные схемы построения предложения. При регулярном их использовании шаблоны постепенно входят в речевой резерв, становятся нормой.</a:t>
            </a:r>
          </a:p>
          <a:p>
            <a:pPr algn="ctr"/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Исследовательская работа, проводимая на уроках  в коррекционной школе, сложна и многообразна. В практике своей работы над развитием речи учащихся, приучаем их выявлять и решать проблему, делать выводы и обобщения, наблюдать, экспериментировать, полученные знания применять на практике, помогая тем самым решать главную проблему речевого развития учащихся – пользоваться тем даром, которым наделен человек- даром слова, умением передавать словами чувства, мысли, знания, убеждать, доказывать, наблюдать.</a:t>
            </a:r>
          </a:p>
          <a:p>
            <a:pPr algn="ctr" eaLnBrk="0" hangingPunct="0"/>
            <a:endParaRPr lang="ru-RU" sz="24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3787775" y="11255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4342" name="Rectangle 6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Главной задачей, стоящей перед специальной (коррекционной) общеобразовательной школой VIII вида на современном этапе, является повышение эффективности обучения и воспитания учащихся. Важная роль в этом процессе, несомненно, принадлежит развитию коммуникативной функции речи. Несовершенство коммуникативных умений учащихся с нарушением интеллекта, их речевая инактивность осложняет процесс свободного общения, затрудняют развитие речемыслительной и познавательной деятельности детей, препятствует созданию условий для успешной социальной адаптации выпускников.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Rectangle 7"/>
          <p:cNvSpPr>
            <a:spLocks noGrp="1"/>
          </p:cNvSpPr>
          <p:nvPr>
            <p:ph type="subTitle" idx="4294967295"/>
          </p:nvPr>
        </p:nvSpPr>
        <p:spPr>
          <a:xfrm>
            <a:off x="1371600" y="5589588"/>
            <a:ext cx="6400800" cy="49212"/>
          </a:xfrm>
        </p:spPr>
        <p:txBody>
          <a:bodyPr/>
          <a:lstStyle/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3787775" y="11255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7" name="Rectangle 15"/>
          <p:cNvSpPr>
            <a:spLocks noGrp="1"/>
          </p:cNvSpPr>
          <p:nvPr>
            <p:ph type="subTitle" idx="1"/>
          </p:nvPr>
        </p:nvSpPr>
        <p:spPr>
          <a:xfrm>
            <a:off x="800100" y="228600"/>
            <a:ext cx="7932738" cy="62912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диалогической речи школьников заключается в освоении следующих знаний, умений и навыков:</a:t>
            </a:r>
          </a:p>
          <a:p>
            <a:pPr eaLnBrk="1" hangingPunct="1">
              <a:defRPr/>
            </a:pPr>
            <a:endParaRPr lang="ru-RU" sz="2800" b="1" i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 i="1" smtClean="0">
                <a:solidFill>
                  <a:schemeClr val="tx2"/>
                </a:solidFill>
              </a:rPr>
              <a:t>системы языка как средства общения;</a:t>
            </a:r>
          </a:p>
          <a:p>
            <a:pPr eaLnBrk="1" hangingPunct="1">
              <a:defRPr/>
            </a:pPr>
            <a:r>
              <a:rPr lang="ru-RU" b="1" i="1" smtClean="0">
                <a:solidFill>
                  <a:schemeClr val="tx2"/>
                </a:solidFill>
              </a:rPr>
              <a:t>лексико-грамматических возможностей диалога;</a:t>
            </a:r>
          </a:p>
          <a:p>
            <a:pPr eaLnBrk="1" hangingPunct="1">
              <a:defRPr/>
            </a:pPr>
            <a:r>
              <a:rPr lang="ru-RU" b="1" i="1" smtClean="0">
                <a:solidFill>
                  <a:schemeClr val="tx2"/>
                </a:solidFill>
              </a:rPr>
              <a:t>логической организации диалогического общения;</a:t>
            </a:r>
          </a:p>
          <a:p>
            <a:pPr eaLnBrk="1" hangingPunct="1">
              <a:defRPr/>
            </a:pPr>
            <a:r>
              <a:rPr lang="ru-RU" b="1" i="1" smtClean="0">
                <a:solidFill>
                  <a:schemeClr val="tx2"/>
                </a:solidFill>
              </a:rPr>
              <a:t>установления социальных контактов друг с другом и взрослыми;</a:t>
            </a:r>
          </a:p>
          <a:p>
            <a:pPr eaLnBrk="1" hangingPunct="1">
              <a:defRPr/>
            </a:pPr>
            <a:r>
              <a:rPr lang="ru-RU" b="1" i="1" smtClean="0">
                <a:solidFill>
                  <a:schemeClr val="tx2"/>
                </a:solidFill>
              </a:rPr>
              <a:t>установления интерактивного взаимодействия;</a:t>
            </a:r>
          </a:p>
          <a:p>
            <a:pPr eaLnBrk="1" hangingPunct="1">
              <a:defRPr/>
            </a:pPr>
            <a:r>
              <a:rPr lang="ru-RU" b="1" i="1" smtClean="0">
                <a:solidFill>
                  <a:schemeClr val="tx2"/>
                </a:solidFill>
              </a:rPr>
              <a:t>закрепления практических навыков коммуникативной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3787775" y="11255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Коррекционная деятельность может осуществляться через:</a:t>
            </a:r>
            <a:b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Дидактические игры, которые могут использоваться на любом этапе урока.</a:t>
            </a:r>
            <a:br>
              <a:rPr lang="ru-RU" sz="28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2.Тренировачные упражнения по усвоению и отработки отдельных трудовых действий.</a:t>
            </a:r>
            <a:br>
              <a:rPr lang="ru-RU" sz="28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Моделирование реальных ситуаций может применяться при изучении любой темы.</a:t>
            </a:r>
            <a:br>
              <a:rPr lang="ru-RU" sz="28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Создание проблемных ситуаций.</a:t>
            </a:r>
            <a:br>
              <a:rPr lang="ru-RU" sz="28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5.Решение логических задач.</a:t>
            </a: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" name="Rectangle 4"/>
          <p:cNvSpPr>
            <a:spLocks/>
          </p:cNvSpPr>
          <p:nvPr/>
        </p:nvSpPr>
        <p:spPr bwMode="auto">
          <a:xfrm>
            <a:off x="788988" y="582613"/>
            <a:ext cx="78867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000" b="1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4"/>
          <p:cNvSpPr>
            <a:spLocks/>
          </p:cNvSpPr>
          <p:nvPr/>
        </p:nvSpPr>
        <p:spPr bwMode="auto">
          <a:xfrm>
            <a:off x="606425" y="342900"/>
            <a:ext cx="78867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000" b="1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3787775" y="11255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1" name="Rectangle 5"/>
          <p:cNvSpPr>
            <a:spLocks noGrp="1"/>
          </p:cNvSpPr>
          <p:nvPr>
            <p:ph type="subTitle" idx="1"/>
          </p:nvPr>
        </p:nvSpPr>
        <p:spPr>
          <a:xfrm>
            <a:off x="800100" y="263525"/>
            <a:ext cx="7794625" cy="61753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Большое значение имеют сюжетно-ролевые игры</a:t>
            </a:r>
          </a:p>
          <a:p>
            <a:pPr eaLnBrk="1" hangingPunct="1">
              <a:defRPr/>
            </a:pPr>
            <a:endParaRPr lang="ru-RU" sz="2800" b="1" i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 i="1" smtClean="0">
                <a:solidFill>
                  <a:schemeClr val="tx2"/>
                </a:solidFill>
              </a:rPr>
              <a:t>В процессе которых учащиеся обыгрывают жизненные ситуации и т. д.</a:t>
            </a:r>
            <a:br>
              <a:rPr lang="ru-RU" b="1" i="1" smtClean="0">
                <a:solidFill>
                  <a:schemeClr val="tx2"/>
                </a:solidFill>
              </a:rPr>
            </a:br>
            <a:endParaRPr lang="ru-RU" b="1" i="1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ru-RU" b="1" i="1" smtClean="0">
                <a:solidFill>
                  <a:schemeClr val="tx2"/>
                </a:solidFill>
              </a:rPr>
              <a:t>Игра — активная форма учебного занятия, в ходе которой моделируется определённая ситуация. Игровые ситуации на уроках выступают как средство побуждения, стимулирования школьников к учебной деятельности. Игру как метод обучения, передачи опыта старших поколений младшим люди использовали с давних времен.</a:t>
            </a:r>
            <a:br>
              <a:rPr lang="ru-RU" b="1" i="1" smtClean="0">
                <a:solidFill>
                  <a:schemeClr val="tx2"/>
                </a:solidFill>
              </a:rPr>
            </a:br>
            <a:endParaRPr lang="ru-RU" b="1" i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735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3787775" y="11255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br>
              <a:rPr lang="ru-RU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Сюжетно-игровые ситуации</a:t>
            </a: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> </a:t>
            </a: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 магазине»</a:t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Цели: активизация и закрепление в речи учащихся слов — названий товара, тренировка в правильном употреблении выражений «сколько стоит?», «покажите, пожалуйста», «помогите мне выбрать подарок для друга», «заверните, пожалуйста»; воспитание навыков культурного общения и поведения в обществе.</a:t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smtClean="0">
                <a:solidFill>
                  <a:schemeClr val="tx2"/>
                </a:solidFill>
              </a:rPr>
              <a:t/>
            </a:r>
            <a:br>
              <a:rPr lang="ru-RU" sz="2400" b="1" smtClean="0">
                <a:solidFill>
                  <a:schemeClr val="tx2"/>
                </a:solidFill>
              </a:rPr>
            </a:br>
            <a:r>
              <a:rPr lang="ru-RU" sz="2400" b="1" i="1" smtClean="0">
                <a:solidFill>
                  <a:schemeClr val="tx2"/>
                </a:solidFill>
              </a:rPr>
              <a:t>«</a:t>
            </a: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Поездка в автобусе»</a:t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Цели: закрепить в активной речи учащихся слова «автобус», «пассажиры», «билет», «контролер», развивать диалогическую речь, умение правильно вести себя в транспорте; воспитывать навыки культурного общения и поведения в обществе.</a:t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b="1" i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3787775" y="11255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Допишите предложения, используя слова для справок:</a:t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Соломенную шляпу носят…</a:t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Меховую шапку надевают…</a:t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Фетровую шляпу можно надевать…</a:t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вязаной шапке ходят…</a:t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(зимой, весной, летом, осенью)</a:t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b="1" i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5" name="Rectangle 5"/>
          <p:cNvSpPr>
            <a:spLocks noGrp="1"/>
          </p:cNvSpPr>
          <p:nvPr>
            <p:ph type="subTitle" idx="1"/>
          </p:nvPr>
        </p:nvSpPr>
        <p:spPr>
          <a:xfrm>
            <a:off x="787400" y="525463"/>
            <a:ext cx="7453313" cy="1227137"/>
          </a:xfrm>
        </p:spPr>
        <p:txBody>
          <a:bodyPr/>
          <a:lstStyle/>
          <a:p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Коррекционно – развивающие задания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-28575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2279650" y="14557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type="title"/>
          </p:nvPr>
        </p:nvSpPr>
        <p:spPr>
          <a:xfrm flipV="1">
            <a:off x="628650" y="365125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9" name="Rectangle 5"/>
          <p:cNvSpPr>
            <a:spLocks noGrp="1"/>
          </p:cNvSpPr>
          <p:nvPr>
            <p:ph type="subTitle" idx="4294967295"/>
          </p:nvPr>
        </p:nvSpPr>
        <p:spPr>
          <a:xfrm>
            <a:off x="777875" y="0"/>
            <a:ext cx="6491288" cy="8048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Одежда</a:t>
            </a:r>
          </a:p>
        </p:txBody>
      </p:sp>
      <p:graphicFrame>
        <p:nvGraphicFramePr>
          <p:cNvPr id="21531" name="Group 27"/>
          <p:cNvGraphicFramePr>
            <a:graphicFrameLocks noGrp="1"/>
          </p:cNvGraphicFramePr>
          <p:nvPr>
            <p:ph idx="1"/>
          </p:nvPr>
        </p:nvGraphicFramePr>
        <p:xfrm>
          <a:off x="628650" y="1049338"/>
          <a:ext cx="7886700" cy="3940175"/>
        </p:xfrm>
        <a:graphic>
          <a:graphicData uri="http://schemas.openxmlformats.org/drawingml/2006/table">
            <a:tbl>
              <a:tblPr/>
              <a:tblGrid>
                <a:gridCol w="2927350"/>
                <a:gridCol w="4959350"/>
              </a:tblGrid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Время года (сезон)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Название сезонной одежды и головного убора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8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Зима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Весна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Лето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осень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Шуба, меховая шапка.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3787775" y="1125538"/>
            <a:ext cx="444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 Light" pitchFamily="34" charset="0"/>
              <a:buNone/>
            </a:pPr>
            <a:endParaRPr lang="ru-RU" sz="2400">
              <a:solidFill>
                <a:srgbClr val="1F4E7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одежды по назначению</a:t>
            </a: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2616" name="Group 88"/>
          <p:cNvGraphicFramePr>
            <a:graphicFrameLocks noGrp="1"/>
          </p:cNvGraphicFramePr>
          <p:nvPr/>
        </p:nvGraphicFramePr>
        <p:xfrm>
          <a:off x="822325" y="2000250"/>
          <a:ext cx="7392988" cy="4300538"/>
        </p:xfrm>
        <a:graphic>
          <a:graphicData uri="http://schemas.openxmlformats.org/drawingml/2006/table">
            <a:tbl>
              <a:tblPr/>
              <a:tblGrid>
                <a:gridCol w="3962400"/>
                <a:gridCol w="3430588"/>
              </a:tblGrid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Виды одежды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назначение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1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ПОВСЕДНЕВНАЯ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ПРАЗДНИЧНАЯ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СПОРТИВНАЯ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ДОМАШНЯЯ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Для школы, для прогулки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Для праздников, вечеринок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Для занятий спортом, прогулки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Для дома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526</Words>
  <Application>Microsoft Office PowerPoint</Application>
  <PresentationFormat>Экран (4:3)</PresentationFormat>
  <Paragraphs>131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 Light</vt:lpstr>
      <vt:lpstr>Calibri</vt:lpstr>
      <vt:lpstr>Tahoma</vt:lpstr>
      <vt:lpstr>Monotype Corsiva</vt:lpstr>
      <vt:lpstr>Times New Roman</vt:lpstr>
      <vt:lpstr>Wingdings</vt:lpstr>
      <vt:lpstr>Тема Office</vt:lpstr>
      <vt:lpstr>Слайд 1</vt:lpstr>
      <vt:lpstr>   Главной задачей, стоящей перед специальной (коррекционной) общеобразовательной школой VIII вида на современном этапе, является повышение эффективности обучения и воспитания учащихся. Важная роль в этом процессе, несомненно, принадлежит развитию коммуникативной функции речи. Несовершенство коммуникативных умений учащихся с нарушением интеллекта, их речевая инактивность осложняет процесс свободного общения, затрудняют развитие речемыслительной и познавательной деятельности детей, препятствует созданию условий для успешной социальной адаптации выпускников. </vt:lpstr>
      <vt:lpstr>   </vt:lpstr>
      <vt:lpstr>Коррекционная деятельность может осуществляться через:  1. Дидактические игры, которые могут использоваться на любом этапе урока. 2.Тренировачные упражнения по усвоению и отработки отдельных трудовых действий. 3. Моделирование реальных ситуаций может применяться при изучении любой темы. 4. Создание проблемных ситуаций. 5.Решение логических задач. </vt:lpstr>
      <vt:lpstr>   </vt:lpstr>
      <vt:lpstr>                                  Сюжетно-игровые ситуации   «В магазине» Цели: активизация и закрепление в речи учащихся слов — названий товара, тренировка в правильном употреблении выражений «сколько стоит?», «покажите, пожалуйста», «помогите мне выбрать подарок для друга», «заверните, пожалуйста»; воспитание навыков культурного общения и поведения в обществе.  «Поездка в автобусе» Цели: закрепить в активной речи учащихся слова «автобус», «пассажиры», «билет», «контролер», развивать диалогическую речь, умение правильно вести себя в транспорте; воспитывать навыки культурного общения и поведения в обществе. </vt:lpstr>
      <vt:lpstr>       Допишите предложения, используя слова для справок:   Соломенную шляпу носят…   Меховую шапку надевают…  Фетровую шляпу можно надевать…  В вязаной шапке ходят…  (зимой, весной, летом, осенью) </vt:lpstr>
      <vt:lpstr>   </vt:lpstr>
      <vt:lpstr>                Виды одежды по назначению</vt:lpstr>
      <vt:lpstr>                                Ребусы</vt:lpstr>
      <vt:lpstr>Составь предложение по теме «Уборка квартиры»</vt:lpstr>
      <vt:lpstr>                                Угадай слово</vt:lpstr>
      <vt:lpstr>                  Линейные кроссворды</vt:lpstr>
      <vt:lpstr>             Работа над образным сравнением</vt:lpstr>
      <vt:lpstr>                      Игра «Ассоциации» </vt:lpstr>
      <vt:lpstr>             </vt:lpstr>
      <vt:lpstr>        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Сергей</cp:lastModifiedBy>
  <cp:revision>27</cp:revision>
  <dcterms:created xsi:type="dcterms:W3CDTF">2013-11-19T05:52:05Z</dcterms:created>
  <dcterms:modified xsi:type="dcterms:W3CDTF">2018-02-09T14:10:53Z</dcterms:modified>
</cp:coreProperties>
</file>