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1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76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4" autoAdjust="0"/>
  </p:normalViewPr>
  <p:slideViewPr>
    <p:cSldViewPr>
      <p:cViewPr>
        <p:scale>
          <a:sx n="71" d="100"/>
          <a:sy n="71" d="100"/>
        </p:scale>
        <p:origin x="-135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E8F8-989C-4C93-80AC-ECB0B226289B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E566-D77E-4B02-80E2-453A5D74E5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81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Армянская церковь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Сурб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возведенная в XIV столетии, имеет несколько наименований, но в основном ее помнят как монастырский храм Святого Ильи. В состав монастыря еще входили церкви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Всеспасителя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Аменапкрич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Спас-Преображения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кельи, монастырские постройки и фонтан. Главным отличием от других подобных культовых сооружений считалось то, что Богослужение в нем совершались единожды в год - в день Святого Илии, по новому стилю 2 августа, а по старому 20 июля.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E566-D77E-4B02-80E2-453A5D74E5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E566-D77E-4B02-80E2-453A5D74E58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4D8-F0EC-458E-9EAE-F3E284F43360}" type="datetimeFigureOut">
              <a:rPr lang="ru-RU" smtClean="0"/>
              <a:pPr/>
              <a:t>24.10.2024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5291-9565-4D66-9965-C2458D44A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«Православная архитектура армянской диаспоры в Крыму»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05983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57366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88640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65313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Пластика интерьера церкви крайне богата. Здесь видны пяты арок, нервюр, «Агнцы Божии» в замковом камне крестового свода и в апсиде, сталактитовые ниши, каменный рельеф «Распятие» в правой от апсиды нише, рельефы иконы перед апсидой, и немногое то, что осталось от рельефа «Воскресение».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 Агнец с лабарумом в конхе апси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0831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 агнец с лабарумом в центре свода на пересечении гур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0243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8X7VpYWYNUG6MkdnD3WQ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8640"/>
            <a:ext cx="302433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Символ на </a:t>
            </a:r>
            <a:r>
              <a:rPr lang="ru-RU" b="1" dirty="0" err="1">
                <a:latin typeface="Georgia" pitchFamily="18" charset="0"/>
              </a:rPr>
              <a:t>потолке-это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Аревахач-Солнечный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Крест(Свастика) символизирует </a:t>
            </a:r>
            <a:r>
              <a:rPr lang="ru-RU" b="1" dirty="0">
                <a:latin typeface="Georgia" pitchFamily="18" charset="0"/>
              </a:rPr>
              <a:t>бесконечность жизни и Вселенную</a:t>
            </a:r>
            <a:r>
              <a:rPr lang="ru-RU" dirty="0">
                <a:latin typeface="Georgia" pitchFamily="18" charset="0"/>
              </a:rPr>
              <a:t>. На пересечении каменных гуртов свода церкви Спасителя (</a:t>
            </a:r>
            <a:r>
              <a:rPr lang="ru-RU" dirty="0" err="1">
                <a:latin typeface="Georgia" pitchFamily="18" charset="0"/>
              </a:rPr>
              <a:t>Всеспасителя</a:t>
            </a:r>
            <a:r>
              <a:rPr lang="ru-RU" dirty="0">
                <a:latin typeface="Georgia" pitchFamily="18" charset="0"/>
              </a:rPr>
              <a:t>) изображён резной медальон с изображением Святого Агнца или Агнца с </a:t>
            </a:r>
            <a:r>
              <a:rPr lang="ru-RU" dirty="0" err="1">
                <a:latin typeface="Georgia" pitchFamily="18" charset="0"/>
              </a:rPr>
              <a:t>лабарумом</a:t>
            </a:r>
            <a:r>
              <a:rPr lang="ru-RU" dirty="0">
                <a:latin typeface="Georgia" pitchFamily="18" charset="0"/>
              </a:rPr>
              <a:t>, поддерживающий знамя с крестом на длинном древке. </a:t>
            </a:r>
            <a:r>
              <a:rPr lang="ru-RU" b="1" dirty="0">
                <a:latin typeface="Georgia" pitchFamily="18" charset="0"/>
              </a:rPr>
              <a:t>Агнец Божий символизирует Иисуса Христа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Таких медальонов в храме сохранилось два. Один в центре свода, другой в алтарной апсиде.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08-04-24-09-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4786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08-04-24-09-29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808312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ale_1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0"/>
            <a:ext cx="266429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56412" y="82406"/>
            <a:ext cx="23115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90683"/>
            <a:ext cx="8964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Художественное убранство интерьера храма дополняют многочисленные и разнообразные резные орнаменты с использованием геометрических и крестовых мотивов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dirty="0">
                <a:latin typeface="Georgia" pitchFamily="18" charset="0"/>
              </a:rPr>
              <a:t> Заслуживает внимания выполненный на большом камне рельеф, вставленный в северную стену интерьера над святой купелью</a:t>
            </a:r>
            <a:r>
              <a:rPr lang="ru-RU" dirty="0">
                <a:latin typeface="Georgia" pitchFamily="18" charset="0"/>
              </a:rPr>
              <a:t>. Он состоит из одного цельного круга и двух его половинок, оставляющих впечатление части какого-то фриза, возможно помещённого позднее, после одного из ремонтов.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Монастырский </a:t>
            </a:r>
            <a:br>
              <a:rPr lang="ru-RU" sz="3200" dirty="0" smtClean="0"/>
            </a:br>
            <a:r>
              <a:rPr lang="ru-RU" sz="3200" dirty="0" smtClean="0"/>
              <a:t>комплекс </a:t>
            </a:r>
            <a:r>
              <a:rPr lang="ru-RU" sz="3200" dirty="0" err="1" smtClean="0"/>
              <a:t>Сурб-Хач</a:t>
            </a:r>
            <a:endParaRPr lang="ru-RU" sz="3200" dirty="0"/>
          </a:p>
        </p:txBody>
      </p:sp>
      <p:pic>
        <p:nvPicPr>
          <p:cNvPr id="10" name="Содержимое 9" descr="10000130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2470899" cy="483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10" descr="1000013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635276"/>
            <a:ext cx="2714644" cy="6032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Церковь Спаса Преображения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Сурб</a:t>
            </a:r>
            <a:r>
              <a:rPr lang="ru-RU" dirty="0" smtClean="0"/>
              <a:t> </a:t>
            </a:r>
            <a:r>
              <a:rPr lang="ru-RU" dirty="0" err="1" smtClean="0"/>
              <a:t>Игея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Содержимое 7" descr="1000013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66010"/>
            <a:ext cx="4038600" cy="2794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 презентации и рассказ о Монастыре </a:t>
            </a:r>
            <a:r>
              <a:rPr lang="ru-RU" dirty="0" err="1" smtClean="0"/>
              <a:t>Сурб</a:t>
            </a:r>
            <a:r>
              <a:rPr lang="ru-RU" dirty="0" smtClean="0"/>
              <a:t> </a:t>
            </a:r>
            <a:r>
              <a:rPr lang="ru-RU" dirty="0" err="1" smtClean="0"/>
              <a:t>Игея</a:t>
            </a:r>
            <a:r>
              <a:rPr lang="ru-RU" dirty="0" smtClean="0"/>
              <a:t> для учащихся.  </a:t>
            </a:r>
            <a:endParaRPr lang="ru-RU" dirty="0"/>
          </a:p>
        </p:txBody>
      </p:sp>
      <p:pic>
        <p:nvPicPr>
          <p:cNvPr id="5" name="Содержимое 4" descr="1000013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57174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1000013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50030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08-04-24-10-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458112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Несмотря на такую культурную значимость, храм практически превратился в руины, </a:t>
            </a:r>
            <a:r>
              <a:rPr lang="ru-RU" dirty="0" err="1">
                <a:latin typeface="Georgia" pitchFamily="18" charset="0"/>
              </a:rPr>
              <a:t>хачкары</a:t>
            </a:r>
            <a:r>
              <a:rPr lang="ru-RU" dirty="0">
                <a:latin typeface="Georgia" pitchFamily="18" charset="0"/>
              </a:rPr>
              <a:t> и уникальные барельефы были украдены. </a:t>
            </a: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1927 г. монастырь был закрыт, а вскоре его стали </a:t>
            </a:r>
            <a:r>
              <a:rPr lang="ru-RU" dirty="0" smtClean="0">
                <a:latin typeface="Georgia" pitchFamily="18" charset="0"/>
              </a:rPr>
              <a:t>разрушать Запущенное </a:t>
            </a:r>
            <a:r>
              <a:rPr lang="ru-RU" dirty="0">
                <a:latin typeface="Georgia" pitchFamily="18" charset="0"/>
              </a:rPr>
              <a:t>состояние памятника в последние десятилетия привело к утрате всех его строений и к катастрофически быстрому разрушению уникального в зодчестве Крыма церковного здания.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4290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dirty="0" smtClean="0"/>
              <a:t>«…ни за что на свете я не хотел бы иметь другую историю, кроме истории наших предков, такой, какой нам Бог её дал»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</a:t>
            </a:r>
            <a:r>
              <a:rPr lang="ru-RU" sz="3200" b="1" i="1" dirty="0" smtClean="0"/>
              <a:t>А.С. Пушкин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urb-khach-feostori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712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30963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Монастырский комплекс </a:t>
            </a:r>
            <a:r>
              <a:rPr lang="ru-RU" sz="4000" b="1" dirty="0" err="1">
                <a:solidFill>
                  <a:srgbClr val="FF0000"/>
                </a:solidFill>
                <a:latin typeface="Georgia" pitchFamily="18" charset="0"/>
              </a:rPr>
              <a:t>Аменапркич</a:t>
            </a:r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, или </a:t>
            </a:r>
            <a:r>
              <a:rPr lang="ru-RU" sz="4000" b="1" dirty="0" err="1" smtClean="0">
                <a:solidFill>
                  <a:srgbClr val="FF0000"/>
                </a:solidFill>
                <a:latin typeface="Georgia" pitchFamily="18" charset="0"/>
              </a:rPr>
              <a:t>Всеспасителя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Богатовская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школа»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Белогорского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87727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с.  Богатое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2024г.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Армянская церковь </a:t>
            </a:r>
            <a:r>
              <a:rPr lang="ru-RU" sz="3600" b="1" dirty="0" err="1">
                <a:solidFill>
                  <a:srgbClr val="FF0000"/>
                </a:solidFill>
                <a:latin typeface="Georgia" pitchFamily="18" charset="0"/>
              </a:rPr>
              <a:t>Сурб</a:t>
            </a: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Georgia" pitchFamily="18" charset="0"/>
              </a:rPr>
              <a:t>Егия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92695"/>
            <a:ext cx="8496944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149081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Возведенная </a:t>
            </a:r>
            <a:r>
              <a:rPr lang="ru-RU" dirty="0">
                <a:latin typeface="Georgia" pitchFamily="18" charset="0"/>
              </a:rPr>
              <a:t>в XIV столетии, имеет несколько наименований, но в основном ее помнят как монастырский храм Святого Ильи. В состав монастыря еще входили церкви </a:t>
            </a:r>
            <a:r>
              <a:rPr lang="ru-RU" dirty="0" err="1">
                <a:latin typeface="Georgia" pitchFamily="18" charset="0"/>
              </a:rPr>
              <a:t>Всеспасителя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Аменапкрич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Спас-Преображения</a:t>
            </a:r>
            <a:r>
              <a:rPr lang="ru-RU" dirty="0">
                <a:latin typeface="Georgia" pitchFamily="18" charset="0"/>
              </a:rPr>
              <a:t>, кельи, монастырские постройки и фонтан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Georgia" pitchFamily="18" charset="0"/>
              </a:rPr>
              <a:t>Активное посещение паломников благоприятно отражалось на деятельности монастыря, позволяло увеличить число обитателей, улучшить жилищные и  хозяйственные условия, благоустроить </a:t>
            </a:r>
            <a:r>
              <a:rPr lang="ru-RU" dirty="0"/>
              <a:t>территорию.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Главным отличием от других подобных культовых сооружений считалось то, что Богослужение в нем совершались единожды в год - в день Святого </a:t>
            </a:r>
            <a:r>
              <a:rPr lang="ru-RU" b="1" dirty="0" smtClean="0">
                <a:latin typeface="Georgia" pitchFamily="18" charset="0"/>
              </a:rPr>
              <a:t>Илии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87129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72514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Церковь – главное сооружение монастырского комплекса – до наших дней сохранила первоначальный архитектурно-художественный облик со следами нескольких перестроек. Остатки храма Спаса Преображения нам показывают то величие, с которым этот монастырь был воздвигнут. По словам археологов и историков, церковь Спаса Преображения </a:t>
            </a:r>
            <a:r>
              <a:rPr lang="ru-RU" b="1" dirty="0">
                <a:latin typeface="Georgia" pitchFamily="18" charset="0"/>
              </a:rPr>
              <a:t>не имеет аналогов в </a:t>
            </a:r>
            <a:r>
              <a:rPr lang="ru-RU" b="1" dirty="0" smtClean="0">
                <a:latin typeface="Georgia" pitchFamily="18" charset="0"/>
              </a:rPr>
              <a:t>Крыму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4096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581128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Оригинальна композиция молитвенного зала, представляющего собой помещение, перекрытое различными по форме </a:t>
            </a:r>
            <a:r>
              <a:rPr lang="ru-RU" b="1" dirty="0" smtClean="0">
                <a:latin typeface="Georgia" pitchFamily="18" charset="0"/>
              </a:rPr>
              <a:t>сводами.</a:t>
            </a:r>
            <a:r>
              <a:rPr lang="ru-RU" b="1" dirty="0">
                <a:latin typeface="Georgia" pitchFamily="18" charset="0"/>
              </a:rPr>
              <a:t> Помещение </a:t>
            </a:r>
            <a:r>
              <a:rPr lang="ru-RU" b="1" dirty="0" smtClean="0">
                <a:latin typeface="Georgia" pitchFamily="18" charset="0"/>
              </a:rPr>
              <a:t>разделено </a:t>
            </a:r>
            <a:r>
              <a:rPr lang="ru-RU" b="1" dirty="0">
                <a:latin typeface="Georgia" pitchFamily="18" charset="0"/>
              </a:rPr>
              <a:t>на три, </a:t>
            </a:r>
            <a:r>
              <a:rPr lang="ru-RU" b="1" dirty="0" smtClean="0">
                <a:latin typeface="Georgia" pitchFamily="18" charset="0"/>
              </a:rPr>
              <a:t>подпружными </a:t>
            </a:r>
            <a:r>
              <a:rPr lang="ru-RU" b="1" dirty="0">
                <a:latin typeface="Georgia" pitchFamily="18" charset="0"/>
              </a:rPr>
              <a:t>арками, части. </a:t>
            </a:r>
            <a:r>
              <a:rPr lang="ru-RU" dirty="0">
                <a:latin typeface="Georgia" pitchFamily="18" charset="0"/>
              </a:rPr>
              <a:t>Узкие восточная и западная части, перекрытые стрельчатыми сводами, фланкируют квадратную среднюю часть, завершённую крестовым сводом на скрещивающихся гуртах</a:t>
            </a:r>
            <a:r>
              <a:rPr lang="ru-RU" dirty="0"/>
              <a:t>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86916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о </a:t>
            </a:r>
            <a:r>
              <a:rPr lang="ru-RU" dirty="0">
                <a:latin typeface="Georgia" pitchFamily="18" charset="0"/>
              </a:rPr>
              <a:t>замыслу зодчего, </a:t>
            </a:r>
            <a:r>
              <a:rPr lang="ru-RU" b="1" dirty="0">
                <a:latin typeface="Georgia" pitchFamily="18" charset="0"/>
              </a:rPr>
              <a:t>перекрытие центральной части имело значение купола, воздвигнутого над наиболее торжественной частью молитвенного зала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dirty="0">
                <a:latin typeface="Georgia" pitchFamily="18" charset="0"/>
              </a:rPr>
              <a:t> Расположение оконных проёмов, обеспечивающих достаточное освещение молитвенного зала и алтарной апсиды, отличается </a:t>
            </a:r>
            <a:r>
              <a:rPr lang="ru-RU" dirty="0" smtClean="0">
                <a:latin typeface="Georgia" pitchFamily="18" charset="0"/>
              </a:rPr>
              <a:t>рациональностью, продиктованной </a:t>
            </a:r>
            <a:r>
              <a:rPr lang="ru-RU" dirty="0">
                <a:latin typeface="Georgia" pitchFamily="18" charset="0"/>
              </a:rPr>
              <a:t>объёмно- пространственной композицией </a:t>
            </a:r>
            <a:r>
              <a:rPr lang="ru-RU" dirty="0" smtClean="0">
                <a:latin typeface="Georgia" pitchFamily="18" charset="0"/>
              </a:rPr>
              <a:t>интерьера.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6895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7251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Своеобразен </a:t>
            </a:r>
            <a:r>
              <a:rPr lang="ru-RU" b="1" dirty="0">
                <a:latin typeface="Georgia" pitchFamily="18" charset="0"/>
              </a:rPr>
              <a:t>внешний облик церкви, уникальный по своей архитектуре в строительной практике армян</a:t>
            </a:r>
            <a:r>
              <a:rPr lang="ru-RU" dirty="0">
                <a:latin typeface="Georgia" pitchFamily="18" charset="0"/>
              </a:rPr>
              <a:t>. Снаружи она представляет собой прямоугольный объём с расположены ми в восточной части контрфорсами, поддерживающими слабые участки </a:t>
            </a:r>
            <a:r>
              <a:rPr lang="ru-RU" dirty="0" smtClean="0">
                <a:latin typeface="Georgia" pitchFamily="18" charset="0"/>
              </a:rPr>
              <a:t>стены. </a:t>
            </a:r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орталы представлены </a:t>
            </a:r>
            <a:r>
              <a:rPr lang="ru-RU" dirty="0">
                <a:latin typeface="Georgia" pitchFamily="18" charset="0"/>
              </a:rPr>
              <a:t>в виде глубоких стрельчатых ниш между двумя широкими </a:t>
            </a:r>
            <a:r>
              <a:rPr lang="ru-RU" dirty="0" smtClean="0">
                <a:latin typeface="Georgia" pitchFamily="18" charset="0"/>
              </a:rPr>
              <a:t>пилонами. </a:t>
            </a:r>
            <a:r>
              <a:rPr lang="ru-RU" b="1" dirty="0" smtClean="0">
                <a:latin typeface="Georgia" pitchFamily="18" charset="0"/>
              </a:rPr>
              <a:t>Особенно </a:t>
            </a:r>
            <a:r>
              <a:rPr lang="ru-RU" b="1" dirty="0">
                <a:latin typeface="Georgia" pitchFamily="18" charset="0"/>
              </a:rPr>
              <a:t>богато украшен был западный портал</a:t>
            </a:r>
            <a:r>
              <a:rPr lang="ru-RU" dirty="0">
                <a:latin typeface="Georgia" pitchFamily="18" charset="0"/>
              </a:rPr>
              <a:t>, что подчёркивало его главенствующее значение над боковыми.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221089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В южном </a:t>
            </a:r>
            <a:r>
              <a:rPr lang="ru-RU" dirty="0" smtClean="0">
                <a:latin typeface="Georgia" pitchFamily="18" charset="0"/>
              </a:rPr>
              <a:t>портале, </a:t>
            </a:r>
            <a:r>
              <a:rPr lang="ru-RU" b="1" dirty="0">
                <a:latin typeface="Georgia" pitchFamily="18" charset="0"/>
              </a:rPr>
              <a:t>лицевая сторона арки люнета украшена «сельджукской цепью», часто практиковавшейся в Армении и в зодчестве народов Крыма – в так называемой крымско-сельджукской архитектуре XIV–XV веков</a:t>
            </a:r>
            <a:r>
              <a:rPr lang="ru-RU" dirty="0">
                <a:latin typeface="Georgia" pitchFamily="18" charset="0"/>
              </a:rPr>
              <a:t>. В северном портале «сельджукская цепь» заменена архивольтом из валика с полочкой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dirty="0">
                <a:latin typeface="Georgia" pitchFamily="18" charset="0"/>
              </a:rPr>
              <a:t> Храм Спасителя показателен также наличием многочисленных рельефов различного содержания. Посвящённые евангельским сюжетам, они размещены по сторонам алтарной апсиды в нишах и над ними, а также в северной </a:t>
            </a:r>
            <a:r>
              <a:rPr lang="ru-RU" dirty="0" smtClean="0">
                <a:latin typeface="Georgia" pitchFamily="18" charset="0"/>
              </a:rPr>
              <a:t>стене.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687</Words>
  <Application>Microsoft Office PowerPoint</Application>
  <PresentationFormat>Экран (4:3)</PresentationFormat>
  <Paragraphs>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«Православная архитектура армянской диаспоры в Крыму».</vt:lpstr>
      <vt:lpstr>«…ни за что на свете я не хотел бы иметь другую историю, кроме истории наших предков, такой, какой нам Бог её дал»                                             А.С. Пушкин</vt:lpstr>
      <vt:lpstr>«Монастырский комплекс Аменапркич, или Всеспасителя»</vt:lpstr>
      <vt:lpstr>Армянская церковь Сурб Егия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Монастырский  комплекс Сурб-Хач</vt:lpstr>
      <vt:lpstr>Церковь Спаса Преображения  (Сурб Игея)</vt:lpstr>
      <vt:lpstr>Показ презентации и рассказ о Монастыре Сурб Игея для учащихся.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Катерина</cp:lastModifiedBy>
  <cp:revision>42</cp:revision>
  <dcterms:created xsi:type="dcterms:W3CDTF">2024-04-08T18:46:51Z</dcterms:created>
  <dcterms:modified xsi:type="dcterms:W3CDTF">2024-10-23T22:52:02Z</dcterms:modified>
</cp:coreProperties>
</file>