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68" r:id="rId3"/>
    <p:sldId id="287" r:id="rId4"/>
    <p:sldId id="261" r:id="rId5"/>
    <p:sldId id="262" r:id="rId6"/>
    <p:sldId id="263" r:id="rId7"/>
    <p:sldId id="264" r:id="rId8"/>
    <p:sldId id="267" r:id="rId9"/>
    <p:sldId id="266" r:id="rId10"/>
    <p:sldId id="265" r:id="rId11"/>
    <p:sldId id="275" r:id="rId12"/>
    <p:sldId id="276" r:id="rId13"/>
    <p:sldId id="277" r:id="rId14"/>
    <p:sldId id="278" r:id="rId15"/>
    <p:sldId id="269" r:id="rId16"/>
    <p:sldId id="288" r:id="rId17"/>
    <p:sldId id="289" r:id="rId18"/>
    <p:sldId id="291" r:id="rId19"/>
    <p:sldId id="292" r:id="rId20"/>
    <p:sldId id="293" r:id="rId21"/>
    <p:sldId id="290" r:id="rId22"/>
    <p:sldId id="294" r:id="rId23"/>
    <p:sldId id="273" r:id="rId24"/>
    <p:sldId id="271" r:id="rId25"/>
    <p:sldId id="295" r:id="rId26"/>
    <p:sldId id="296" r:id="rId27"/>
    <p:sldId id="272" r:id="rId28"/>
    <p:sldId id="283" r:id="rId29"/>
    <p:sldId id="285" r:id="rId30"/>
    <p:sldId id="280" r:id="rId31"/>
    <p:sldId id="286" r:id="rId32"/>
    <p:sldId id="28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8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4C859-DD83-4570-83F9-B55A5D261CCC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8670-F7EC-4AB9-9B44-C79EDBB2E8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339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5FBD1-49DF-4A91-8669-53B38BA09995}" type="slidenum">
              <a:rPr lang="ru-RU"/>
              <a:pPr/>
              <a:t>1</a:t>
            </a:fld>
            <a:endParaRPr lang="ru-R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10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15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22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23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24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 dirty="0" smtClean="0"/>
              <a:t>Шаблон для создания презентаций к урокам математики. Савченко Е.М.</a:t>
            </a:r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25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26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27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28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29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2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30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31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32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3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4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5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6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7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8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D7317-AB89-4C62-8A57-19114A73D66D}" type="slidenum">
              <a:rPr lang="ru-RU"/>
              <a:pPr/>
              <a:t>9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ru-RU"/>
              <a:t>Шаблон для создания презентаций к урокам математики. Савченко Е.М.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5801F21-E202-4659-B434-1E8729D772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8B849-5855-4EDE-A223-C000FEB9C71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43D2F-E162-42EC-B7A7-75C9D4627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71363" y="-8561"/>
            <a:ext cx="9085262" cy="6858000"/>
            <a:chOff x="37" y="0"/>
            <a:chExt cx="5723" cy="4320"/>
          </a:xfrm>
        </p:grpSpPr>
        <p:grpSp>
          <p:nvGrpSpPr>
            <p:cNvPr id="3" name="Group 59"/>
            <p:cNvGrpSpPr>
              <a:grpSpLocks/>
            </p:cNvGrpSpPr>
            <p:nvPr/>
          </p:nvGrpSpPr>
          <p:grpSpPr bwMode="auto">
            <a:xfrm>
              <a:off x="40" y="400"/>
              <a:ext cx="5720" cy="236"/>
              <a:chOff x="40" y="416"/>
              <a:chExt cx="5760" cy="236"/>
            </a:xfrm>
          </p:grpSpPr>
          <p:sp>
            <p:nvSpPr>
              <p:cNvPr id="27650" name="Rectangle 2"/>
              <p:cNvSpPr>
                <a:spLocks noChangeArrowheads="1"/>
              </p:cNvSpPr>
              <p:nvPr/>
            </p:nvSpPr>
            <p:spPr bwMode="auto">
              <a:xfrm rot="5400000">
                <a:off x="2874" y="-227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651" name="Rectangle 3"/>
              <p:cNvSpPr>
                <a:spLocks noChangeArrowheads="1"/>
              </p:cNvSpPr>
              <p:nvPr/>
            </p:nvSpPr>
            <p:spPr bwMode="auto">
              <a:xfrm rot="5400000">
                <a:off x="2874" y="-241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20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37" y="425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205" y="545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313" y="371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168" y="280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27661" name="Picture 13" descr="Рисунок122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399244" flipH="1">
            <a:off x="7716837" y="26988"/>
            <a:ext cx="1295401" cy="1066800"/>
          </a:xfrm>
          <a:prstGeom prst="rect">
            <a:avLst/>
          </a:prstGeom>
          <a:noFill/>
        </p:spPr>
      </p:pic>
      <p:sp>
        <p:nvSpPr>
          <p:cNvPr id="27662" name="WordArt 14"/>
          <p:cNvSpPr>
            <a:spLocks noChangeArrowheads="1" noChangeShapeType="1" noTextEdit="1"/>
          </p:cNvSpPr>
          <p:nvPr/>
        </p:nvSpPr>
        <p:spPr bwMode="auto">
          <a:xfrm>
            <a:off x="914400" y="1285860"/>
            <a:ext cx="7543800" cy="31178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6600" b="1" kern="10" dirty="0">
              <a:ln w="254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FF"/>
                  </a:gs>
                  <a:gs pos="50000">
                    <a:srgbClr val="0099FF"/>
                  </a:gs>
                  <a:gs pos="100000">
                    <a:srgbClr val="0000FF"/>
                  </a:gs>
                </a:gsLst>
                <a:lin ang="189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5960" y="1047127"/>
            <a:ext cx="7429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Хорошего дня!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6" name="Picture 6" descr="https://u.livelib.ru/reader/Rosio/o/qk185sh0/o-o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686" y="2400669"/>
            <a:ext cx="6613057" cy="400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285852" y="857232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79475" y="736747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помощью координатной прямой сложите числа:</a:t>
            </a:r>
            <a:endParaRPr lang="ru-RU" sz="4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0430" y="2428868"/>
            <a:ext cx="25003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4+(-7)=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-4+3 =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-3+8=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5+(-4)=</a:t>
            </a:r>
          </a:p>
          <a:p>
            <a:pPr algn="ctr"/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606425"/>
            <a:ext cx="8229600" cy="102799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  <a:t>Сложение  чисел  </a:t>
            </a:r>
            <a:b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</a:br>
            <a: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  <a:t>с  разными  знаками.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669723"/>
            <a:ext cx="8229600" cy="6477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</a:rPr>
              <a:t>4 + (- 7 ) =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3068638"/>
            <a:ext cx="8569325" cy="914400"/>
            <a:chOff x="158" y="1480"/>
            <a:chExt cx="5398" cy="576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  <a:p>
              <a:r>
                <a:rPr lang="ru-RU" sz="2400"/>
                <a:t>       </a:t>
              </a:r>
              <a:r>
                <a:rPr lang="ru-RU" sz="2400" i="0">
                  <a:latin typeface="Times New Roman" pitchFamily="18" charset="0"/>
                </a:rPr>
                <a:t>-5      -4      -3      -2      -1       0       1       2        3       4       5    </a:t>
              </a:r>
              <a:r>
                <a:rPr lang="ru-RU" sz="2400">
                  <a:latin typeface="Times New Roman" pitchFamily="18" charset="0"/>
                </a:rPr>
                <a:t>х</a:t>
              </a:r>
              <a:endParaRPr lang="ru-RU" sz="2400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7235825" y="29241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7380288" y="3429000"/>
            <a:ext cx="142875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Freeform 21"/>
          <p:cNvSpPr>
            <a:spLocks/>
          </p:cNvSpPr>
          <p:nvPr/>
        </p:nvSpPr>
        <p:spPr bwMode="auto">
          <a:xfrm>
            <a:off x="2411413" y="2924175"/>
            <a:ext cx="5006975" cy="536575"/>
          </a:xfrm>
          <a:custGeom>
            <a:avLst/>
            <a:gdLst/>
            <a:ahLst/>
            <a:cxnLst>
              <a:cxn ang="0">
                <a:pos x="3154" y="338"/>
              </a:cxn>
              <a:cxn ang="0">
                <a:pos x="2258" y="91"/>
              </a:cxn>
              <a:cxn ang="0">
                <a:pos x="1600" y="0"/>
              </a:cxn>
              <a:cxn ang="0">
                <a:pos x="896" y="91"/>
              </a:cxn>
              <a:cxn ang="0">
                <a:pos x="0" y="338"/>
              </a:cxn>
            </a:cxnLst>
            <a:rect l="0" t="0" r="r" b="b"/>
            <a:pathLst>
              <a:path w="3154" h="338">
                <a:moveTo>
                  <a:pt x="3154" y="338"/>
                </a:moveTo>
                <a:cubicBezTo>
                  <a:pt x="3006" y="297"/>
                  <a:pt x="2517" y="147"/>
                  <a:pt x="2258" y="91"/>
                </a:cubicBezTo>
                <a:cubicBezTo>
                  <a:pt x="1999" y="35"/>
                  <a:pt x="1827" y="0"/>
                  <a:pt x="1600" y="0"/>
                </a:cubicBezTo>
                <a:cubicBezTo>
                  <a:pt x="1373" y="0"/>
                  <a:pt x="1163" y="35"/>
                  <a:pt x="896" y="91"/>
                </a:cubicBezTo>
                <a:cubicBezTo>
                  <a:pt x="629" y="147"/>
                  <a:pt x="187" y="287"/>
                  <a:pt x="0" y="33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195513" y="29241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В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643438" y="2349500"/>
            <a:ext cx="569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0">
                <a:latin typeface="Times New Roman" pitchFamily="18" charset="0"/>
              </a:rPr>
              <a:t>- </a:t>
            </a:r>
            <a:r>
              <a:rPr lang="ru-RU" sz="2800" i="0">
                <a:latin typeface="Times New Roman" pitchFamily="18" charset="0"/>
              </a:rPr>
              <a:t>7</a:t>
            </a:r>
            <a:endParaRPr lang="ru-RU" sz="2800" b="0">
              <a:latin typeface="Times New Roman" pitchFamily="18" charset="0"/>
            </a:endParaRPr>
          </a:p>
        </p:txBody>
      </p:sp>
      <p:pic>
        <p:nvPicPr>
          <p:cNvPr id="11289" name="Picture 25" descr="CRCTR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857224" y="4357694"/>
            <a:ext cx="1133007" cy="1785926"/>
          </a:xfrm>
          <a:prstGeom prst="rect">
            <a:avLst/>
          </a:prstGeom>
          <a:noFill/>
        </p:spPr>
      </p:pic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5796136" y="1628800"/>
            <a:ext cx="503238" cy="576262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0" dirty="0">
                <a:latin typeface="Times New Roman" pitchFamily="18" charset="0"/>
              </a:rPr>
              <a:t>-3</a:t>
            </a:r>
          </a:p>
        </p:txBody>
      </p: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32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90751E-6 L -0.55121 0.0016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82" grpId="0"/>
      <p:bldP spid="11284" grpId="0" animBg="1"/>
      <p:bldP spid="11284" grpId="1" animBg="1"/>
      <p:bldP spid="11285" grpId="0" animBg="1"/>
      <p:bldP spid="11286" grpId="0"/>
      <p:bldP spid="11287" grpId="0"/>
      <p:bldP spid="1129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5852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  <a:t>Сложение  чисел  </a:t>
            </a:r>
            <a:b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</a:br>
            <a: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  <a:t>с  разными  знаками.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1" y="1773238"/>
            <a:ext cx="8229600" cy="6477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</a:rPr>
              <a:t>-4 + 3 =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3068638"/>
            <a:ext cx="8569325" cy="914400"/>
            <a:chOff x="158" y="1480"/>
            <a:chExt cx="5398" cy="576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  <a:p>
              <a:r>
                <a:rPr lang="ru-RU" sz="2400"/>
                <a:t>       </a:t>
              </a:r>
              <a:r>
                <a:rPr lang="ru-RU" sz="2400" i="0">
                  <a:latin typeface="Times New Roman" pitchFamily="18" charset="0"/>
                </a:rPr>
                <a:t>-5      -4      -3      -2      -1       0       1       2        3       4       5    </a:t>
              </a:r>
              <a:r>
                <a:rPr lang="ru-RU" sz="2400">
                  <a:latin typeface="Times New Roman" pitchFamily="18" charset="0"/>
                </a:rPr>
                <a:t>х</a:t>
              </a:r>
              <a:endParaRPr lang="ru-RU" sz="2400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298" name="Line 10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14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476375" y="28527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>
            <a:off x="1619250" y="3429000"/>
            <a:ext cx="142875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9" name="Freeform 21"/>
          <p:cNvSpPr>
            <a:spLocks/>
          </p:cNvSpPr>
          <p:nvPr/>
        </p:nvSpPr>
        <p:spPr bwMode="auto">
          <a:xfrm>
            <a:off x="1619250" y="2924175"/>
            <a:ext cx="2220913" cy="565150"/>
          </a:xfrm>
          <a:custGeom>
            <a:avLst/>
            <a:gdLst/>
            <a:ahLst/>
            <a:cxnLst>
              <a:cxn ang="0">
                <a:pos x="1399" y="356"/>
              </a:cxn>
              <a:cxn ang="0">
                <a:pos x="1079" y="110"/>
              </a:cxn>
              <a:cxn ang="0">
                <a:pos x="714" y="0"/>
              </a:cxn>
              <a:cxn ang="0">
                <a:pos x="284" y="110"/>
              </a:cxn>
              <a:cxn ang="0">
                <a:pos x="0" y="347"/>
              </a:cxn>
            </a:cxnLst>
            <a:rect l="0" t="0" r="r" b="b"/>
            <a:pathLst>
              <a:path w="1399" h="356">
                <a:moveTo>
                  <a:pt x="1399" y="356"/>
                </a:moveTo>
                <a:cubicBezTo>
                  <a:pt x="1346" y="313"/>
                  <a:pt x="1193" y="169"/>
                  <a:pt x="1079" y="110"/>
                </a:cubicBezTo>
                <a:cubicBezTo>
                  <a:pt x="965" y="51"/>
                  <a:pt x="846" y="0"/>
                  <a:pt x="714" y="0"/>
                </a:cubicBezTo>
                <a:cubicBezTo>
                  <a:pt x="582" y="0"/>
                  <a:pt x="403" y="52"/>
                  <a:pt x="284" y="110"/>
                </a:cubicBezTo>
                <a:cubicBezTo>
                  <a:pt x="165" y="168"/>
                  <a:pt x="59" y="298"/>
                  <a:pt x="0" y="34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708400" y="28527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В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2555875" y="2420938"/>
            <a:ext cx="565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i="0">
                <a:latin typeface="Times New Roman" pitchFamily="18" charset="0"/>
              </a:rPr>
              <a:t>+3</a:t>
            </a:r>
          </a:p>
        </p:txBody>
      </p:sp>
      <p:pic>
        <p:nvPicPr>
          <p:cNvPr id="12312" name="Picture 24" descr="CRCTR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214818"/>
            <a:ext cx="1429254" cy="2209819"/>
          </a:xfrm>
          <a:prstGeom prst="rect">
            <a:avLst/>
          </a:prstGeom>
          <a:noFill/>
        </p:spPr>
      </p:pic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275516" y="1819980"/>
            <a:ext cx="503238" cy="576262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0" dirty="0">
                <a:latin typeface="Times New Roman" pitchFamily="18" charset="0"/>
              </a:rPr>
              <a:t>-1</a:t>
            </a:r>
          </a:p>
        </p:txBody>
      </p: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32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28 0.00162 L 4.16667E-6 1.90751E-6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306" grpId="0"/>
      <p:bldP spid="12308" grpId="0" animBg="1"/>
      <p:bldP spid="12308" grpId="1" animBg="1"/>
      <p:bldP spid="12309" grpId="0" animBg="1"/>
      <p:bldP spid="12310" grpId="0"/>
      <p:bldP spid="12311" grpId="0"/>
      <p:bldP spid="123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57615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  <a:t>Сложение  чисел  </a:t>
            </a:r>
            <a:b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</a:br>
            <a: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  <a:t>с  разными  знаками.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1" y="1845469"/>
            <a:ext cx="8229600" cy="6477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</a:rPr>
              <a:t>-3 + 8 =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3068638"/>
            <a:ext cx="8569325" cy="914400"/>
            <a:chOff x="158" y="1480"/>
            <a:chExt cx="5398" cy="576"/>
          </a:xfrm>
        </p:grpSpPr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  <a:p>
              <a:r>
                <a:rPr lang="ru-RU" sz="2400"/>
                <a:t>       </a:t>
              </a:r>
              <a:r>
                <a:rPr lang="ru-RU" sz="2400" i="0">
                  <a:latin typeface="Times New Roman" pitchFamily="18" charset="0"/>
                </a:rPr>
                <a:t>-5      -4      -3      -2      -1       0       1       2        3       4       5    </a:t>
              </a:r>
              <a:r>
                <a:rPr lang="ru-RU" sz="2400">
                  <a:latin typeface="Times New Roman" pitchFamily="18" charset="0"/>
                </a:rPr>
                <a:t>х</a:t>
              </a:r>
              <a:endParaRPr lang="ru-RU" sz="2400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7" name="Line 15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8" name="Line 16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Line 17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195513" y="29241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2339975" y="3429000"/>
            <a:ext cx="142875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3" name="Freeform 21"/>
          <p:cNvSpPr>
            <a:spLocks/>
          </p:cNvSpPr>
          <p:nvPr/>
        </p:nvSpPr>
        <p:spPr bwMode="auto">
          <a:xfrm>
            <a:off x="2411413" y="2924175"/>
            <a:ext cx="5746750" cy="569913"/>
          </a:xfrm>
          <a:custGeom>
            <a:avLst/>
            <a:gdLst/>
            <a:ahLst/>
            <a:cxnLst>
              <a:cxn ang="0">
                <a:pos x="3620" y="359"/>
              </a:cxn>
              <a:cxn ang="0">
                <a:pos x="2724" y="103"/>
              </a:cxn>
              <a:cxn ang="0">
                <a:pos x="1810" y="3"/>
              </a:cxn>
              <a:cxn ang="0">
                <a:pos x="896" y="85"/>
              </a:cxn>
              <a:cxn ang="0">
                <a:pos x="0" y="359"/>
              </a:cxn>
            </a:cxnLst>
            <a:rect l="0" t="0" r="r" b="b"/>
            <a:pathLst>
              <a:path w="3620" h="359">
                <a:moveTo>
                  <a:pt x="3620" y="359"/>
                </a:moveTo>
                <a:cubicBezTo>
                  <a:pt x="3471" y="316"/>
                  <a:pt x="3026" y="162"/>
                  <a:pt x="2724" y="103"/>
                </a:cubicBezTo>
                <a:cubicBezTo>
                  <a:pt x="2422" y="44"/>
                  <a:pt x="2115" y="6"/>
                  <a:pt x="1810" y="3"/>
                </a:cubicBezTo>
                <a:cubicBezTo>
                  <a:pt x="1505" y="0"/>
                  <a:pt x="1198" y="26"/>
                  <a:pt x="896" y="85"/>
                </a:cubicBezTo>
                <a:cubicBezTo>
                  <a:pt x="594" y="144"/>
                  <a:pt x="187" y="302"/>
                  <a:pt x="0" y="35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8027988" y="29972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В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932363" y="2420938"/>
            <a:ext cx="565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i="0">
                <a:latin typeface="Times New Roman" pitchFamily="18" charset="0"/>
              </a:rPr>
              <a:t>+8</a:t>
            </a:r>
          </a:p>
        </p:txBody>
      </p:sp>
      <p:pic>
        <p:nvPicPr>
          <p:cNvPr id="13337" name="Picture 25" descr="CRCTR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142976" y="4000504"/>
            <a:ext cx="1450268" cy="2286016"/>
          </a:xfrm>
          <a:prstGeom prst="rect">
            <a:avLst/>
          </a:prstGeom>
          <a:noFill/>
        </p:spPr>
      </p:pic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5292725" y="1805796"/>
            <a:ext cx="503238" cy="576262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0" dirty="0">
                <a:latin typeface="Times New Roman" pitchFamily="18" charset="0"/>
              </a:rPr>
              <a:t>5</a:t>
            </a:r>
          </a:p>
        </p:txBody>
      </p:sp>
      <p:grpSp>
        <p:nvGrpSpPr>
          <p:cNvPr id="26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27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33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4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003 0.00162 L 4.72222E-6 1.90751E-6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30" grpId="0"/>
      <p:bldP spid="13332" grpId="0" animBg="1"/>
      <p:bldP spid="13332" grpId="1" animBg="1"/>
      <p:bldP spid="13333" grpId="0" animBg="1"/>
      <p:bldP spid="13334" grpId="0"/>
      <p:bldP spid="13335" grpId="0"/>
      <p:bldP spid="133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6610" y="6786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  <a:t>Сложение  чисел  </a:t>
            </a:r>
            <a:b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</a:br>
            <a:r>
              <a:rPr lang="ru-RU" sz="4000" b="1" i="1" dirty="0">
                <a:solidFill>
                  <a:schemeClr val="accent2"/>
                </a:solidFill>
                <a:latin typeface="Georgia" pitchFamily="18" charset="0"/>
              </a:rPr>
              <a:t>с  разными  знаками.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611" y="1852877"/>
            <a:ext cx="8229600" cy="6477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</a:rPr>
              <a:t>5 + (- 4 ) =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50825" y="3068638"/>
            <a:ext cx="8569325" cy="914400"/>
            <a:chOff x="158" y="1480"/>
            <a:chExt cx="5398" cy="576"/>
          </a:xfrm>
        </p:grpSpPr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  <a:p>
              <a:r>
                <a:rPr lang="ru-RU" sz="2400" dirty="0"/>
                <a:t>       </a:t>
              </a:r>
              <a:r>
                <a:rPr lang="ru-RU" sz="2400" i="0" dirty="0">
                  <a:latin typeface="Times New Roman" pitchFamily="18" charset="0"/>
                </a:rPr>
                <a:t>-5      -4      -3      -2      -1       0       1       2        3       4       5    </a:t>
              </a:r>
              <a:r>
                <a:rPr lang="ru-RU" sz="2400" dirty="0">
                  <a:latin typeface="Times New Roman" pitchFamily="18" charset="0"/>
                </a:rPr>
                <a:t>х</a:t>
              </a:r>
              <a:endParaRPr lang="ru-RU" sz="2400" dirty="0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027988" y="29241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8101013" y="3429000"/>
            <a:ext cx="142875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7" name="Freeform 27"/>
          <p:cNvSpPr>
            <a:spLocks/>
          </p:cNvSpPr>
          <p:nvPr/>
        </p:nvSpPr>
        <p:spPr bwMode="auto">
          <a:xfrm>
            <a:off x="5292725" y="2924175"/>
            <a:ext cx="2887663" cy="538163"/>
          </a:xfrm>
          <a:custGeom>
            <a:avLst/>
            <a:gdLst/>
            <a:ahLst/>
            <a:cxnLst>
              <a:cxn ang="0">
                <a:pos x="1819" y="339"/>
              </a:cxn>
              <a:cxn ang="0">
                <a:pos x="1356" y="76"/>
              </a:cxn>
              <a:cxn ang="0">
                <a:pos x="914" y="1"/>
              </a:cxn>
              <a:cxn ang="0">
                <a:pos x="442" y="85"/>
              </a:cxn>
              <a:cxn ang="0">
                <a:pos x="0" y="321"/>
              </a:cxn>
            </a:cxnLst>
            <a:rect l="0" t="0" r="r" b="b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076825" y="29241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В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443663" y="2492375"/>
            <a:ext cx="569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0">
                <a:latin typeface="Times New Roman" pitchFamily="18" charset="0"/>
              </a:rPr>
              <a:t>- </a:t>
            </a:r>
            <a:r>
              <a:rPr lang="ru-RU" sz="2800" i="0">
                <a:latin typeface="Times New Roman" pitchFamily="18" charset="0"/>
              </a:rPr>
              <a:t>4</a:t>
            </a:r>
            <a:endParaRPr lang="ru-RU" sz="2800" b="0">
              <a:latin typeface="Times New Roman" pitchFamily="18" charset="0"/>
            </a:endParaRPr>
          </a:p>
        </p:txBody>
      </p:sp>
      <p:pic>
        <p:nvPicPr>
          <p:cNvPr id="10270" name="Picture 30" descr="CRCTR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572008"/>
            <a:ext cx="1013415" cy="1566877"/>
          </a:xfrm>
          <a:prstGeom prst="rect">
            <a:avLst/>
          </a:prstGeom>
          <a:noFill/>
        </p:spPr>
      </p:pic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5497513" y="1870075"/>
            <a:ext cx="503238" cy="482600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0" dirty="0">
                <a:latin typeface="Times New Roman" pitchFamily="18" charset="0"/>
              </a:rPr>
              <a:t>1</a:t>
            </a:r>
          </a:p>
        </p:txBody>
      </p:sp>
      <p:grpSp>
        <p:nvGrpSpPr>
          <p:cNvPr id="26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27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33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4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50289E-6 L -0.31493 1.50289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61" grpId="0"/>
      <p:bldP spid="10264" grpId="0" animBg="1"/>
      <p:bldP spid="10264" grpId="1" animBg="1"/>
      <p:bldP spid="10267" grpId="0" animBg="1"/>
      <p:bldP spid="10268" grpId="0"/>
      <p:bldP spid="10269" grpId="0"/>
      <p:bldP spid="1027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14348" y="785794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Поможет ли координатная прямая сложить  числа 224 и -364 ?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6050" y="2357430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Проблема!!! 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s://zivot.org/wp-content/uploads/2020/01/Screenshot_18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56744"/>
            <a:ext cx="4781674" cy="266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13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1187624" y="931863"/>
            <a:ext cx="729507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Лабораторно-практическая</a:t>
            </a:r>
          </a:p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</a:t>
            </a:r>
            <a:endParaRPr lang="ru-RU" sz="44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33460" y="4149079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42" y="4158450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98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9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381595"/>
              </p:ext>
            </p:extLst>
          </p:nvPr>
        </p:nvGraphicFramePr>
        <p:xfrm>
          <a:off x="688975" y="2132856"/>
          <a:ext cx="8328472" cy="3639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0990"/>
                <a:gridCol w="2351413"/>
                <a:gridCol w="2214988"/>
                <a:gridCol w="1511081"/>
              </a:tblGrid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сравнить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суммы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4138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-5 + 3 = 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I-5I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-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 + </a:t>
                      </a:r>
                      <a:r>
                        <a:rPr lang="ru-RU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(-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3 )=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 7I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- 4 + 6 =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- 9 + 10 = 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9I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I10I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- 8 + 3 =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-5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08025" y="465138"/>
            <a:ext cx="81844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помощью координатной прямой выполните сложение чисел: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15164" y="6069571"/>
            <a:ext cx="37648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Сделайте вывод: 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44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9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585744"/>
              </p:ext>
            </p:extLst>
          </p:nvPr>
        </p:nvGraphicFramePr>
        <p:xfrm>
          <a:off x="684267" y="2899148"/>
          <a:ext cx="8328472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0990"/>
                <a:gridCol w="2351413"/>
                <a:gridCol w="2214988"/>
                <a:gridCol w="1511081"/>
              </a:tblGrid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сравнить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суммы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4138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-5 + 3 = 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I-5I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-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 + </a:t>
                      </a:r>
                      <a:r>
                        <a:rPr lang="ru-RU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(-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3 )=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 7I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- 4 + 6 =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- 9 + 10 = 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9I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I10I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- 8 + 3 =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-5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49289" y="741363"/>
            <a:ext cx="8171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сложении чисел с разными знаками, получаются числа как </a:t>
            </a:r>
            <a:r>
              <a:rPr lang="ru-RU" sz="3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положительные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так и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отрицательные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076056" y="1412776"/>
            <a:ext cx="36004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1921905"/>
            <a:ext cx="3384376" cy="4269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80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9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446871"/>
              </p:ext>
            </p:extLst>
          </p:nvPr>
        </p:nvGraphicFramePr>
        <p:xfrm>
          <a:off x="684267" y="2899148"/>
          <a:ext cx="8328472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0990"/>
                <a:gridCol w="2351413"/>
                <a:gridCol w="2214988"/>
                <a:gridCol w="1511081"/>
              </a:tblGrid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сравнить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суммы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4138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-5 + 3 = 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I-5I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-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 + </a:t>
                      </a:r>
                      <a:r>
                        <a:rPr lang="ru-RU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(-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3 )=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 7I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- 4 + 6 =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- 9 + 10 = 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9I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I10I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- 8 + 3 =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-5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076056" y="1412776"/>
            <a:ext cx="36004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1921905"/>
            <a:ext cx="3384376" cy="4269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71501" y="606425"/>
            <a:ext cx="85725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сложении чисел с разными знаками, получается число, знак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которого совпадает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со знаком слагаемого,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имеющего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больший модуль.</a:t>
            </a:r>
            <a:endParaRPr lang="ru-RU" sz="36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9288" y="2348880"/>
            <a:ext cx="35626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07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4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3792" y="4077072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167119" y="424031"/>
            <a:ext cx="6952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Разминка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34221" y="1196752"/>
            <a:ext cx="757386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Опишите данные изменения </a:t>
            </a:r>
            <a:endParaRPr lang="ru-RU" sz="44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4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вычислите</a:t>
            </a:r>
            <a:endParaRPr lang="ru-RU" sz="4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1497" y="2754317"/>
            <a:ext cx="7764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1. Расход 2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и доход 7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71860" y="3284984"/>
            <a:ext cx="22595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5775" y="3731064"/>
            <a:ext cx="73892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2. Уменьшение температуры на 6°С и увеличение на 2°С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27165" y="4437112"/>
            <a:ext cx="1317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- 4°С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12560" y="5086544"/>
            <a:ext cx="59593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3. Увеличение уровня воды в реке на 15 мм и уменьшение на 4 мм.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38820" y="6184013"/>
            <a:ext cx="13646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мм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9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137869"/>
              </p:ext>
            </p:extLst>
          </p:nvPr>
        </p:nvGraphicFramePr>
        <p:xfrm>
          <a:off x="684267" y="2899148"/>
          <a:ext cx="8328472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0990"/>
                <a:gridCol w="2351413"/>
                <a:gridCol w="2214988"/>
                <a:gridCol w="1511081"/>
              </a:tblGrid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сравнить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суммы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4138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</a:t>
                      </a:r>
                      <a:endParaRPr lang="ru-RU" sz="3200" kern="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-5 + 3 = 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I-5I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-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 + </a:t>
                      </a:r>
                      <a:r>
                        <a:rPr lang="ru-RU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(-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3 )=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 7I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- 4 + 6 =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- 9 + 10 = 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9I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I10I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+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8664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>
                          <a:effectLst/>
                          <a:latin typeface="Arial" pitchFamily="34" charset="0"/>
                          <a:cs typeface="Arial" pitchFamily="34" charset="0"/>
                        </a:rPr>
                        <a:t>- 8 + 3 =</a:t>
                      </a:r>
                      <a:endParaRPr lang="ru-RU" sz="3200" kern="5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I–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8I </a:t>
                      </a:r>
                      <a:r>
                        <a:rPr lang="en-US" sz="3200" kern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 </a:t>
                      </a:r>
                      <a:r>
                        <a:rPr lang="en-US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3I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3200" kern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-5</a:t>
                      </a:r>
                      <a:endParaRPr lang="ru-RU" sz="3200" kern="50" dirty="0">
                        <a:effectLst/>
                        <a:latin typeface="Arial" pitchFamily="34" charset="0"/>
                        <a:ea typeface="方正宋体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076056" y="1412776"/>
            <a:ext cx="36004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1921905"/>
            <a:ext cx="3384376" cy="4269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49288" y="2348880"/>
            <a:ext cx="35626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08025" y="741363"/>
            <a:ext cx="82564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сложении чисел с разными знаками модуль ответа равен </a:t>
            </a:r>
            <a:r>
              <a:rPr lang="ru-RU" sz="3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разности</a:t>
            </a:r>
            <a:r>
              <a:rPr lang="ru-RU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большего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модуля слагаемых и </a:t>
            </a:r>
            <a:r>
              <a:rPr lang="ru-RU" sz="3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меньшего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36256" y="1412776"/>
            <a:ext cx="398421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788024" y="2060848"/>
            <a:ext cx="20403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51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9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030281" y="1191342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+(-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)= -3        -92+12 = -80</a:t>
            </a:r>
          </a:p>
          <a:p>
            <a:pPr algn="ctr">
              <a:lnSpc>
                <a:spcPct val="15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15+(-18)= -3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-44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+56= 12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12349" y="694122"/>
            <a:ext cx="27225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6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Вычислите:</a:t>
            </a:r>
            <a:endParaRPr lang="ru-RU" altLang="ru-RU" sz="3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9912" y="1484784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76256" y="1340453"/>
            <a:ext cx="835305" cy="5720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779912" y="2276872"/>
            <a:ext cx="619281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991481" y="2276872"/>
            <a:ext cx="72008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71501" y="3281633"/>
            <a:ext cx="85724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 сложить два числа с разными знаками надо:</a:t>
            </a:r>
          </a:p>
          <a:p>
            <a:pPr marL="342900" indent="-342900">
              <a:buAutoNum type="arabicParenR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большего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модуля слагаемых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вычесть меньший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AutoNum type="arabicParenR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Поставить перед полученным числом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того слагаемого,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модуль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которого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больше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1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14348" y="785794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Поможет ли координатная прямая сложить  числа 224 и -364 ?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6050" y="2357430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Проблема!!! 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s://zivot.org/wp-content/uploads/2020/01/Screenshot_18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56744"/>
            <a:ext cx="4781674" cy="266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763688" y="2564904"/>
            <a:ext cx="62792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224+(-364)=-(364-124)=-140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20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08025" y="1556792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даты 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нашей эры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будем считать 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отрицательными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числами, а даты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нашей эры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положительными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(положительные –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делаем хлопок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отрицательные – 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руки в стороны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75526" y="697468"/>
            <a:ext cx="61670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ФИЗКУЛЬТМИНУТКА</a:t>
            </a:r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4399" y="63561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000232" y="100010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220885"/>
            <a:ext cx="7054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.      В 6 веке до н.э.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Пифагор и его ученики изучали вопрос о делимости чисел.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368939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/>
              <a:t>2.      Десятичные дроби получили всеобщее распространение </a:t>
            </a:r>
            <a:r>
              <a:rPr lang="ru-RU" sz="4000" b="1" i="1" dirty="0"/>
              <a:t>в 17 веке.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51077" y="1705925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3.     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В 3 веке до н.э.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Архимед придумал способ описания громадных чисел.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63310" y="1256645"/>
            <a:ext cx="74718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4.      В Европе отрицательными числами начали пользоваться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с 12 века.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93146" y="1398149"/>
            <a:ext cx="7940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5.  Первые сведения об отрицательных числах встречаются у китайских математиков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во 2 веке до н.э..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1381" y="1525633"/>
            <a:ext cx="74718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6.      Учение об отношениях и пропорциях особенно успешно развивалось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 4 веке до н.э.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51077" y="1844824"/>
            <a:ext cx="7307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7.    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В 18 веке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знаменитый математик Эйлер нашел ещё 65 пар дружественных чисел.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5443" y="1705925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8.      Древнегреческий математик Эвклид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в 3 веке до н.э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. доказал, что простых чисел бесконечно много.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043608" y="465138"/>
            <a:ext cx="78488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Устно</a:t>
            </a:r>
          </a:p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Определите знак суммы</a:t>
            </a:r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4959" y="5279894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-997+1132 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6376" y="2009745"/>
            <a:ext cx="606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-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61058" y="2840742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+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1307" y="3583080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-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3619" y="4327904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-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39869" y="5283847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+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6836" y="2132856"/>
            <a:ext cx="2878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10+(-12)=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6836" y="2895223"/>
            <a:ext cx="1965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- 8 + 9 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24959" y="3690802"/>
            <a:ext cx="28216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132+(-247)=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24959" y="4435626"/>
            <a:ext cx="28216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280+(-553)=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3792" y="4295006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1231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4" grpId="0"/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843808" y="2276872"/>
            <a:ext cx="4239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№1066 (а – з )</a:t>
            </a:r>
            <a:endParaRPr lang="ru-RU" sz="4000" b="1" dirty="0"/>
          </a:p>
        </p:txBody>
      </p:sp>
      <p:pic>
        <p:nvPicPr>
          <p:cNvPr id="24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3792" y="4295006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1701871" y="943769"/>
            <a:ext cx="70362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доски и </a:t>
            </a: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тетрадях:</a:t>
            </a:r>
          </a:p>
        </p:txBody>
      </p:sp>
    </p:spTree>
    <p:extLst>
      <p:ext uri="{BB962C8B-B14F-4D97-AF65-F5344CB8AC3E}">
        <p14:creationId xmlns:p14="http://schemas.microsoft.com/office/powerpoint/2010/main" val="39821813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357290" y="928670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/>
              </a:rPr>
              <a:t>Решение задач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1785926"/>
            <a:ext cx="807249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Задача №1 (география)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Какая будет температура сегодня днем, если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гидрометеоцентр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передал ночью -20°С, а днем повышение тем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方正宋体"/>
                <a:cs typeface="Times New Roman" pitchFamily="18" charset="0"/>
              </a:rPr>
              <a:t>пературы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方正宋体"/>
                <a:cs typeface="Times New Roman" pitchFamily="18" charset="0"/>
              </a:rPr>
              <a:t>на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方正宋体"/>
                <a:cs typeface="Times New Roman" pitchFamily="18" charset="0"/>
              </a:rPr>
              <a:t>8ºС?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400" b="1" u="sng" dirty="0" smtClean="0">
                <a:solidFill>
                  <a:srgbClr val="000000"/>
                </a:solidFill>
                <a:latin typeface="Times New Roman" pitchFamily="18" charset="0"/>
                <a:ea typeface="方正宋体"/>
                <a:cs typeface="Times New Roman" pitchFamily="18" charset="0"/>
              </a:rPr>
              <a:t>Задача №2 (экономика)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方正宋体"/>
                <a:cs typeface="Times New Roman" pitchFamily="18" charset="0"/>
              </a:rPr>
              <a:t>	Фирма «Холодок» по продаже мороженого в жаркий летний день из-за поломки холодильника понесла убыток в размере 780 р., а на следующий день холодильник отремонтировали и фирма получила прибыль в размере 567 р. Каким будет результат деятельности фирмы за эти два дня? Ответ поясните.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13" name="Group 5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9387447"/>
              </p:ext>
            </p:extLst>
          </p:nvPr>
        </p:nvGraphicFramePr>
        <p:xfrm>
          <a:off x="567551" y="1523814"/>
          <a:ext cx="8569325" cy="1798215"/>
        </p:xfrm>
        <a:graphic>
          <a:graphicData uri="http://schemas.openxmlformats.org/drawingml/2006/table">
            <a:tbl>
              <a:tblPr/>
              <a:tblGrid>
                <a:gridCol w="950913"/>
                <a:gridCol w="954087"/>
                <a:gridCol w="950913"/>
                <a:gridCol w="950912"/>
                <a:gridCol w="955675"/>
                <a:gridCol w="950913"/>
                <a:gridCol w="950912"/>
                <a:gridCol w="954088"/>
                <a:gridCol w="950912"/>
              </a:tblGrid>
              <a:tr h="9216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Т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54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- 1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- 15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- 2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–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05231"/>
              </p:ext>
            </p:extLst>
          </p:nvPr>
        </p:nvGraphicFramePr>
        <p:xfrm>
          <a:off x="649288" y="2420888"/>
          <a:ext cx="8565375" cy="4570560"/>
        </p:xfrm>
        <a:graphic>
          <a:graphicData uri="http://schemas.openxmlformats.org/drawingml/2006/table">
            <a:tbl>
              <a:tblPr/>
              <a:tblGrid>
                <a:gridCol w="3387751"/>
                <a:gridCol w="5177624"/>
              </a:tblGrid>
              <a:tr h="45705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–20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+5=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-15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 + (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–9)=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3)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7 +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15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–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+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3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=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- 2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+ (–1)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+(–6)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7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 – 7+(– 2)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–9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8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0,5 + 0,5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9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 – 21 + 17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–4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10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21 + (– 20)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2555875" y="6064250"/>
            <a:ext cx="37449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 </a:t>
            </a: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16 +(</a:t>
            </a: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– 8</a:t>
            </a: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 </a:t>
            </a: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=</a:t>
            </a: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8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3425031"/>
            <a:ext cx="864096" cy="4360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3933056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4509120"/>
            <a:ext cx="43204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5085184"/>
            <a:ext cx="6480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5589240"/>
            <a:ext cx="432048" cy="4750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24128" y="6165304"/>
            <a:ext cx="360040" cy="5452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884368" y="3356992"/>
            <a:ext cx="36004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064388" y="3933056"/>
            <a:ext cx="75608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316416" y="4509120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316416" y="5085184"/>
            <a:ext cx="6480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496436" y="5589240"/>
            <a:ext cx="324036" cy="4750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Заголовок 1"/>
          <p:cNvSpPr>
            <a:spLocks noGrp="1"/>
          </p:cNvSpPr>
          <p:nvPr>
            <p:ph type="title"/>
          </p:nvPr>
        </p:nvSpPr>
        <p:spPr>
          <a:xfrm>
            <a:off x="571501" y="385320"/>
            <a:ext cx="8697144" cy="1382415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3200" b="1" i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Замените  ответы  соответствующими  буквами.</a:t>
            </a:r>
            <a:br>
              <a:rPr lang="ru-RU" sz="3200" b="1" i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kern="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Расшифрованное  слово  запишите  в  тетради.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4" name="Picture 2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89" b="31492"/>
          <a:stretch/>
        </p:blipFill>
        <p:spPr bwMode="auto">
          <a:xfrm>
            <a:off x="1178715" y="678656"/>
            <a:ext cx="6989808" cy="803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1" y="1449812"/>
            <a:ext cx="3038467" cy="5376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851920" y="1481959"/>
            <a:ext cx="51125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индийский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математик, жил в 7 веке. Он представлял  положительные числа как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«имущество»,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 отрицательные числа как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«долги».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излагал правила сложения так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1188" y="4179945"/>
            <a:ext cx="55340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сумма двух «имущество» есть «имущество»;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сумма двух «долгов» есть «долг»;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сумма «имущества» и «долга» равна их разности.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4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3792" y="4077072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34221" y="1196752"/>
            <a:ext cx="757386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Опишите данные изменения </a:t>
            </a:r>
            <a:endParaRPr lang="ru-RU" sz="44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4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вычислите</a:t>
            </a:r>
            <a:endParaRPr lang="ru-RU" sz="4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1497" y="2754317"/>
            <a:ext cx="79309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Из автобуса вышли 7 человек, а вошли 6 человек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71860" y="3284984"/>
            <a:ext cx="6848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1497" y="4153329"/>
            <a:ext cx="6927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Со склада увезли 4 т картофеля, а привезли 10 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4869160"/>
            <a:ext cx="8723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т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734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785918" y="928670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 задание: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1785926"/>
            <a:ext cx="65527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П. 33 читать, 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выучить  правило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№ 1081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(а – е );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1083( а, б).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3418434"/>
            <a:ext cx="55446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ворческое задание: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придумать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задачу о положительных и отрицательных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числах и    к ней нарисовать рисунок.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s://papik.pro/uploads/posts/2022-08/1661915357_6-papik-pro-p-umnii-smailik-png-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24" y="3140968"/>
            <a:ext cx="2551683" cy="294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899592" y="928670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«Математика учит преодолевать трудности и исправлять собственные ошибки»</a:t>
            </a:r>
          </a:p>
          <a:p>
            <a:pPr algn="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Рене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Декарт (французский математик)</a:t>
            </a:r>
          </a:p>
          <a:p>
            <a:pPr algn="just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77" y="4323265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WordArt 5"/>
          <p:cNvSpPr>
            <a:spLocks noChangeArrowheads="1" noChangeShapeType="1" noTextEdit="1"/>
          </p:cNvSpPr>
          <p:nvPr/>
        </p:nvSpPr>
        <p:spPr bwMode="auto">
          <a:xfrm>
            <a:off x="2071670" y="1500174"/>
            <a:ext cx="5214974" cy="48228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43608" y="1340768"/>
            <a:ext cx="756084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Желаю вам успехов в усвоении математических знаний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урок!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428728" y="931863"/>
            <a:ext cx="6572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Вычислите:</a:t>
            </a:r>
            <a:b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4959" y="5279894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92+(-108)=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61058" y="2132856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-20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61058" y="2840742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-16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57752" y="3690802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-7,08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4876" y="4446144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-4,46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39869" y="5283847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-200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6836" y="2132856"/>
            <a:ext cx="2878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-12+(-8)=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6836" y="2895223"/>
            <a:ext cx="1960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-7+(-9)=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24959" y="3690802"/>
            <a:ext cx="29867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-5,4+(-1,68)=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24959" y="4435626"/>
            <a:ext cx="29867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-1,06+(-3,4)=</a:t>
            </a:r>
          </a:p>
        </p:txBody>
      </p:sp>
      <p:pic>
        <p:nvPicPr>
          <p:cNvPr id="24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3792" y="4295006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79475" y="857232"/>
            <a:ext cx="7868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Вставьте пропущенные числа</a:t>
            </a:r>
            <a:endParaRPr lang="ru-RU" sz="4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49062" y="3511171"/>
            <a:ext cx="2838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(?)+(-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6)=-49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86380" y="2052909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?=- 18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86380" y="2803285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= -12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86380" y="3511171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=-43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052909"/>
            <a:ext cx="24801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-5+(-13)=?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49062" y="2803285"/>
            <a:ext cx="26084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-3+ (?)=-15</a:t>
            </a:r>
          </a:p>
        </p:txBody>
      </p:sp>
      <p:pic>
        <p:nvPicPr>
          <p:cNvPr id="19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3792" y="4295006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  <p:bldP spid="18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42976" y="714356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Назовите модуль каждого числа</a:t>
            </a:r>
          </a:p>
          <a:p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3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1713" y="2132856"/>
            <a:ext cx="54292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 - 6 ;  - 12 ; 15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   4 ;     - 8 ;  - 9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  -2 ;    - 6 ;   - 8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   9 ;   -10 ;  </a:t>
            </a:r>
            <a:r>
              <a:rPr lang="ru-RU" sz="4000" b="1" dirty="0" smtClean="0"/>
              <a:t>12</a:t>
            </a:r>
            <a:endParaRPr lang="ru-RU" sz="4000" dirty="0"/>
          </a:p>
        </p:txBody>
      </p:sp>
      <p:pic>
        <p:nvPicPr>
          <p:cNvPr id="14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3792" y="4077072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79475" y="606425"/>
            <a:ext cx="7978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Назовите в каждой строчке число, модуль которого </a:t>
            </a:r>
            <a:r>
              <a:rPr lang="ru-RU" sz="3600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наибольший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3792" y="4077072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671713" y="2132856"/>
            <a:ext cx="54292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 - 6 ;  - 12 ; 15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   4 ;     - 8 ; </a:t>
            </a:r>
            <a:r>
              <a:rPr lang="ru-RU" sz="4000" b="1" dirty="0" smtClean="0"/>
              <a:t> - 9</a:t>
            </a:r>
            <a:endParaRPr lang="ru-RU" sz="4000" b="1" dirty="0" smtClean="0"/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  -2 ;    - 6 ;   - 8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   9 ;   -10 ;  </a:t>
            </a:r>
            <a:r>
              <a:rPr lang="ru-RU" sz="4000" b="1" dirty="0" smtClean="0"/>
              <a:t>12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213285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37567" y="3355864"/>
            <a:ext cx="7168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- 9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4581128"/>
            <a:ext cx="7168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- 8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30869" y="5780415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12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8975" y="785794"/>
            <a:ext cx="8226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Назовите в каждой строчке знак числа, модуль которого </a:t>
            </a:r>
            <a:r>
              <a:rPr lang="ru-RU" sz="36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наибольший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4" grpId="0"/>
      <p:bldP spid="5" grpId="0"/>
      <p:bldP spid="6" grpId="0"/>
      <p:bldP spid="7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357290" y="857232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Отгадайте анаграммы: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7623" y="1785926"/>
            <a:ext cx="58458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сла-чи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же-сло-ние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ки-зна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е -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ны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–раз</a:t>
            </a:r>
          </a:p>
        </p:txBody>
      </p:sp>
      <p:pic>
        <p:nvPicPr>
          <p:cNvPr id="15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33461" y="4149080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357290" y="1785926"/>
            <a:ext cx="58458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44613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числа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indent="1344613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сложение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indent="1344613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зна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ки</a:t>
            </a:r>
          </a:p>
          <a:p>
            <a:pPr indent="1344613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разные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D:\Мои Документы\Я\Картинки\Анимашки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33460" y="4149079"/>
            <a:ext cx="2071929" cy="25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3" grpId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325" y="0"/>
            <a:ext cx="9077325" cy="6850063"/>
            <a:chOff x="38" y="0"/>
            <a:chExt cx="5718" cy="4315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33" y="191"/>
              <a:ext cx="5623" cy="236"/>
              <a:chOff x="7" y="191"/>
              <a:chExt cx="5760" cy="236"/>
            </a:xfrm>
          </p:grpSpPr>
          <p:sp>
            <p:nvSpPr>
              <p:cNvPr id="23554" name="Rectangle 2"/>
              <p:cNvSpPr>
                <a:spLocks noChangeArrowheads="1"/>
              </p:cNvSpPr>
              <p:nvPr/>
            </p:nvSpPr>
            <p:spPr bwMode="auto">
              <a:xfrm rot="5400000">
                <a:off x="2841" y="-2498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55" name="Rectangle 3"/>
              <p:cNvSpPr>
                <a:spLocks noChangeArrowheads="1"/>
              </p:cNvSpPr>
              <p:nvPr/>
            </p:nvSpPr>
            <p:spPr bwMode="auto">
              <a:xfrm rot="5400000">
                <a:off x="2841" y="-2643"/>
                <a:ext cx="91" cy="576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 rot="10800000">
              <a:off x="120" y="0"/>
              <a:ext cx="240" cy="4315"/>
            </a:xfrm>
            <a:prstGeom prst="rect">
              <a:avLst/>
            </a:pr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8" y="22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6" y="347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314" y="173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9900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69" y="82"/>
              <a:ext cx="240" cy="24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23124" y="2780928"/>
            <a:ext cx="75009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Сложение чисел с разными знаками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7043" y="511175"/>
            <a:ext cx="695263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30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.01.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4</a:t>
            </a:r>
            <a:endParaRPr lang="ru-RU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Классная работа</a:t>
            </a:r>
          </a:p>
          <a:p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775" y="5003771"/>
            <a:ext cx="2487756" cy="185422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1536</Words>
  <Application>Microsoft Office PowerPoint</Application>
  <PresentationFormat>Экран (4:3)</PresentationFormat>
  <Paragraphs>339</Paragraphs>
  <Slides>32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Сложение  чисел   с  разными  знаками.</vt:lpstr>
      <vt:lpstr>Сложение  чисел   с  разными  знаками.</vt:lpstr>
      <vt:lpstr>Сложение  чисел   с  разными  знаками.</vt:lpstr>
      <vt:lpstr>Сложение  чисел   с  разными  знаками.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Замените  ответы  соответствующими  буквами. Расшифрованное  слово  запишите  в  тетради.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Дмитрий</cp:lastModifiedBy>
  <cp:revision>57</cp:revision>
  <dcterms:created xsi:type="dcterms:W3CDTF">2013-02-14T04:41:51Z</dcterms:created>
  <dcterms:modified xsi:type="dcterms:W3CDTF">2024-01-28T19:45:54Z</dcterms:modified>
</cp:coreProperties>
</file>