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58" r:id="rId5"/>
    <p:sldId id="264" r:id="rId6"/>
    <p:sldId id="257" r:id="rId7"/>
    <p:sldId id="259" r:id="rId8"/>
    <p:sldId id="265" r:id="rId9"/>
    <p:sldId id="261" r:id="rId10"/>
    <p:sldId id="273" r:id="rId11"/>
    <p:sldId id="274" r:id="rId12"/>
    <p:sldId id="260" r:id="rId13"/>
    <p:sldId id="266" r:id="rId14"/>
    <p:sldId id="262" r:id="rId15"/>
    <p:sldId id="263" r:id="rId16"/>
    <p:sldId id="269" r:id="rId17"/>
    <p:sldId id="267" r:id="rId18"/>
    <p:sldId id="268" r:id="rId19"/>
    <p:sldId id="275" r:id="rId20"/>
    <p:sldId id="27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8D72"/>
    <a:srgbClr val="3B3B3B"/>
    <a:srgbClr val="C6A76A"/>
    <a:srgbClr val="FBFBFB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DC6B-330E-422A-93E2-71B41193DC6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26CD-27B5-4A96-9EF1-F9BC8E0A0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44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DC6B-330E-422A-93E2-71B41193DC6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26CD-27B5-4A96-9EF1-F9BC8E0A0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89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DC6B-330E-422A-93E2-71B41193DC6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26CD-27B5-4A96-9EF1-F9BC8E0A0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946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DC6B-330E-422A-93E2-71B41193DC6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26CD-27B5-4A96-9EF1-F9BC8E0A0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29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DC6B-330E-422A-93E2-71B41193DC6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26CD-27B5-4A96-9EF1-F9BC8E0A0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46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DC6B-330E-422A-93E2-71B41193DC6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26CD-27B5-4A96-9EF1-F9BC8E0A0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73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DC6B-330E-422A-93E2-71B41193DC6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26CD-27B5-4A96-9EF1-F9BC8E0A0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260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DC6B-330E-422A-93E2-71B41193DC6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26CD-27B5-4A96-9EF1-F9BC8E0A0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610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DC6B-330E-422A-93E2-71B41193DC6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26CD-27B5-4A96-9EF1-F9BC8E0A0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128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DC6B-330E-422A-93E2-71B41193DC6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26CD-27B5-4A96-9EF1-F9BC8E0A0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355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DC6B-330E-422A-93E2-71B41193DC6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626CD-27B5-4A96-9EF1-F9BC8E0A0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777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DDC6B-330E-422A-93E2-71B41193DC6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626CD-27B5-4A96-9EF1-F9BC8E0A0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54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12039600" cy="670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9930" y="2739033"/>
            <a:ext cx="9077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latin typeface="Monotype Corsiva" panose="03010101010201010101" pitchFamily="66" charset="0"/>
              </a:rPr>
              <a:t>«Капитанская дочка»</a:t>
            </a:r>
            <a:endParaRPr lang="ru-RU" sz="8000" dirty="0"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3999" y="1683026"/>
            <a:ext cx="8123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Александр Сергеевич Пушкин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30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887895" y="2266122"/>
            <a:ext cx="8057322" cy="1855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87895" y="2551837"/>
            <a:ext cx="8216348" cy="1874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5617" y="2517913"/>
            <a:ext cx="9037983" cy="2345635"/>
          </a:xfrm>
          <a:prstGeom prst="roundRect">
            <a:avLst/>
          </a:prstGeom>
          <a:solidFill>
            <a:srgbClr val="BE8D72"/>
          </a:solidFill>
          <a:ln w="38100">
            <a:solidFill>
              <a:srgbClr val="3B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87895" y="2551837"/>
            <a:ext cx="86669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555555"/>
                </a:solidFill>
                <a:latin typeface="Monotype Corsiva" panose="03010101010201010101" pitchFamily="66" charset="0"/>
              </a:rPr>
              <a:t>Честь ж. моральное </a:t>
            </a:r>
            <a:r>
              <a:rPr lang="ru-RU" sz="32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или социальное достоинство, </a:t>
            </a:r>
            <a:r>
              <a:rPr lang="ru-RU" sz="3200" b="1" dirty="0" err="1">
                <a:solidFill>
                  <a:srgbClr val="555555"/>
                </a:solidFill>
                <a:latin typeface="Monotype Corsiva" panose="03010101010201010101" pitchFamily="66" charset="0"/>
              </a:rPr>
              <a:t>то,что</a:t>
            </a:r>
            <a:r>
              <a:rPr lang="ru-RU" sz="32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 вызывает, поддерживает уважение </a:t>
            </a:r>
            <a:endParaRPr lang="ru-RU" sz="3200" b="1" dirty="0" smtClean="0">
              <a:solidFill>
                <a:srgbClr val="555555"/>
              </a:solidFill>
              <a:latin typeface="Monotype Corsiva" panose="03010101010201010101" pitchFamily="66" charset="0"/>
            </a:endParaRPr>
          </a:p>
          <a:p>
            <a:r>
              <a:rPr lang="ru-RU" sz="3200" b="1" dirty="0" smtClean="0">
                <a:solidFill>
                  <a:srgbClr val="555555"/>
                </a:solidFill>
                <a:latin typeface="Monotype Corsiva" panose="03010101010201010101" pitchFamily="66" charset="0"/>
              </a:rPr>
              <a:t>(</a:t>
            </a:r>
            <a:r>
              <a:rPr lang="ru-RU" sz="3200" b="1" dirty="0">
                <a:solidFill>
                  <a:srgbClr val="555555"/>
                </a:solidFill>
                <a:latin typeface="Monotype Corsiva" panose="03010101010201010101" pitchFamily="66" charset="0"/>
              </a:rPr>
              <a:t>к самому себе или со стороны окружающих).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87895" y="2266122"/>
            <a:ext cx="8428382" cy="2054087"/>
          </a:xfrm>
          <a:prstGeom prst="roundRect">
            <a:avLst/>
          </a:prstGeom>
          <a:solidFill>
            <a:srgbClr val="BE8D72"/>
          </a:solidFill>
          <a:ln w="38100">
            <a:solidFill>
              <a:srgbClr val="3B3B3B"/>
            </a:solidFill>
          </a:ln>
          <a:effectLst>
            <a:glow rad="101600">
              <a:srgbClr val="BE8D72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Честь ж. моральное или социальное достоинство, 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то , что </a:t>
            </a:r>
            <a:r>
              <a:rPr lang="ru-RU" sz="32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вызывает, поддерживает уважение </a:t>
            </a:r>
          </a:p>
          <a:p>
            <a:r>
              <a:rPr lang="ru-RU" sz="32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(к самому себе или со стороны окружающих).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7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14400" y="2531165"/>
            <a:ext cx="8892209" cy="17625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9287" y="28094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4402" y="2093843"/>
            <a:ext cx="8017564" cy="2398644"/>
          </a:xfrm>
          <a:prstGeom prst="roundRect">
            <a:avLst/>
          </a:prstGeom>
          <a:solidFill>
            <a:srgbClr val="BE8D72"/>
          </a:solidFill>
          <a:ln w="38100">
            <a:solidFill>
              <a:srgbClr val="3B3B3B"/>
            </a:solidFill>
          </a:ln>
          <a:effectLst>
            <a:glow rad="101600">
              <a:srgbClr val="BE8D72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ЧЕСТЬ ж.  достойные уважения и гордости моральные качества   и этические принципы личности. </a:t>
            </a:r>
          </a:p>
        </p:txBody>
      </p:sp>
    </p:spTree>
    <p:extLst>
      <p:ext uri="{BB962C8B-B14F-4D97-AF65-F5344CB8AC3E}">
        <p14:creationId xmlns:p14="http://schemas.microsoft.com/office/powerpoint/2010/main" val="11846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5739" y="2902226"/>
            <a:ext cx="111053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atin typeface="Monotype Corsiva" panose="03010101010201010101" pitchFamily="66" charset="0"/>
              </a:rPr>
              <a:t>«Душа – Богу, сердце – женщине, </a:t>
            </a:r>
          </a:p>
          <a:p>
            <a:pPr algn="ctr"/>
            <a:r>
              <a:rPr lang="ru-RU" sz="6000" dirty="0" smtClean="0">
                <a:latin typeface="Monotype Corsiva" panose="03010101010201010101" pitchFamily="66" charset="0"/>
              </a:rPr>
              <a:t>жизнь – Отечеству, честь – никому!»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74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045591"/>
              </p:ext>
            </p:extLst>
          </p:nvPr>
        </p:nvGraphicFramePr>
        <p:xfrm>
          <a:off x="861391" y="980661"/>
          <a:ext cx="8441635" cy="487679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716155"/>
                <a:gridCol w="2717314"/>
                <a:gridCol w="3008166"/>
              </a:tblGrid>
              <a:tr h="467256">
                <a:tc>
                  <a:txBody>
                    <a:bodyPr/>
                    <a:lstStyle/>
                    <a:p>
                      <a:pPr marL="522605">
                        <a:lnSpc>
                          <a:spcPts val="1835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</a:t>
                      </a:r>
                      <a:r>
                        <a:rPr lang="ru-RU" sz="2000" b="1" spc="-95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spc="-10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сравнения</a:t>
                      </a:r>
                      <a:endParaRPr lang="ru-RU" sz="1200" dirty="0">
                        <a:effectLst/>
                        <a:latin typeface="Monotype Corsiva" panose="03010101010201010101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5130">
                        <a:lnSpc>
                          <a:spcPts val="1835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Петр</a:t>
                      </a:r>
                      <a:r>
                        <a:rPr lang="ru-RU" sz="2000" b="1" spc="-55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Гринев</a:t>
                      </a:r>
                      <a:r>
                        <a:rPr lang="ru-RU" sz="2000" b="1" spc="-50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spc="-50" dirty="0" smtClean="0">
                        <a:effectLst/>
                        <a:latin typeface="Monotype Corsiva" panose="03010101010201010101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05130">
                        <a:lnSpc>
                          <a:spcPts val="1835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(</a:t>
                      </a:r>
                      <a:r>
                        <a:rPr lang="ru-RU" sz="2000" b="1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000" b="1" spc="-35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spc="-10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вариант)</a:t>
                      </a:r>
                      <a:endParaRPr lang="ru-RU" sz="1200" dirty="0">
                        <a:effectLst/>
                        <a:latin typeface="Monotype Corsiva" panose="03010101010201010101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7340" algn="l">
                        <a:lnSpc>
                          <a:spcPts val="1835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Алексей</a:t>
                      </a:r>
                      <a:r>
                        <a:rPr lang="ru-RU" sz="2000" b="1" baseline="0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Швабрин</a:t>
                      </a:r>
                      <a:br>
                        <a:rPr lang="ru-RU" sz="2000" b="1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b="1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RU" sz="2000" b="1" spc="-50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</a:t>
                      </a:r>
                      <a:r>
                        <a:rPr lang="ru-RU" sz="2000" b="1" spc="-50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spc="-10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вариант)</a:t>
                      </a:r>
                      <a:endParaRPr lang="ru-RU" sz="1200" b="1" dirty="0">
                        <a:effectLst/>
                        <a:latin typeface="Monotype Corsiva" panose="03010101010201010101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4443"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2000" b="1" spc="-55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</a:t>
                      </a:r>
                      <a:r>
                        <a:rPr lang="ru-RU" sz="2000" b="1" spc="-55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RU" sz="2000" b="1" spc="-50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семье</a:t>
                      </a:r>
                      <a:r>
                        <a:rPr lang="ru-RU" sz="2000" b="1" spc="-50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капитана </a:t>
                      </a:r>
                      <a:r>
                        <a:rPr lang="ru-RU" sz="2000" b="1" spc="-10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Миронова</a:t>
                      </a:r>
                      <a:endParaRPr lang="ru-RU" sz="1200" b="1" dirty="0">
                        <a:effectLst/>
                        <a:latin typeface="Monotype Corsiva" panose="03010101010201010101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6075"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2000" b="1" spc="-55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Поведение</a:t>
                      </a:r>
                      <a:r>
                        <a:rPr lang="ru-RU" sz="2000" b="1" spc="-50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2000" b="1" spc="-45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</a:t>
                      </a:r>
                      <a:r>
                        <a:rPr lang="ru-RU" sz="2000" b="1" spc="-20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эли</a:t>
                      </a:r>
                      <a:endParaRPr lang="ru-RU" sz="1200" b="1" dirty="0">
                        <a:effectLst/>
                        <a:latin typeface="Monotype Corsiva" panose="03010101010201010101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9193"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2000" b="1" spc="-55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Поведение</a:t>
                      </a:r>
                      <a:r>
                        <a:rPr lang="ru-RU" sz="2000" b="1" spc="-5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r>
                        <a:rPr lang="ru-RU" sz="2000" b="1" spc="-5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</a:t>
                      </a:r>
                      <a:r>
                        <a:rPr lang="ru-RU" sz="2000" b="1" spc="-55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захвата крепости пугачевцами</a:t>
                      </a:r>
                      <a:endParaRPr lang="ru-RU" sz="1200" b="1">
                        <a:effectLst/>
                        <a:latin typeface="Monotype Corsiva" panose="03010101010201010101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4965"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sz="2000" b="1" spc="-55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</a:t>
                      </a:r>
                      <a:r>
                        <a:rPr lang="ru-RU" sz="2000" b="1" spc="-55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RU" sz="2000" b="1" spc="-40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Маше</a:t>
                      </a:r>
                      <a:r>
                        <a:rPr lang="ru-RU" sz="2000" b="1" spc="-40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Мироно</a:t>
                      </a:r>
                      <a:r>
                        <a:rPr lang="ru-RU" sz="2000" b="1" spc="-20" dirty="0" smtClean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вой</a:t>
                      </a:r>
                      <a:endParaRPr lang="ru-RU" sz="1200" b="1" dirty="0">
                        <a:effectLst/>
                        <a:latin typeface="Monotype Corsiva" panose="03010101010201010101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867">
                <a:tc>
                  <a:txBody>
                    <a:bodyPr/>
                    <a:lstStyle/>
                    <a:p>
                      <a:pPr marL="89535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ru-RU" sz="2000" b="1" spc="155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Поведение</a:t>
                      </a:r>
                      <a:r>
                        <a:rPr lang="ru-RU" sz="2000" b="1" spc="-20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2000" b="1" spc="-30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spc="-10" dirty="0">
                          <a:effectLst/>
                          <a:latin typeface="Monotype Corsiva" panose="03010101010201010101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Пугачевым</a:t>
                      </a:r>
                      <a:endParaRPr lang="ru-RU" sz="1200" b="1" dirty="0">
                        <a:effectLst/>
                        <a:latin typeface="Monotype Corsiva" panose="03010101010201010101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130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42" y="-29949"/>
            <a:ext cx="12245242" cy="688794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278104"/>
              </p:ext>
            </p:extLst>
          </p:nvPr>
        </p:nvGraphicFramePr>
        <p:xfrm>
          <a:off x="1530624" y="3333568"/>
          <a:ext cx="6639341" cy="251992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15660"/>
                <a:gridCol w="3323681"/>
              </a:tblGrid>
              <a:tr h="363827">
                <a:tc>
                  <a:txBody>
                    <a:bodyPr/>
                    <a:lstStyle/>
                    <a:p>
                      <a:pPr marL="127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600" b="1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ГРИНЕВ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600" b="1" spc="-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ПУГАЧЕВ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60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56591" y="1025244"/>
            <a:ext cx="8587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Сравнительная</a:t>
            </a:r>
            <a:r>
              <a:rPr lang="ru-RU" sz="2400" b="1" spc="-25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характеристика</a:t>
            </a:r>
            <a:r>
              <a:rPr lang="ru-RU" sz="2400" b="1" spc="-20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Петра</a:t>
            </a:r>
            <a:r>
              <a:rPr lang="ru-RU" sz="2400" b="1" spc="-30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Гринева</a:t>
            </a:r>
            <a:r>
              <a:rPr lang="ru-RU" sz="2400" b="1" spc="-25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и</a:t>
            </a:r>
            <a:r>
              <a:rPr lang="ru-RU" sz="2400" b="1" spc="-30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Емельяна</a:t>
            </a:r>
            <a:r>
              <a:rPr lang="ru-RU" sz="2400" b="1" spc="-25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Пугачева</a:t>
            </a:r>
            <a:r>
              <a:rPr lang="ru-RU" sz="2400" b="1" spc="-25" dirty="0"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2609" y="1394576"/>
            <a:ext cx="86404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otype Corsiva" panose="03010101010201010101" pitchFamily="66" charset="0"/>
                <a:ea typeface="Times New Roman" panose="02020603050405020304" pitchFamily="18" charset="0"/>
              </a:rPr>
              <a:t>Слова: </a:t>
            </a:r>
            <a:r>
              <a:rPr lang="ru-RU" sz="2400" dirty="0">
                <a:latin typeface="Monotype Corsiva" panose="03010101010201010101" pitchFamily="66" charset="0"/>
                <a:ea typeface="Times New Roman" panose="02020603050405020304" pitchFamily="18" charset="0"/>
              </a:rPr>
              <a:t>впечатлительность, жестокость, смелость, великодушие, храбрость, решительность, доброта, </a:t>
            </a:r>
            <a:r>
              <a:rPr lang="ru-RU" sz="2400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преданность</a:t>
            </a:r>
            <a:r>
              <a:rPr lang="ru-RU" sz="2400" dirty="0">
                <a:latin typeface="Monotype Corsiva" panose="03010101010201010101" pitchFamily="66" charset="0"/>
                <a:ea typeface="Times New Roman" panose="02020603050405020304" pitchFamily="18" charset="0"/>
              </a:rPr>
              <a:t>, вспыльчивость, верность долгу, одиночество, искренность, властность, потребность в любви, милосердие, прямодушие, благодарность, сила </a:t>
            </a:r>
            <a:r>
              <a:rPr lang="ru-RU" sz="2400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духа</a:t>
            </a:r>
            <a:r>
              <a:rPr lang="ru-RU" sz="1600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00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73_trMygQn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2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8870" y="2544417"/>
            <a:ext cx="94885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«Не могу изъяснить то, что я чувствовал, расставаясь с этим ужасным человеком, извергом, злодеем для всех, кроме одного меня… Я пламенно желал спасти  его голову , пока ещё было  время».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78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7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7513" y="2888974"/>
            <a:ext cx="5579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Monotype Corsiva" panose="03010101010201010101" pitchFamily="66" charset="0"/>
              </a:rPr>
              <a:t>с</a:t>
            </a:r>
            <a:r>
              <a:rPr lang="ru-RU" sz="4000" b="1" dirty="0" smtClean="0">
                <a:latin typeface="Monotype Corsiva" panose="03010101010201010101" pitchFamily="66" charset="0"/>
              </a:rPr>
              <a:t>тр.217 творческое задание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44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2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1" y="2835965"/>
            <a:ext cx="7673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atin typeface="Monotype Corsiva" panose="03010101010201010101" pitchFamily="66" charset="0"/>
              </a:rPr>
              <a:t>Спасибо за внимание!</a:t>
            </a:r>
            <a:endParaRPr lang="ru-RU" sz="6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59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411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6244113062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3899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12039600" cy="670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9930" y="2739033"/>
            <a:ext cx="9077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latin typeface="Monotype Corsiva" panose="03010101010201010101" pitchFamily="66" charset="0"/>
              </a:rPr>
              <a:t>«Капитанская дочка»</a:t>
            </a:r>
            <a:endParaRPr lang="ru-RU" sz="8000" dirty="0"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3999" y="1683026"/>
            <a:ext cx="8123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Александр Сергеевич Пушкин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9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599" y="2690191"/>
            <a:ext cx="1064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Monotype Corsiva" panose="03010101010201010101" pitchFamily="66" charset="0"/>
              </a:rPr>
              <a:t>«</a:t>
            </a:r>
            <a:r>
              <a:rPr lang="ru-RU" sz="4000" b="1" dirty="0" smtClean="0">
                <a:latin typeface="Monotype Corsiva" panose="03010101010201010101" pitchFamily="66" charset="0"/>
              </a:rPr>
              <a:t>Проблема долга , чести и человеческого достоинства</a:t>
            </a:r>
          </a:p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 в романе А.С. Пушкина «Капитанская дочка»»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8992" y="1855304"/>
            <a:ext cx="5049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Monotype Corsiva" panose="03010101010201010101" pitchFamily="66" charset="0"/>
              </a:rPr>
              <a:t>Тема урока: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22748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689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2213112" y="2173356"/>
            <a:ext cx="7103166" cy="2875722"/>
          </a:xfrm>
          <a:prstGeom prst="horizontalScroll">
            <a:avLst/>
          </a:prstGeom>
          <a:solidFill>
            <a:srgbClr val="990000">
              <a:alpha val="25098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Monotype Corsiva" panose="03010101010201010101" pitchFamily="66" charset="0"/>
              </a:rPr>
              <a:t>«Береги честь смолоду»</a:t>
            </a:r>
            <a:endParaRPr lang="ru-RU" sz="5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90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7582" y="3364353"/>
            <a:ext cx="1444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latin typeface="Monotype Corsiva" panose="03010101010201010101" pitchFamily="66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011016" y="2977576"/>
            <a:ext cx="1679716" cy="902847"/>
          </a:xfrm>
          <a:prstGeom prst="ellipse">
            <a:avLst/>
          </a:prstGeom>
          <a:solidFill>
            <a:srgbClr val="BE8D72">
              <a:alpha val="61961"/>
            </a:srgbClr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Честь</a:t>
            </a:r>
            <a:endParaRPr lang="ru-RU" sz="20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26366" y="1577009"/>
            <a:ext cx="1007164" cy="755374"/>
          </a:xfrm>
          <a:prstGeom prst="ellipse">
            <a:avLst/>
          </a:prstGeom>
          <a:solidFill>
            <a:srgbClr val="BE8D72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90121" y="2332383"/>
            <a:ext cx="1046923" cy="768626"/>
          </a:xfrm>
          <a:prstGeom prst="ellipse">
            <a:avLst/>
          </a:prstGeom>
          <a:solidFill>
            <a:srgbClr val="BE8D72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28261" y="2396563"/>
            <a:ext cx="1007164" cy="755374"/>
          </a:xfrm>
          <a:prstGeom prst="ellipse">
            <a:avLst/>
          </a:prstGeom>
          <a:solidFill>
            <a:srgbClr val="BE8D72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033672" y="3912554"/>
            <a:ext cx="1007164" cy="755374"/>
          </a:xfrm>
          <a:prstGeom prst="ellipse">
            <a:avLst/>
          </a:prstGeom>
          <a:solidFill>
            <a:srgbClr val="BE8D72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485325" y="3895139"/>
            <a:ext cx="1007164" cy="755374"/>
          </a:xfrm>
          <a:prstGeom prst="ellipse">
            <a:avLst/>
          </a:prstGeom>
          <a:solidFill>
            <a:srgbClr val="BE8D72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513445" y="2977575"/>
            <a:ext cx="1620075" cy="902847"/>
          </a:xfrm>
          <a:prstGeom prst="ellipse">
            <a:avLst/>
          </a:prstGeom>
          <a:solidFill>
            <a:srgbClr val="BE8D72">
              <a:alpha val="61961"/>
            </a:srgbClr>
          </a:solidFill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Бесчестие</a:t>
            </a:r>
            <a:endParaRPr lang="ru-RU" sz="20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665841" y="1627937"/>
            <a:ext cx="1046923" cy="768626"/>
          </a:xfrm>
          <a:prstGeom prst="ellipse">
            <a:avLst/>
          </a:prstGeom>
          <a:solidFill>
            <a:srgbClr val="BE8D72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8259416" y="2339720"/>
            <a:ext cx="1046923" cy="768626"/>
          </a:xfrm>
          <a:prstGeom prst="ellipse">
            <a:avLst/>
          </a:prstGeom>
          <a:solidFill>
            <a:srgbClr val="BE8D72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218040" y="2332383"/>
            <a:ext cx="1046923" cy="768626"/>
          </a:xfrm>
          <a:prstGeom prst="ellipse">
            <a:avLst/>
          </a:prstGeom>
          <a:solidFill>
            <a:srgbClr val="BE8D72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343936" y="3859928"/>
            <a:ext cx="1046923" cy="768626"/>
          </a:xfrm>
          <a:prstGeom prst="ellipse">
            <a:avLst/>
          </a:prstGeom>
          <a:solidFill>
            <a:srgbClr val="BE8D72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8133520" y="3777555"/>
            <a:ext cx="1046923" cy="768626"/>
          </a:xfrm>
          <a:prstGeom prst="ellipse">
            <a:avLst/>
          </a:prstGeom>
          <a:solidFill>
            <a:srgbClr val="BE8D72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792894" y="2396563"/>
            <a:ext cx="0" cy="5810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835425" y="2977575"/>
            <a:ext cx="278295" cy="1743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3541639" y="2866092"/>
            <a:ext cx="296590" cy="2697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endCxn id="12" idx="7"/>
          </p:cNvCxnSpPr>
          <p:nvPr/>
        </p:nvCxnSpPr>
        <p:spPr>
          <a:xfrm flipH="1">
            <a:off x="1893340" y="3826018"/>
            <a:ext cx="333026" cy="1971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13" idx="1"/>
          </p:cNvCxnSpPr>
          <p:nvPr/>
        </p:nvCxnSpPr>
        <p:spPr>
          <a:xfrm>
            <a:off x="3366052" y="3777555"/>
            <a:ext cx="266769" cy="2282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189302" y="2396563"/>
            <a:ext cx="0" cy="5810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6264963" y="2977575"/>
            <a:ext cx="318052" cy="1743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6423989" y="3826018"/>
            <a:ext cx="361124" cy="2158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7712764" y="3836347"/>
            <a:ext cx="384308" cy="258111"/>
          </a:xfrm>
          <a:prstGeom prst="line">
            <a:avLst/>
          </a:prstGeom>
          <a:ln w="28575">
            <a:solidFill>
              <a:srgbClr val="3B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V="1">
            <a:off x="8097072" y="2977576"/>
            <a:ext cx="284930" cy="1930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51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610678" y="2782957"/>
            <a:ext cx="7156174" cy="17492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914401" y="2609526"/>
            <a:ext cx="8945216" cy="1948070"/>
          </a:xfrm>
          <a:prstGeom prst="roundRect">
            <a:avLst/>
          </a:prstGeom>
          <a:solidFill>
            <a:srgbClr val="BE8D72"/>
          </a:solidFill>
          <a:ln>
            <a:solidFill>
              <a:srgbClr val="3B3B3B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86677" y="2609526"/>
            <a:ext cx="8680175" cy="1569660"/>
          </a:xfrm>
          <a:prstGeom prst="rect">
            <a:avLst/>
          </a:prstGeom>
          <a:ln>
            <a:solidFill>
              <a:srgbClr val="BE8D72"/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ЧЕСТЬ ж. внутреннее нравственное достоинство человека, доблесть, честность, благородство души и чистая совесть.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05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259</Words>
  <Application>Microsoft Office PowerPoint</Application>
  <PresentationFormat>Широкоэкранный</PresentationFormat>
  <Paragraphs>47</Paragraphs>
  <Slides>20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Кузнецова</dc:creator>
  <cp:lastModifiedBy>Татьяна Кузнецова</cp:lastModifiedBy>
  <cp:revision>33</cp:revision>
  <dcterms:created xsi:type="dcterms:W3CDTF">2024-09-24T19:14:03Z</dcterms:created>
  <dcterms:modified xsi:type="dcterms:W3CDTF">2024-10-07T19:41:46Z</dcterms:modified>
</cp:coreProperties>
</file>