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713"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57B5E9F-52B6-4D3E-918B-B8326266EE8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7B5E9F-52B6-4D3E-918B-B8326266EE8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7B5E9F-52B6-4D3E-918B-B8326266EE8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57B5E9F-52B6-4D3E-918B-B8326266EE8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57B5E9F-52B6-4D3E-918B-B8326266EE84}"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57B5E9F-52B6-4D3E-918B-B8326266EE8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57B5E9F-52B6-4D3E-918B-B8326266EE84}"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7B5E9F-52B6-4D3E-918B-B8326266EE8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7B5E9F-52B6-4D3E-918B-B8326266EE8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7B5E9F-52B6-4D3E-918B-B8326266EE8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27074449-6209-4939-B571-9B7AF980D274}"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57B5E9F-52B6-4D3E-918B-B8326266EE84}"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7074449-6209-4939-B571-9B7AF980D274}" type="datetimeFigureOut">
              <a:rPr lang="ru-RU" smtClean="0"/>
              <a:pPr/>
              <a:t>31.10.2024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57B5E9F-52B6-4D3E-918B-B8326266EE84}"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1000" y="1484785"/>
            <a:ext cx="8458200" cy="4591002"/>
          </a:xfrm>
        </p:spPr>
        <p:txBody>
          <a:bodyPr/>
          <a:lstStyle/>
          <a:p>
            <a:pPr algn="ctr"/>
            <a:r>
              <a:rPr lang="ru-RU" b="1" dirty="0" smtClean="0">
                <a:solidFill>
                  <a:srgbClr val="7030A0"/>
                </a:solidFill>
              </a:rPr>
              <a:t>Проблемный подход в обучении биологии</a:t>
            </a:r>
            <a:endParaRPr lang="ru-RU" dirty="0">
              <a:solidFill>
                <a:srgbClr val="7030A0"/>
              </a:solidFill>
            </a:endParaRPr>
          </a:p>
        </p:txBody>
      </p:sp>
      <p:sp>
        <p:nvSpPr>
          <p:cNvPr id="3" name="Подзаголовок 2"/>
          <p:cNvSpPr>
            <a:spLocks noGrp="1"/>
          </p:cNvSpPr>
          <p:nvPr>
            <p:ph type="subTitle" idx="1"/>
          </p:nvPr>
        </p:nvSpPr>
        <p:spPr>
          <a:xfrm>
            <a:off x="5220072" y="4725144"/>
            <a:ext cx="3619128" cy="1368152"/>
          </a:xfrm>
        </p:spPr>
        <p:txBody>
          <a:bodyPr>
            <a:normAutofit/>
          </a:bodyPr>
          <a:lstStyle/>
          <a:p>
            <a:r>
              <a:rPr lang="ru-RU" sz="2000" dirty="0" smtClean="0">
                <a:solidFill>
                  <a:schemeClr val="tx1"/>
                </a:solidFill>
              </a:rPr>
              <a:t>Учитель биологии МАОУ Мичуринская </a:t>
            </a:r>
            <a:r>
              <a:rPr lang="ru-RU" sz="2000" dirty="0" smtClean="0">
                <a:solidFill>
                  <a:schemeClr val="tx1"/>
                </a:solidFill>
              </a:rPr>
              <a:t>школа</a:t>
            </a:r>
            <a:r>
              <a:rPr lang="ru-RU" sz="2000" dirty="0" smtClean="0">
                <a:solidFill>
                  <a:schemeClr val="tx1"/>
                </a:solidFill>
              </a:rPr>
              <a:t> </a:t>
            </a:r>
            <a:r>
              <a:rPr lang="ru-RU" sz="2000" dirty="0" smtClean="0">
                <a:solidFill>
                  <a:schemeClr val="tx1"/>
                </a:solidFill>
              </a:rPr>
              <a:t>№ 123 </a:t>
            </a:r>
            <a:r>
              <a:rPr lang="ru-RU" sz="2000" dirty="0" err="1" smtClean="0">
                <a:solidFill>
                  <a:schemeClr val="tx1"/>
                </a:solidFill>
              </a:rPr>
              <a:t>Конохова</a:t>
            </a:r>
            <a:r>
              <a:rPr lang="ru-RU" sz="2000" dirty="0" smtClean="0">
                <a:solidFill>
                  <a:schemeClr val="tx1"/>
                </a:solidFill>
              </a:rPr>
              <a:t> Л.И.</a:t>
            </a:r>
            <a:endParaRPr lang="ru-RU" sz="20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1800" i="1" dirty="0" smtClean="0"/>
              <a:t>Велеть кому-нибудь дать тебе </a:t>
            </a:r>
            <a:r>
              <a:rPr lang="ru-RU" sz="1800" i="1" dirty="0" err="1" smtClean="0"/>
              <a:t>гото</a:t>
            </a:r>
            <a:r>
              <a:rPr lang="ru-RU" sz="1800" i="1" dirty="0" smtClean="0"/>
              <a:t>​вые мысли</a:t>
            </a:r>
            <a:r>
              <a:rPr lang="ru-RU" sz="1800" dirty="0" smtClean="0"/>
              <a:t/>
            </a:r>
            <a:br>
              <a:rPr lang="ru-RU" sz="1800" dirty="0" smtClean="0"/>
            </a:br>
            <a:r>
              <a:rPr lang="ru-RU" sz="1800" i="1" dirty="0" smtClean="0"/>
              <a:t>- это поручить другому </a:t>
            </a:r>
            <a:r>
              <a:rPr lang="ru-RU" sz="1800" i="1" dirty="0" err="1" smtClean="0"/>
              <a:t>ро</a:t>
            </a:r>
            <a:r>
              <a:rPr lang="ru-RU" sz="1800" i="1" dirty="0" smtClean="0"/>
              <a:t>​</a:t>
            </a:r>
            <a:r>
              <a:rPr lang="ru-RU" sz="1800" i="1" dirty="0" err="1" smtClean="0"/>
              <a:t>дить</a:t>
            </a:r>
            <a:r>
              <a:rPr lang="ru-RU" sz="1800" i="1" dirty="0" smtClean="0"/>
              <a:t> твое дитя</a:t>
            </a:r>
            <a:r>
              <a:rPr lang="ru-RU" sz="1800" dirty="0" smtClean="0"/>
              <a:t/>
            </a:r>
            <a:br>
              <a:rPr lang="ru-RU" sz="1800" dirty="0" smtClean="0"/>
            </a:br>
            <a:r>
              <a:rPr lang="ru-RU" sz="1800" i="1" dirty="0" smtClean="0"/>
              <a:t>Есть мысли ,которые надо самому рожать в</a:t>
            </a:r>
            <a:r>
              <a:rPr lang="ru-RU" sz="1800" dirty="0" smtClean="0"/>
              <a:t/>
            </a:r>
            <a:br>
              <a:rPr lang="ru-RU" sz="1800" dirty="0" smtClean="0"/>
            </a:br>
            <a:r>
              <a:rPr lang="ru-RU" sz="1800" i="1" dirty="0" smtClean="0"/>
              <a:t>муках, и они-то и есть самые ценные.                </a:t>
            </a:r>
            <a:r>
              <a:rPr lang="ru-RU" sz="1800" b="1" i="1" dirty="0" smtClean="0"/>
              <a:t> Я. Корчак</a:t>
            </a:r>
            <a:endParaRPr lang="ru-RU" sz="1800" dirty="0"/>
          </a:p>
        </p:txBody>
      </p:sp>
      <p:sp>
        <p:nvSpPr>
          <p:cNvPr id="3" name="Содержимое 2"/>
          <p:cNvSpPr>
            <a:spLocks noGrp="1"/>
          </p:cNvSpPr>
          <p:nvPr>
            <p:ph idx="1"/>
          </p:nvPr>
        </p:nvSpPr>
        <p:spPr>
          <a:xfrm>
            <a:off x="304800" y="1628800"/>
            <a:ext cx="8686800" cy="4824536"/>
          </a:xfrm>
        </p:spPr>
        <p:txBody>
          <a:bodyPr>
            <a:normAutofit/>
          </a:bodyPr>
          <a:lstStyle/>
          <a:p>
            <a:r>
              <a:rPr lang="ru-RU" sz="1600" dirty="0" smtClean="0">
                <a:solidFill>
                  <a:schemeClr val="tx1"/>
                </a:solidFill>
                <a:latin typeface="Times New Roman" pitchFamily="18" charset="0"/>
                <a:cs typeface="Times New Roman" pitchFamily="18" charset="0"/>
              </a:rPr>
              <a:t>Проблемное обучение это такая организация учебных занятий, которая предполагает создание под руководством учителя проблемных ситуаций и активную самостоятельную деятельность учащихся по их разрешению, в результате чего и происходит творческое овладение профессиональными знаниями, навыками, умениями и развитие мыслительных способностей.</a:t>
            </a:r>
          </a:p>
          <a:p>
            <a:r>
              <a:rPr lang="ru-RU" sz="1600" dirty="0" smtClean="0">
                <a:solidFill>
                  <a:schemeClr val="tx1"/>
                </a:solidFill>
                <a:latin typeface="Times New Roman" pitchFamily="18" charset="0"/>
                <a:cs typeface="Times New Roman" pitchFamily="18" charset="0"/>
              </a:rPr>
              <a:t>Проблемные методы - это методы, основанные на создании проблемных ситуаций, активной познавательной деятельности учащихся, состоящей в поиске и решении сложных вопросов, требующих актуализации знаний, анализа, умения видеть за отдельными фактами явление, закон.</a:t>
            </a:r>
          </a:p>
          <a:p>
            <a:r>
              <a:rPr lang="ru-RU" sz="1600" dirty="0" smtClean="0">
                <a:solidFill>
                  <a:schemeClr val="tx1"/>
                </a:solidFill>
                <a:latin typeface="Times New Roman" pitchFamily="18" charset="0"/>
                <a:cs typeface="Times New Roman" pitchFamily="18" charset="0"/>
              </a:rPr>
              <a:t>Учитель создает проблемную ситуацию, направляет учащихся на ее решение, организует поиск решения. Таким образом, ребенок ставится в позицию субъекта своего обучения и как результат у него образуются новые знания, он овладевает новыми способами действия. Трудность управления проблемным обучением в том, что возникновение проблемной ситуации - акт индивидуальный, поэтому от учителя требуется использование дифференцированного и индивидуального подхода.</a:t>
            </a:r>
          </a:p>
          <a:p>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620688"/>
            <a:ext cx="8236024" cy="550168"/>
          </a:xfrm>
        </p:spPr>
        <p:txBody>
          <a:bodyPr>
            <a:normAutofit fontScale="90000"/>
          </a:bodyPr>
          <a:lstStyle/>
          <a:p>
            <a:r>
              <a:rPr lang="ru-RU" sz="2000" b="1" i="1" dirty="0" smtClean="0">
                <a:solidFill>
                  <a:schemeClr val="accent2"/>
                </a:solidFill>
              </a:rPr>
              <a:t>Методические приемы создания проблемных ситуаций:</a:t>
            </a:r>
            <a:br>
              <a:rPr lang="ru-RU" sz="2000" b="1" i="1" dirty="0" smtClean="0">
                <a:solidFill>
                  <a:schemeClr val="accent2"/>
                </a:solidFill>
              </a:rPr>
            </a:br>
            <a:endParaRPr lang="ru-RU" sz="2000" b="1" i="1" dirty="0">
              <a:solidFill>
                <a:schemeClr val="accent2"/>
              </a:solidFill>
            </a:endParaRPr>
          </a:p>
        </p:txBody>
      </p:sp>
      <p:sp>
        <p:nvSpPr>
          <p:cNvPr id="3" name="Содержимое 2"/>
          <p:cNvSpPr>
            <a:spLocks noGrp="1"/>
          </p:cNvSpPr>
          <p:nvPr>
            <p:ph idx="1"/>
          </p:nvPr>
        </p:nvSpPr>
        <p:spPr/>
        <p:txBody>
          <a:bodyPr>
            <a:normAutofit lnSpcReduction="10000"/>
          </a:bodyPr>
          <a:lstStyle/>
          <a:p>
            <a:r>
              <a:rPr lang="ru-RU" sz="2000" dirty="0" smtClean="0">
                <a:solidFill>
                  <a:schemeClr val="tx1"/>
                </a:solidFill>
              </a:rPr>
              <a:t>-   </a:t>
            </a:r>
            <a:r>
              <a:rPr lang="ru-RU" sz="1700" dirty="0" smtClean="0">
                <a:solidFill>
                  <a:schemeClr val="tx1"/>
                </a:solidFill>
                <a:latin typeface="Times New Roman" pitchFamily="18" charset="0"/>
                <a:cs typeface="Times New Roman" pitchFamily="18" charset="0"/>
              </a:rPr>
              <a:t>учитель подводит школьников к противоречию и предлагает им самим найти способ его разрешения;</a:t>
            </a:r>
          </a:p>
          <a:p>
            <a:r>
              <a:rPr lang="ru-RU" sz="1700" dirty="0" smtClean="0">
                <a:solidFill>
                  <a:schemeClr val="tx1"/>
                </a:solidFill>
                <a:latin typeface="Times New Roman" pitchFamily="18" charset="0"/>
                <a:cs typeface="Times New Roman" pitchFamily="18" charset="0"/>
              </a:rPr>
              <a:t>-   сталкивает противоречия практической деятельности;</a:t>
            </a:r>
          </a:p>
          <a:p>
            <a:r>
              <a:rPr lang="ru-RU" sz="1700" dirty="0" smtClean="0">
                <a:solidFill>
                  <a:schemeClr val="tx1"/>
                </a:solidFill>
                <a:latin typeface="Times New Roman" pitchFamily="18" charset="0"/>
                <a:cs typeface="Times New Roman" pitchFamily="18" charset="0"/>
              </a:rPr>
              <a:t>-   излагает различные точки зрения на один и тот же вопрос;</a:t>
            </a:r>
          </a:p>
          <a:p>
            <a:r>
              <a:rPr lang="ru-RU" sz="1700" dirty="0" smtClean="0">
                <a:solidFill>
                  <a:schemeClr val="tx1"/>
                </a:solidFill>
                <a:latin typeface="Times New Roman" pitchFamily="18" charset="0"/>
                <a:cs typeface="Times New Roman" pitchFamily="18" charset="0"/>
              </a:rPr>
              <a:t>-   предлагает классу рассмотреть явление с различных позиций (например, командира, юриста, финансиста, педагога);</a:t>
            </a:r>
          </a:p>
          <a:p>
            <a:r>
              <a:rPr lang="ru-RU" sz="1700" dirty="0" smtClean="0">
                <a:solidFill>
                  <a:schemeClr val="tx1"/>
                </a:solidFill>
                <a:latin typeface="Times New Roman" pitchFamily="18" charset="0"/>
                <a:cs typeface="Times New Roman" pitchFamily="18" charset="0"/>
              </a:rPr>
              <a:t>-   побуждает обучаемых делать сравнения, обобщения, выводы из ситуации, сопоставлять факты;</a:t>
            </a:r>
          </a:p>
          <a:p>
            <a:r>
              <a:rPr lang="ru-RU" sz="1700" dirty="0" smtClean="0">
                <a:solidFill>
                  <a:schemeClr val="tx1"/>
                </a:solidFill>
                <a:latin typeface="Times New Roman" pitchFamily="18" charset="0"/>
                <a:cs typeface="Times New Roman" pitchFamily="18" charset="0"/>
              </a:rPr>
              <a:t>-   ставит конкретные вопросы (на обобщение, обоснование, конкретизацию, логику рассуждения);</a:t>
            </a:r>
          </a:p>
          <a:p>
            <a:r>
              <a:rPr lang="ru-RU" sz="1700" dirty="0" smtClean="0">
                <a:solidFill>
                  <a:schemeClr val="tx1"/>
                </a:solidFill>
                <a:latin typeface="Times New Roman" pitchFamily="18" charset="0"/>
                <a:cs typeface="Times New Roman" pitchFamily="18" charset="0"/>
              </a:rPr>
              <a:t>-   определяет проблемные теоретические и практические задания (например: исследовательские);</a:t>
            </a:r>
          </a:p>
          <a:p>
            <a:r>
              <a:rPr lang="ru-RU" sz="1700" dirty="0" smtClean="0">
                <a:solidFill>
                  <a:schemeClr val="tx1"/>
                </a:solidFill>
                <a:latin typeface="Times New Roman" pitchFamily="18" charset="0"/>
                <a:cs typeface="Times New Roman" pitchFamily="18" charset="0"/>
              </a:rPr>
              <a:t>-   ставит проблемные задачи (например: с недостаточными или избыточными исходными данными, с неопределенностью в постановке вопроса, с противоречивыми данными, с заведомо допущенными ошибками, с ограниченным временем решения, на преодоление «психологической инерции» и др.).</a:t>
            </a:r>
          </a:p>
          <a:p>
            <a:endParaRPr lang="ru-RU" sz="2000" dirty="0" smtClean="0"/>
          </a:p>
          <a:p>
            <a:endParaRPr lang="ru-RU" sz="2000" dirty="0" smtClean="0"/>
          </a:p>
          <a:p>
            <a:endParaRPr lang="ru-RU" sz="2000" dirty="0" smtClean="0"/>
          </a:p>
          <a:p>
            <a:endParaRPr lang="ru-RU" sz="2000" dirty="0" smtClean="0"/>
          </a:p>
          <a:p>
            <a:endParaRPr lang="ru-RU" sz="2000" dirty="0" smtClean="0"/>
          </a:p>
          <a:p>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476672"/>
            <a:ext cx="8686800" cy="838200"/>
          </a:xfrm>
        </p:spPr>
        <p:txBody>
          <a:bodyPr>
            <a:normAutofit/>
          </a:bodyPr>
          <a:lstStyle/>
          <a:p>
            <a:r>
              <a:rPr lang="ru-RU" sz="2400" b="1" i="1" dirty="0" smtClean="0">
                <a:solidFill>
                  <a:schemeClr val="accent2"/>
                </a:solidFill>
              </a:rPr>
              <a:t>Уровни проблемного обучения</a:t>
            </a:r>
            <a:endParaRPr lang="ru-RU" sz="2400" b="1" i="1" dirty="0">
              <a:solidFill>
                <a:schemeClr val="accent2"/>
              </a:solidFill>
            </a:endParaRPr>
          </a:p>
        </p:txBody>
      </p:sp>
      <p:sp>
        <p:nvSpPr>
          <p:cNvPr id="3" name="Содержимое 2"/>
          <p:cNvSpPr>
            <a:spLocks noGrp="1"/>
          </p:cNvSpPr>
          <p:nvPr>
            <p:ph idx="1"/>
          </p:nvPr>
        </p:nvSpPr>
        <p:spPr/>
        <p:txBody>
          <a:bodyPr>
            <a:normAutofit fontScale="85000" lnSpcReduction="10000"/>
          </a:bodyPr>
          <a:lstStyle/>
          <a:p>
            <a:pPr>
              <a:buNone/>
            </a:pPr>
            <a:r>
              <a:rPr lang="ru-RU" sz="2000" b="1" i="1" u="sng" dirty="0" smtClean="0">
                <a:solidFill>
                  <a:schemeClr val="accent6"/>
                </a:solidFill>
              </a:rPr>
              <a:t>1.Проблемная задача</a:t>
            </a:r>
            <a:r>
              <a:rPr lang="ru-RU" sz="2000" b="1" i="1" dirty="0" smtClean="0">
                <a:solidFill>
                  <a:schemeClr val="accent6"/>
                </a:solidFill>
              </a:rPr>
              <a:t>-</a:t>
            </a:r>
            <a:r>
              <a:rPr lang="ru-RU" sz="2000" dirty="0" smtClean="0">
                <a:solidFill>
                  <a:schemeClr val="accent6"/>
                </a:solidFill>
              </a:rPr>
              <a:t> </a:t>
            </a:r>
            <a:r>
              <a:rPr lang="ru-RU" sz="1900" dirty="0" smtClean="0">
                <a:solidFill>
                  <a:schemeClr val="tx1"/>
                </a:solidFill>
                <a:latin typeface="Times New Roman" pitchFamily="18" charset="0"/>
                <a:cs typeface="Times New Roman" pitchFamily="18" charset="0"/>
              </a:rPr>
              <a:t>единица содержания проблемного обучения, а само это содержание - система проблемных задач. Проблемная  задача  содержит   в  себе элементы, находящиеся в противоречивых отношениях</a:t>
            </a:r>
          </a:p>
          <a:p>
            <a:pPr>
              <a:buNone/>
            </a:pPr>
            <a:endParaRPr lang="ru-RU" sz="1900" dirty="0" smtClean="0">
              <a:solidFill>
                <a:schemeClr val="tx1"/>
              </a:solidFill>
              <a:latin typeface="Times New Roman" pitchFamily="18" charset="0"/>
              <a:cs typeface="Times New Roman" pitchFamily="18" charset="0"/>
            </a:endParaRPr>
          </a:p>
          <a:p>
            <a:r>
              <a:rPr lang="ru-RU" sz="1900" b="1" i="1" dirty="0" smtClean="0">
                <a:solidFill>
                  <a:schemeClr val="tx1"/>
                </a:solidFill>
                <a:latin typeface="Times New Roman" pitchFamily="18" charset="0"/>
                <a:cs typeface="Times New Roman" pitchFamily="18" charset="0"/>
              </a:rPr>
              <a:t>Задачи на распознавание натуральных объектов.</a:t>
            </a:r>
            <a:endParaRPr lang="ru-RU" sz="1900" b="1" dirty="0" smtClean="0">
              <a:solidFill>
                <a:schemeClr val="tx1"/>
              </a:solidFill>
              <a:latin typeface="Times New Roman" pitchFamily="18" charset="0"/>
              <a:cs typeface="Times New Roman" pitchFamily="18" charset="0"/>
            </a:endParaRPr>
          </a:p>
          <a:p>
            <a:pPr>
              <a:buNone/>
            </a:pPr>
            <a:r>
              <a:rPr lang="ru-RU" sz="1900" b="1" dirty="0" smtClean="0">
                <a:solidFill>
                  <a:schemeClr val="tx1"/>
                </a:solidFill>
                <a:latin typeface="Times New Roman" pitchFamily="18" charset="0"/>
                <a:cs typeface="Times New Roman" pitchFamily="18" charset="0"/>
              </a:rPr>
              <a:t>     </a:t>
            </a:r>
            <a:r>
              <a:rPr lang="ru-RU" sz="1900" dirty="0" smtClean="0">
                <a:solidFill>
                  <a:schemeClr val="tx1"/>
                </a:solidFill>
                <a:latin typeface="Times New Roman" pitchFamily="18" charset="0"/>
                <a:cs typeface="Times New Roman" pitchFamily="18" charset="0"/>
              </a:rPr>
              <a:t> Рассмотрим под микроскопом препарат растительной ткани.</a:t>
            </a:r>
            <a:br>
              <a:rPr lang="ru-RU" sz="1900" dirty="0" smtClean="0">
                <a:solidFill>
                  <a:schemeClr val="tx1"/>
                </a:solidFill>
                <a:latin typeface="Times New Roman" pitchFamily="18" charset="0"/>
                <a:cs typeface="Times New Roman" pitchFamily="18" charset="0"/>
              </a:rPr>
            </a:br>
            <a:r>
              <a:rPr lang="ru-RU" sz="1900" dirty="0" smtClean="0">
                <a:solidFill>
                  <a:schemeClr val="tx1"/>
                </a:solidFill>
                <a:latin typeface="Times New Roman" pitchFamily="18" charset="0"/>
                <a:cs typeface="Times New Roman" pitchFamily="18" charset="0"/>
              </a:rPr>
              <a:t>Определите, какая это ткань. Укажите признаки, по которым вы определили вид ткани, укажите местоположение этой ткани в растении.</a:t>
            </a:r>
          </a:p>
          <a:p>
            <a:r>
              <a:rPr lang="ru-RU" sz="1900" dirty="0" smtClean="0">
                <a:solidFill>
                  <a:schemeClr val="tx1"/>
                </a:solidFill>
                <a:latin typeface="Times New Roman" pitchFamily="18" charset="0"/>
                <a:cs typeface="Times New Roman" pitchFamily="18" charset="0"/>
              </a:rPr>
              <a:t> </a:t>
            </a:r>
            <a:r>
              <a:rPr lang="ru-RU" sz="1900" b="1" i="1" dirty="0" smtClean="0">
                <a:solidFill>
                  <a:schemeClr val="tx1"/>
                </a:solidFill>
                <a:latin typeface="Times New Roman" pitchFamily="18" charset="0"/>
                <a:cs typeface="Times New Roman" pitchFamily="18" charset="0"/>
              </a:rPr>
              <a:t>Задачи, помогающие устанавливать связь теоретических знаний с практическими</a:t>
            </a:r>
          </a:p>
          <a:p>
            <a:pPr>
              <a:buNone/>
            </a:pPr>
            <a:r>
              <a:rPr lang="ru-RU" sz="1900" i="1" dirty="0" smtClean="0">
                <a:solidFill>
                  <a:schemeClr val="tx1"/>
                </a:solidFill>
                <a:latin typeface="Times New Roman" pitchFamily="18" charset="0"/>
                <a:cs typeface="Times New Roman" pitchFamily="18" charset="0"/>
              </a:rPr>
              <a:t>      </a:t>
            </a:r>
            <a:r>
              <a:rPr lang="ru-RU" sz="1900" dirty="0" smtClean="0">
                <a:solidFill>
                  <a:schemeClr val="tx1"/>
                </a:solidFill>
                <a:latin typeface="Times New Roman" pitchFamily="18" charset="0"/>
                <a:cs typeface="Times New Roman" pitchFamily="18" charset="0"/>
              </a:rPr>
              <a:t> Когда берут кровь из вен предплечья, врач накладывает жгут на плечо. Пациент сжимает и разжимает кисть руки, при этом вены набухают и становятся чётко обозначенными. Как это можно объяснить?</a:t>
            </a:r>
          </a:p>
          <a:p>
            <a:r>
              <a:rPr lang="ru-RU" sz="1900" b="1" i="1" dirty="0" smtClean="0">
                <a:solidFill>
                  <a:schemeClr val="tx1"/>
                </a:solidFill>
                <a:latin typeface="Times New Roman" pitchFamily="18" charset="0"/>
                <a:cs typeface="Times New Roman" pitchFamily="18" charset="0"/>
              </a:rPr>
              <a:t>Задачи, связанные с самонаблюдением.</a:t>
            </a:r>
            <a:endParaRPr lang="ru-RU" sz="1900" b="1" dirty="0" smtClean="0">
              <a:solidFill>
                <a:schemeClr val="tx1"/>
              </a:solidFill>
              <a:latin typeface="Times New Roman" pitchFamily="18" charset="0"/>
              <a:cs typeface="Times New Roman" pitchFamily="18" charset="0"/>
            </a:endParaRPr>
          </a:p>
          <a:p>
            <a:pPr>
              <a:buNone/>
            </a:pPr>
            <a:r>
              <a:rPr lang="ru-RU" sz="1900" dirty="0" smtClean="0">
                <a:solidFill>
                  <a:schemeClr val="tx1"/>
                </a:solidFill>
                <a:latin typeface="Times New Roman" pitchFamily="18" charset="0"/>
                <a:cs typeface="Times New Roman" pitchFamily="18" charset="0"/>
              </a:rPr>
              <a:t>      Измерьте свой рост утром, как только встанете, и вечером, перед сном. Сравните эти величины. Объясните причины изменения роста в течение дня.</a:t>
            </a:r>
          </a:p>
          <a:p>
            <a:pPr>
              <a:buNone/>
            </a:pPr>
            <a:r>
              <a:rPr lang="ru-RU" sz="1900" dirty="0" smtClean="0">
                <a:solidFill>
                  <a:schemeClr val="tx1"/>
                </a:solidFill>
                <a:latin typeface="Times New Roman" pitchFamily="18" charset="0"/>
                <a:cs typeface="Times New Roman" pitchFamily="18" charset="0"/>
              </a:rPr>
              <a:t>       Докажите, что видимые сосуды на тыльной стороне руки - это вены.</a:t>
            </a:r>
          </a:p>
          <a:p>
            <a:pPr>
              <a:buNone/>
            </a:pPr>
            <a:r>
              <a:rPr lang="ru-RU" sz="1900" dirty="0" smtClean="0"/>
              <a:t> </a:t>
            </a:r>
          </a:p>
          <a:p>
            <a:endParaRPr lang="ru-RU" sz="2000" dirty="0" smtClean="0"/>
          </a:p>
          <a:p>
            <a:pPr>
              <a:buNone/>
            </a:pPr>
            <a:endParaRPr lang="ru-RU"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None/>
            </a:pPr>
            <a:r>
              <a:rPr lang="ru-RU" sz="2000" dirty="0" smtClean="0">
                <a:solidFill>
                  <a:schemeClr val="accent6"/>
                </a:solidFill>
              </a:rPr>
              <a:t>2.</a:t>
            </a:r>
            <a:r>
              <a:rPr lang="ru-RU" sz="2000" b="1" u="sng" dirty="0" smtClean="0">
                <a:solidFill>
                  <a:schemeClr val="accent6"/>
                </a:solidFill>
              </a:rPr>
              <a:t>Проблемный вопрос</a:t>
            </a:r>
            <a:r>
              <a:rPr lang="ru-RU" sz="2000" b="1" dirty="0" smtClean="0">
                <a:solidFill>
                  <a:schemeClr val="accent6"/>
                </a:solidFill>
              </a:rPr>
              <a:t> </a:t>
            </a:r>
            <a:r>
              <a:rPr lang="ru-RU" sz="2000" dirty="0" smtClean="0">
                <a:solidFill>
                  <a:schemeClr val="accent6"/>
                </a:solidFill>
              </a:rPr>
              <a:t> </a:t>
            </a:r>
            <a:r>
              <a:rPr lang="ru-RU" sz="1600" dirty="0" smtClean="0">
                <a:solidFill>
                  <a:schemeClr val="tx1"/>
                </a:solidFill>
                <a:latin typeface="Times New Roman" pitchFamily="18" charset="0"/>
                <a:cs typeface="Times New Roman" pitchFamily="18" charset="0"/>
              </a:rPr>
              <a:t>отличается от информационного  тем,  что он  ориентирован  на  противоречивую   ситуацию   и   побуждает   к   поиску </a:t>
            </a:r>
            <a:r>
              <a:rPr lang="ru-RU" sz="1600" b="1" dirty="0" smtClean="0">
                <a:solidFill>
                  <a:schemeClr val="tx1"/>
                </a:solidFill>
                <a:latin typeface="Times New Roman" pitchFamily="18" charset="0"/>
                <a:cs typeface="Times New Roman" pitchFamily="18" charset="0"/>
              </a:rPr>
              <a:t> </a:t>
            </a:r>
            <a:r>
              <a:rPr lang="ru-RU" sz="1600" dirty="0" smtClean="0">
                <a:solidFill>
                  <a:schemeClr val="tx1"/>
                </a:solidFill>
                <a:latin typeface="Times New Roman" pitchFamily="18" charset="0"/>
                <a:cs typeface="Times New Roman" pitchFamily="18" charset="0"/>
              </a:rPr>
              <a:t>НЕИЗВЕСТНОГО, НОВОГО ЗНАНИЯ  </a:t>
            </a:r>
            <a:endParaRPr lang="ru-RU" sz="1600" dirty="0" smtClean="0">
              <a:solidFill>
                <a:schemeClr val="tx1"/>
              </a:solidFill>
              <a:latin typeface="Times New Roman" pitchFamily="18" charset="0"/>
              <a:cs typeface="Times New Roman" pitchFamily="18" charset="0"/>
            </a:endParaRPr>
          </a:p>
          <a:p>
            <a:pPr>
              <a:buNone/>
            </a:pPr>
            <a:r>
              <a:rPr lang="ru-RU" sz="1600" dirty="0" smtClean="0">
                <a:solidFill>
                  <a:schemeClr val="tx1"/>
                </a:solidFill>
                <a:latin typeface="Times New Roman" pitchFamily="18" charset="0"/>
                <a:cs typeface="Times New Roman" pitchFamily="18" charset="0"/>
              </a:rPr>
              <a:t> </a:t>
            </a:r>
            <a:r>
              <a:rPr lang="ru-RU" sz="1600" dirty="0" smtClean="0">
                <a:solidFill>
                  <a:schemeClr val="tx1"/>
                </a:solidFill>
                <a:latin typeface="Times New Roman" pitchFamily="18" charset="0"/>
                <a:cs typeface="Times New Roman" pitchFamily="18" charset="0"/>
              </a:rPr>
              <a:t> </a:t>
            </a:r>
          </a:p>
          <a:p>
            <a:pPr>
              <a:buNone/>
            </a:pPr>
            <a:r>
              <a:rPr lang="ru-RU" sz="1600" dirty="0" smtClean="0">
                <a:solidFill>
                  <a:schemeClr val="tx1"/>
                </a:solidFill>
                <a:latin typeface="Times New Roman" pitchFamily="18" charset="0"/>
                <a:cs typeface="Times New Roman" pitchFamily="18" charset="0"/>
              </a:rPr>
              <a:t>      Например, на уроках я использую следующие вопросы:</a:t>
            </a:r>
          </a:p>
          <a:p>
            <a:pPr lvl="0"/>
            <a:r>
              <a:rPr lang="ru-RU" sz="1600" dirty="0" smtClean="0">
                <a:solidFill>
                  <a:schemeClr val="tx1"/>
                </a:solidFill>
                <a:latin typeface="Times New Roman" pitchFamily="18" charset="0"/>
                <a:cs typeface="Times New Roman" pitchFamily="18" charset="0"/>
              </a:rPr>
              <a:t>- В фантастическом романе «Человек-амфибия» юноше </a:t>
            </a:r>
            <a:r>
              <a:rPr lang="ru-RU" sz="1600" dirty="0" err="1" smtClean="0">
                <a:solidFill>
                  <a:schemeClr val="tx1"/>
                </a:solidFill>
                <a:latin typeface="Times New Roman" pitchFamily="18" charset="0"/>
                <a:cs typeface="Times New Roman" pitchFamily="18" charset="0"/>
              </a:rPr>
              <a:t>Ихтиандру</a:t>
            </a:r>
            <a:r>
              <a:rPr lang="ru-RU" sz="1600" dirty="0" smtClean="0">
                <a:solidFill>
                  <a:schemeClr val="tx1"/>
                </a:solidFill>
                <a:latin typeface="Times New Roman" pitchFamily="18" charset="0"/>
                <a:cs typeface="Times New Roman" pitchFamily="18" charset="0"/>
              </a:rPr>
              <a:t> пересажены жабры, которыми он дышит в воде. Какую физиологическую проблему, возникшую после этой пересадки и не позволяющую выжить человеку-амфибии в воде, не учёл автор романа?</a:t>
            </a:r>
          </a:p>
          <a:p>
            <a:pPr lvl="0"/>
            <a:r>
              <a:rPr lang="ru-RU" sz="1600" dirty="0" smtClean="0">
                <a:solidFill>
                  <a:schemeClr val="tx1"/>
                </a:solidFill>
                <a:latin typeface="Times New Roman" pitchFamily="18" charset="0"/>
                <a:cs typeface="Times New Roman" pitchFamily="18" charset="0"/>
              </a:rPr>
              <a:t>- Щенка кормили только молоком. Будет ли у него выделяться слюна, если ему покажут кусок мяса?</a:t>
            </a:r>
          </a:p>
          <a:p>
            <a:pPr lvl="0"/>
            <a:r>
              <a:rPr lang="ru-RU" sz="1600" dirty="0" smtClean="0">
                <a:solidFill>
                  <a:schemeClr val="tx1"/>
                </a:solidFill>
                <a:latin typeface="Times New Roman" pitchFamily="18" charset="0"/>
                <a:cs typeface="Times New Roman" pitchFamily="18" charset="0"/>
              </a:rPr>
              <a:t>-Почему у зародыша птицы закладываются жаберные щели, если газообмен идет через скорлупу яйца, а не через них?</a:t>
            </a:r>
          </a:p>
          <a:p>
            <a:r>
              <a:rPr lang="ru-RU" sz="1600" dirty="0" smtClean="0">
                <a:solidFill>
                  <a:schemeClr val="tx1"/>
                </a:solidFill>
                <a:latin typeface="Times New Roman" pitchFamily="18" charset="0"/>
                <a:cs typeface="Times New Roman" pitchFamily="18" charset="0"/>
              </a:rPr>
              <a:t>-Почему при стирке белья, пилке дров больше всего работают руки,  а    устает спина?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686800" cy="505544"/>
          </a:xfrm>
        </p:spPr>
        <p:txBody>
          <a:bodyPr>
            <a:normAutofit/>
          </a:bodyPr>
          <a:lstStyle/>
          <a:p>
            <a:pPr algn="ctr"/>
            <a:r>
              <a:rPr lang="ru-RU" sz="2000" b="1" i="1" dirty="0" smtClean="0">
                <a:solidFill>
                  <a:schemeClr val="accent2"/>
                </a:solidFill>
              </a:rPr>
              <a:t>Способы создания проблемной ситуации:</a:t>
            </a:r>
            <a:endParaRPr lang="ru-RU" sz="2000" dirty="0">
              <a:solidFill>
                <a:schemeClr val="accent2"/>
              </a:solidFill>
            </a:endParaRPr>
          </a:p>
        </p:txBody>
      </p:sp>
      <p:sp>
        <p:nvSpPr>
          <p:cNvPr id="3" name="Содержимое 2"/>
          <p:cNvSpPr>
            <a:spLocks noGrp="1"/>
          </p:cNvSpPr>
          <p:nvPr>
            <p:ph idx="1"/>
          </p:nvPr>
        </p:nvSpPr>
        <p:spPr>
          <a:xfrm>
            <a:off x="323528" y="1556792"/>
            <a:ext cx="8363272" cy="4525963"/>
          </a:xfrm>
        </p:spPr>
        <p:txBody>
          <a:bodyPr>
            <a:normAutofit fontScale="40000" lnSpcReduction="20000"/>
          </a:bodyPr>
          <a:lstStyle/>
          <a:p>
            <a:pPr>
              <a:buNone/>
            </a:pPr>
            <a:r>
              <a:rPr lang="ru-RU" sz="3300" b="1" u="sng" dirty="0" smtClean="0">
                <a:solidFill>
                  <a:schemeClr val="accent6"/>
                </a:solidFill>
              </a:rPr>
              <a:t>3.Проблемная ситуация</a:t>
            </a:r>
            <a:r>
              <a:rPr lang="ru-RU" sz="3300" dirty="0" smtClean="0">
                <a:solidFill>
                  <a:schemeClr val="accent6"/>
                </a:solidFill>
              </a:rPr>
              <a:t> </a:t>
            </a:r>
            <a:r>
              <a:rPr lang="ru-RU" sz="3300" dirty="0" smtClean="0">
                <a:solidFill>
                  <a:schemeClr val="tx1"/>
                </a:solidFill>
                <a:latin typeface="Times New Roman" pitchFamily="18" charset="0"/>
                <a:cs typeface="Times New Roman" pitchFamily="18" charset="0"/>
              </a:rPr>
              <a:t>- </a:t>
            </a:r>
            <a:r>
              <a:rPr lang="ru-RU" sz="3400" dirty="0" smtClean="0">
                <a:solidFill>
                  <a:schemeClr val="tx1"/>
                </a:solidFill>
                <a:latin typeface="Times New Roman" pitchFamily="18" charset="0"/>
                <a:cs typeface="Times New Roman" pitchFamily="18" charset="0"/>
              </a:rPr>
              <a:t>это состояние, возникающее у учащегося  при  выполнении им задания, которое требует найти (открыть  или  усвоить)  новые,  ранее  неизвестные ему знания или способы действия.</a:t>
            </a:r>
          </a:p>
          <a:p>
            <a:pPr>
              <a:buNone/>
            </a:pPr>
            <a:endParaRPr lang="ru-RU" sz="3400" b="1" i="1" dirty="0" smtClean="0">
              <a:solidFill>
                <a:schemeClr val="tx1"/>
              </a:solidFill>
              <a:latin typeface="Times New Roman" pitchFamily="18" charset="0"/>
              <a:cs typeface="Times New Roman" pitchFamily="18" charset="0"/>
            </a:endParaRPr>
          </a:p>
          <a:p>
            <a:r>
              <a:rPr lang="ru-RU" sz="3400" b="1" i="1" dirty="0" smtClean="0">
                <a:solidFill>
                  <a:schemeClr val="tx1"/>
                </a:solidFill>
                <a:latin typeface="Times New Roman" pitchFamily="18" charset="0"/>
                <a:cs typeface="Times New Roman" pitchFamily="18" charset="0"/>
              </a:rPr>
              <a:t>Создание проблемной ситуации с целью возбуждения интереса к теме урока  и   проблемное изложение учителем нового материала.</a:t>
            </a:r>
          </a:p>
          <a:p>
            <a:pPr>
              <a:buNone/>
            </a:pPr>
            <a:endParaRPr lang="ru-RU" sz="3400" dirty="0" smtClean="0">
              <a:solidFill>
                <a:schemeClr val="tx1"/>
              </a:solidFill>
              <a:latin typeface="Times New Roman" pitchFamily="18" charset="0"/>
              <a:cs typeface="Times New Roman" pitchFamily="18" charset="0"/>
            </a:endParaRPr>
          </a:p>
          <a:p>
            <a:pPr>
              <a:buNone/>
            </a:pPr>
            <a:r>
              <a:rPr lang="ru-RU" sz="3400" dirty="0" smtClean="0">
                <a:solidFill>
                  <a:schemeClr val="tx1"/>
                </a:solidFill>
                <a:latin typeface="Times New Roman" pitchFamily="18" charset="0"/>
                <a:cs typeface="Times New Roman" pitchFamily="18" charset="0"/>
              </a:rPr>
              <a:t>         На уроке «Свёртывание и переливание крови» учитель ставит перед учащимися ряд связанных с жизнью вопросов: «При порезе кожи кровь вскоре свёртывается и перестаёт течь. А почему кровь не свёртывается в кровеносных сосудах? Почему после укуса пиявки кровь долго течёт из раны не свёртываясь? Как объяснить применение медицинских пиявок для лечения некоторых заболеваний? Известен факт, что от потери крови после удаления зуба умер мальчик. Почему же кровь не всегда свёртывается?». Возникает проблемная ситуация, которая способствует росту познавательной активности в усвоении новых знаний.</a:t>
            </a:r>
          </a:p>
          <a:p>
            <a:pPr>
              <a:buNone/>
            </a:pPr>
            <a:endParaRPr lang="ru-RU" sz="3400" dirty="0" smtClean="0">
              <a:solidFill>
                <a:schemeClr val="tx1"/>
              </a:solidFill>
              <a:latin typeface="Times New Roman" pitchFamily="18" charset="0"/>
              <a:cs typeface="Times New Roman" pitchFamily="18" charset="0"/>
            </a:endParaRPr>
          </a:p>
          <a:p>
            <a:r>
              <a:rPr lang="ru-RU" sz="3400" dirty="0" smtClean="0">
                <a:solidFill>
                  <a:schemeClr val="tx1"/>
                </a:solidFill>
                <a:latin typeface="Times New Roman" pitchFamily="18" charset="0"/>
                <a:cs typeface="Times New Roman" pitchFamily="18" charset="0"/>
              </a:rPr>
              <a:t> </a:t>
            </a:r>
            <a:r>
              <a:rPr lang="ru-RU" sz="3400" b="1" i="1" dirty="0" smtClean="0">
                <a:solidFill>
                  <a:schemeClr val="tx1"/>
                </a:solidFill>
                <a:latin typeface="Times New Roman" pitchFamily="18" charset="0"/>
                <a:cs typeface="Times New Roman" pitchFamily="18" charset="0"/>
              </a:rPr>
              <a:t>Создание проблемных ситуаций, разрешаемых на уроке путём </a:t>
            </a:r>
            <a:r>
              <a:rPr lang="ru-RU" sz="3400" b="1" i="1" dirty="0" smtClean="0">
                <a:solidFill>
                  <a:schemeClr val="tx1"/>
                </a:solidFill>
                <a:latin typeface="Times New Roman" pitchFamily="18" charset="0"/>
                <a:cs typeface="Times New Roman" pitchFamily="18" charset="0"/>
              </a:rPr>
              <a:t>самостоятельной </a:t>
            </a:r>
            <a:r>
              <a:rPr lang="ru-RU" sz="3400" b="1" i="1" dirty="0" smtClean="0">
                <a:solidFill>
                  <a:schemeClr val="tx1"/>
                </a:solidFill>
                <a:latin typeface="Times New Roman" pitchFamily="18" charset="0"/>
                <a:cs typeface="Times New Roman" pitchFamily="18" charset="0"/>
              </a:rPr>
              <a:t> работы с учебником.</a:t>
            </a:r>
          </a:p>
          <a:p>
            <a:endParaRPr lang="ru-RU" sz="3400" dirty="0" smtClean="0">
              <a:solidFill>
                <a:schemeClr val="tx1"/>
              </a:solidFill>
              <a:latin typeface="Times New Roman" pitchFamily="18" charset="0"/>
              <a:cs typeface="Times New Roman" pitchFamily="18" charset="0"/>
            </a:endParaRPr>
          </a:p>
          <a:p>
            <a:pPr>
              <a:buNone/>
            </a:pPr>
            <a:r>
              <a:rPr lang="ru-RU" sz="3400" dirty="0" smtClean="0">
                <a:solidFill>
                  <a:schemeClr val="tx1"/>
                </a:solidFill>
                <a:latin typeface="Times New Roman" pitchFamily="18" charset="0"/>
                <a:cs typeface="Times New Roman" pitchFamily="18" charset="0"/>
              </a:rPr>
              <a:t>        Урок «Строение и работа сердца» учитель рассказал по модели о строении сердца. Из курса зоологии учащиеся имели представление о связях  между строением и функциями сердца млекопитающих. Предлагает учащимся  выдвинуть предположения о возможных функциях каждого отдела сердца, а затем найти в учебнике правильный ответ, проверить свои предположения, после чего в коллективной беседе обсудить результаты самостоятельной работы  </a:t>
            </a:r>
          </a:p>
          <a:p>
            <a:endParaRPr lang="ru-RU" sz="2500" dirty="0" smtClean="0"/>
          </a:p>
          <a:p>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548680"/>
            <a:ext cx="8686800" cy="838200"/>
          </a:xfrm>
        </p:spPr>
        <p:txBody>
          <a:bodyPr>
            <a:normAutofit/>
          </a:bodyPr>
          <a:lstStyle/>
          <a:p>
            <a:r>
              <a:rPr lang="ru-RU" dirty="0" smtClean="0"/>
              <a:t> </a:t>
            </a:r>
            <a:r>
              <a:rPr lang="ru-RU" sz="2200" i="1" dirty="0" smtClean="0">
                <a:solidFill>
                  <a:schemeClr val="accent2"/>
                </a:solidFill>
              </a:rPr>
              <a:t>Создание проблемных ситуаций «с удивлением»</a:t>
            </a:r>
            <a:endParaRPr lang="ru-RU" sz="2200" dirty="0">
              <a:solidFill>
                <a:schemeClr val="accent2"/>
              </a:solidFill>
            </a:endParaRPr>
          </a:p>
        </p:txBody>
      </p:sp>
      <p:sp>
        <p:nvSpPr>
          <p:cNvPr id="3" name="Содержимое 2"/>
          <p:cNvSpPr>
            <a:spLocks noGrp="1"/>
          </p:cNvSpPr>
          <p:nvPr>
            <p:ph idx="1"/>
          </p:nvPr>
        </p:nvSpPr>
        <p:spPr/>
        <p:txBody>
          <a:bodyPr>
            <a:normAutofit/>
          </a:bodyPr>
          <a:lstStyle/>
          <a:p>
            <a:pPr lvl="0">
              <a:buNone/>
            </a:pPr>
            <a:r>
              <a:rPr lang="ru-RU" sz="1600" dirty="0" smtClean="0"/>
              <a:t>      </a:t>
            </a:r>
            <a:r>
              <a:rPr lang="ru-RU" sz="1600" dirty="0" smtClean="0">
                <a:solidFill>
                  <a:schemeClr val="tx1"/>
                </a:solidFill>
                <a:latin typeface="Times New Roman" pitchFamily="18" charset="0"/>
                <a:cs typeface="Times New Roman" pitchFamily="18" charset="0"/>
              </a:rPr>
              <a:t>Например, в 6-м классе при изучении темы «Корень» одновременно предъявляю классу противоречивые, вызывающие удивление факты:</a:t>
            </a:r>
          </a:p>
          <a:p>
            <a:pPr lvl="0"/>
            <a:r>
              <a:rPr lang="ru-RU" sz="1600" dirty="0" smtClean="0">
                <a:solidFill>
                  <a:schemeClr val="tx1"/>
                </a:solidFill>
                <a:latin typeface="Times New Roman" pitchFamily="18" charset="0"/>
                <a:cs typeface="Times New Roman" pitchFamily="18" charset="0"/>
              </a:rPr>
              <a:t>Две дачницы произвели пикировку рассады томатов. Но при этом первая - в маленькие горшочки, а затем пересадила в большие, а вторая - сразу пикировала рассаду в большие горшочки. Какая из дачниц права?</a:t>
            </a:r>
          </a:p>
          <a:p>
            <a:pPr lvl="0">
              <a:buNone/>
            </a:pPr>
            <a:r>
              <a:rPr lang="ru-RU" sz="1600" dirty="0" smtClean="0">
                <a:solidFill>
                  <a:schemeClr val="tx1"/>
                </a:solidFill>
                <a:latin typeface="Times New Roman" pitchFamily="18" charset="0"/>
                <a:cs typeface="Times New Roman" pitchFamily="18" charset="0"/>
              </a:rPr>
              <a:t>      В  7-м классе при изучении класса «Ракообразные» обращаюсь к басне И.А. Крылова «Лебедь, рак и щука», в которой говорится, что рак пятится назад. Действительно ли это так? Привожу общеизвестные выражения «красный, как рак», и «когда рак на горе свистнет». Ученики удивлены, но научно объяснить, как передвигается рак, когда он бывает красным и может ли он подняться на гору и свистеть, не могут. Возникает учебная проблема - «Изучить внешнее строение и образ жизни речного рака».</a:t>
            </a:r>
          </a:p>
          <a:p>
            <a:pPr lvl="0"/>
            <a:r>
              <a:rPr lang="ru-RU" sz="1600" dirty="0" smtClean="0">
                <a:solidFill>
                  <a:schemeClr val="tx1"/>
                </a:solidFill>
                <a:latin typeface="Times New Roman" pitchFamily="18" charset="0"/>
                <a:cs typeface="Times New Roman" pitchFamily="18" charset="0"/>
              </a:rPr>
              <a:t>При изучении темы «Основы цитологии» использую следующий прием: предлагаю задание, требующее прогнозирования.</a:t>
            </a:r>
          </a:p>
          <a:p>
            <a:pPr lvl="0"/>
            <a:r>
              <a:rPr lang="ru-RU" sz="1600" dirty="0" smtClean="0">
                <a:solidFill>
                  <a:schemeClr val="tx1"/>
                </a:solidFill>
                <a:latin typeface="Times New Roman" pitchFamily="18" charset="0"/>
                <a:cs typeface="Times New Roman" pitchFamily="18" charset="0"/>
              </a:rPr>
              <a:t>Есть мнение, что автотрофное питание более выгодно, чем гетеротрофное. Если эта точка зрения является истиной, то почему не все организмы ныне живущие - автотрофы?</a:t>
            </a:r>
          </a:p>
          <a:p>
            <a:pPr lvl="0">
              <a:buNone/>
            </a:pPr>
            <a:r>
              <a:rPr lang="ru-RU" sz="1600" dirty="0" smtClean="0">
                <a:solidFill>
                  <a:schemeClr val="tx1"/>
                </a:solidFill>
                <a:latin typeface="Times New Roman" pitchFamily="18" charset="0"/>
                <a:cs typeface="Times New Roman" pitchFamily="18" charset="0"/>
              </a:rPr>
              <a:t>      Сделайте прогноз о преимуществе данной группы организмов в будущем.</a:t>
            </a:r>
          </a:p>
          <a:p>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000" dirty="0" smtClean="0">
                <a:solidFill>
                  <a:schemeClr val="accent2"/>
                </a:solidFill>
              </a:rPr>
              <a:t>Поиск решения проблемной ситуации.</a:t>
            </a:r>
            <a:br>
              <a:rPr lang="ru-RU" sz="2000" dirty="0" smtClean="0">
                <a:solidFill>
                  <a:schemeClr val="accent2"/>
                </a:solidFill>
              </a:rPr>
            </a:br>
            <a:endParaRPr lang="ru-RU" sz="2000" dirty="0">
              <a:solidFill>
                <a:schemeClr val="accent2"/>
              </a:solidFill>
            </a:endParaRPr>
          </a:p>
        </p:txBody>
      </p:sp>
      <p:sp>
        <p:nvSpPr>
          <p:cNvPr id="3" name="Содержимое 2"/>
          <p:cNvSpPr>
            <a:spLocks noGrp="1"/>
          </p:cNvSpPr>
          <p:nvPr>
            <p:ph idx="1"/>
          </p:nvPr>
        </p:nvSpPr>
        <p:spPr>
          <a:xfrm>
            <a:off x="323528" y="1556792"/>
            <a:ext cx="8686800" cy="4525963"/>
          </a:xfrm>
        </p:spPr>
        <p:txBody>
          <a:bodyPr>
            <a:normAutofit/>
          </a:bodyPr>
          <a:lstStyle/>
          <a:p>
            <a:pPr>
              <a:buNone/>
            </a:pPr>
            <a:endParaRPr lang="ru-RU" sz="1800" dirty="0" smtClean="0"/>
          </a:p>
          <a:p>
            <a:r>
              <a:rPr lang="ru-RU" sz="1600" dirty="0" smtClean="0">
                <a:solidFill>
                  <a:schemeClr val="tx1"/>
                </a:solidFill>
                <a:latin typeface="Times New Roman" pitchFamily="18" charset="0"/>
                <a:cs typeface="Times New Roman" pitchFamily="18" charset="0"/>
              </a:rPr>
              <a:t>На этом этапе использую методы, которые, на мой взгляд, являются наиболее оптимальными в решении учебной проблемы:</a:t>
            </a:r>
          </a:p>
          <a:p>
            <a:pPr algn="ctr">
              <a:buNone/>
            </a:pPr>
            <a:r>
              <a:rPr lang="ru-RU" sz="1600" dirty="0" smtClean="0">
                <a:solidFill>
                  <a:schemeClr val="tx1"/>
                </a:solidFill>
                <a:latin typeface="Times New Roman" pitchFamily="18" charset="0"/>
                <a:cs typeface="Times New Roman" pitchFamily="18" charset="0"/>
              </a:rPr>
              <a:t>    проблемное изложение,                    </a:t>
            </a:r>
          </a:p>
          <a:p>
            <a:pPr algn="ctr">
              <a:buNone/>
            </a:pPr>
            <a:r>
              <a:rPr lang="ru-RU" sz="1600" dirty="0" smtClean="0">
                <a:solidFill>
                  <a:schemeClr val="tx1"/>
                </a:solidFill>
                <a:latin typeface="Times New Roman" pitchFamily="18" charset="0"/>
                <a:cs typeface="Times New Roman" pitchFamily="18" charset="0"/>
              </a:rPr>
              <a:t> эвристический метод,</a:t>
            </a:r>
          </a:p>
          <a:p>
            <a:pPr algn="ctr">
              <a:buNone/>
            </a:pPr>
            <a:r>
              <a:rPr lang="ru-RU" sz="1600" dirty="0" smtClean="0">
                <a:solidFill>
                  <a:schemeClr val="tx1"/>
                </a:solidFill>
                <a:latin typeface="Times New Roman" pitchFamily="18" charset="0"/>
                <a:cs typeface="Times New Roman" pitchFamily="18" charset="0"/>
              </a:rPr>
              <a:t>          исследовательский методы.</a:t>
            </a:r>
          </a:p>
          <a:p>
            <a:pPr algn="ctr">
              <a:buNone/>
            </a:pPr>
            <a:endParaRPr lang="ru-RU" sz="1600" dirty="0" smtClean="0">
              <a:solidFill>
                <a:schemeClr val="tx1"/>
              </a:solidFill>
              <a:latin typeface="Times New Roman" pitchFamily="18" charset="0"/>
              <a:cs typeface="Times New Roman" pitchFamily="18" charset="0"/>
            </a:endParaRPr>
          </a:p>
          <a:p>
            <a:r>
              <a:rPr lang="ru-RU" sz="1600" dirty="0" smtClean="0">
                <a:solidFill>
                  <a:schemeClr val="tx1"/>
                </a:solidFill>
                <a:latin typeface="Times New Roman" pitchFamily="18" charset="0"/>
                <a:cs typeface="Times New Roman" pitchFamily="18" charset="0"/>
              </a:rPr>
              <a:t>Метод проблемного изложения универсален, использую его как в среднем, так и в старшем звене на уроках изучения нового материала, обобщающих лекциях. Обозначив проблемную ситуацию, раскрываю учащимся логику движения к её решению, показываю противоречия и источники их возникновения, </a:t>
            </a:r>
            <a:r>
              <a:rPr lang="ru-RU" sz="1600" dirty="0" err="1" smtClean="0">
                <a:solidFill>
                  <a:schemeClr val="tx1"/>
                </a:solidFill>
                <a:latin typeface="Times New Roman" pitchFamily="18" charset="0"/>
                <a:cs typeface="Times New Roman" pitchFamily="18" charset="0"/>
              </a:rPr>
              <a:t>аргументи-рую</a:t>
            </a:r>
            <a:r>
              <a:rPr lang="ru-RU" sz="1600" dirty="0" smtClean="0">
                <a:solidFill>
                  <a:schemeClr val="tx1"/>
                </a:solidFill>
                <a:latin typeface="Times New Roman" pitchFamily="18" charset="0"/>
                <a:cs typeface="Times New Roman" pitchFamily="18" charset="0"/>
              </a:rPr>
              <a:t> каждый шаг к решению проблемы.</a:t>
            </a:r>
          </a:p>
          <a:p>
            <a:endParaRPr lang="ru-RU" sz="1600"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None/>
            </a:pPr>
            <a:r>
              <a:rPr lang="ru-RU" sz="2000" b="1" u="sng" dirty="0" smtClean="0">
                <a:solidFill>
                  <a:schemeClr val="accent6"/>
                </a:solidFill>
                <a:latin typeface="Times New Roman" pitchFamily="18" charset="0"/>
                <a:cs typeface="Times New Roman" pitchFamily="18" charset="0"/>
              </a:rPr>
              <a:t>4.Проблемный урок</a:t>
            </a:r>
            <a:r>
              <a:rPr lang="ru-RU" sz="2000" dirty="0" smtClean="0">
                <a:solidFill>
                  <a:schemeClr val="accent6"/>
                </a:solidFill>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ru-RU" sz="1600" dirty="0" smtClean="0">
                <a:solidFill>
                  <a:schemeClr val="tx1"/>
                </a:solidFill>
                <a:latin typeface="Times New Roman" pitchFamily="18" charset="0"/>
                <a:cs typeface="Times New Roman" pitchFamily="18" charset="0"/>
              </a:rPr>
              <a:t>нестандартный урок при коллективной форме, требует особого подхода и времени: урок-исследование, урок-беседа, урок-игра, «круглый стол», урок-конференция, урок-интервью, урок – медицинский.</a:t>
            </a:r>
          </a:p>
          <a:p>
            <a:pPr>
              <a:buNone/>
            </a:pPr>
            <a:endParaRPr lang="ru-RU" sz="1600" dirty="0" smtClean="0">
              <a:solidFill>
                <a:schemeClr val="tx1"/>
              </a:solidFill>
              <a:latin typeface="Times New Roman" pitchFamily="18" charset="0"/>
              <a:cs typeface="Times New Roman" pitchFamily="18" charset="0"/>
            </a:endParaRPr>
          </a:p>
          <a:p>
            <a:pPr>
              <a:buNone/>
            </a:pPr>
            <a:r>
              <a:rPr lang="ru-RU" sz="1600" dirty="0" smtClean="0">
                <a:solidFill>
                  <a:schemeClr val="tx1"/>
                </a:solidFill>
                <a:latin typeface="Times New Roman" pitchFamily="18" charset="0"/>
                <a:cs typeface="Times New Roman" pitchFamily="18" charset="0"/>
              </a:rPr>
              <a:t>     Таким образом, проблемный подход в обучении по своей сущности является ведущим средством активизации учения школьников. Проблемное обучение - </a:t>
            </a:r>
            <a:r>
              <a:rPr lang="ru-RU" sz="1600" dirty="0" err="1" smtClean="0">
                <a:solidFill>
                  <a:schemeClr val="tx1"/>
                </a:solidFill>
                <a:latin typeface="Times New Roman" pitchFamily="18" charset="0"/>
                <a:cs typeface="Times New Roman" pitchFamily="18" charset="0"/>
              </a:rPr>
              <a:t>обязатель</a:t>
            </a:r>
            <a:r>
              <a:rPr lang="ru-RU" sz="1600" dirty="0" smtClean="0">
                <a:solidFill>
                  <a:schemeClr val="tx1"/>
                </a:solidFill>
                <a:latin typeface="Times New Roman" pitchFamily="18" charset="0"/>
                <a:cs typeface="Times New Roman" pitchFamily="18" charset="0"/>
              </a:rPr>
              <a:t>​</a:t>
            </a:r>
            <a:r>
              <a:rPr lang="ru-RU" sz="1600" dirty="0" err="1" smtClean="0">
                <a:solidFill>
                  <a:schemeClr val="tx1"/>
                </a:solidFill>
                <a:latin typeface="Times New Roman" pitchFamily="18" charset="0"/>
                <a:cs typeface="Times New Roman" pitchFamily="18" charset="0"/>
              </a:rPr>
              <a:t>ный</a:t>
            </a:r>
            <a:r>
              <a:rPr lang="ru-RU" sz="1600" dirty="0" smtClean="0">
                <a:solidFill>
                  <a:schemeClr val="tx1"/>
                </a:solidFill>
                <a:latin typeface="Times New Roman" pitchFamily="18" charset="0"/>
                <a:cs typeface="Times New Roman" pitchFamily="18" charset="0"/>
              </a:rPr>
              <a:t> признак современного урока, это способ развития </a:t>
            </a:r>
            <a:r>
              <a:rPr lang="ru-RU" sz="1600" dirty="0" smtClean="0">
                <a:solidFill>
                  <a:schemeClr val="tx1"/>
                </a:solidFill>
                <a:latin typeface="Times New Roman" pitchFamily="18" charset="0"/>
                <a:cs typeface="Times New Roman" pitchFamily="18" charset="0"/>
              </a:rPr>
              <a:t>творческого </a:t>
            </a:r>
            <a:r>
              <a:rPr lang="ru-RU" sz="1600" dirty="0" smtClean="0">
                <a:solidFill>
                  <a:schemeClr val="tx1"/>
                </a:solidFill>
                <a:latin typeface="Times New Roman" pitchFamily="18" charset="0"/>
                <a:cs typeface="Times New Roman" pitchFamily="18" charset="0"/>
              </a:rPr>
              <a:t>мышления учащихся.</a:t>
            </a:r>
          </a:p>
          <a:p>
            <a:pPr algn="r">
              <a:buNone/>
            </a:pPr>
            <a:endParaRPr lang="ru-RU" sz="2000" dirty="0" smtClean="0">
              <a:solidFill>
                <a:schemeClr val="tx1"/>
              </a:solidFill>
              <a:latin typeface="Times New Roman" pitchFamily="18" charset="0"/>
              <a:cs typeface="Times New Roman" pitchFamily="18" charset="0"/>
            </a:endParaRPr>
          </a:p>
          <a:p>
            <a:pPr algn="r">
              <a:buNone/>
            </a:pPr>
            <a:endParaRPr lang="ru-RU" sz="2000" dirty="0" smtClean="0">
              <a:solidFill>
                <a:schemeClr val="tx1"/>
              </a:solidFill>
            </a:endParaRPr>
          </a:p>
          <a:p>
            <a:pPr algn="r">
              <a:buNone/>
            </a:pPr>
            <a:endParaRPr lang="ru-RU" sz="2000" dirty="0" smtClean="0">
              <a:solidFill>
                <a:schemeClr val="tx1"/>
              </a:solidFill>
            </a:endParaRPr>
          </a:p>
          <a:p>
            <a:pPr algn="r">
              <a:buNone/>
            </a:pPr>
            <a:r>
              <a:rPr lang="ru-RU" sz="1400" dirty="0" smtClean="0">
                <a:solidFill>
                  <a:schemeClr val="tx1"/>
                </a:solidFill>
              </a:rPr>
              <a:t>Презентация составлена на основе материалов Н.Агеевой,</a:t>
            </a:r>
          </a:p>
          <a:p>
            <a:pPr algn="r">
              <a:buNone/>
            </a:pPr>
            <a:r>
              <a:rPr lang="ru-RU" sz="1400" dirty="0" smtClean="0">
                <a:solidFill>
                  <a:schemeClr val="tx1"/>
                </a:solidFill>
              </a:rPr>
              <a:t> Е.А.Борисовой «Проблемное обучение на уроках биологии;</a:t>
            </a:r>
          </a:p>
          <a:p>
            <a:pPr algn="r">
              <a:buNone/>
            </a:pPr>
            <a:r>
              <a:rPr lang="ru-RU" sz="1400" dirty="0" smtClean="0">
                <a:solidFill>
                  <a:schemeClr val="tx1"/>
                </a:solidFill>
              </a:rPr>
              <a:t> </a:t>
            </a:r>
            <a:endParaRPr lang="ru-RU" sz="2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126</TotalTime>
  <Words>599</Words>
  <Application>Microsoft Office PowerPoint</Application>
  <PresentationFormat>Экран (4:3)</PresentationFormat>
  <Paragraphs>71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Трек</vt:lpstr>
      <vt:lpstr>Проблемный подход в обучении биологии</vt:lpstr>
      <vt:lpstr>Велеть кому-нибудь дать тебе гото​вые мысли - это поручить другому ро​дить твое дитя Есть мысли ,которые надо самому рожать в муках, и они-то и есть самые ценные.                 Я. Корчак</vt:lpstr>
      <vt:lpstr>Методические приемы создания проблемных ситуаций: </vt:lpstr>
      <vt:lpstr>Уровни проблемного обучения</vt:lpstr>
      <vt:lpstr>Слайд 5</vt:lpstr>
      <vt:lpstr>Способы создания проблемной ситуации:</vt:lpstr>
      <vt:lpstr> Создание проблемных ситуаций «с удивлением»</vt:lpstr>
      <vt:lpstr>Поиск решения проблемной ситуации. </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Проблемный подход в обучении биологии</dc:title>
  <dc:creator>Diman</dc:creator>
  <cp:lastModifiedBy>Diman</cp:lastModifiedBy>
  <cp:revision>15</cp:revision>
  <dcterms:created xsi:type="dcterms:W3CDTF">2017-11-19T12:20:09Z</dcterms:created>
  <dcterms:modified xsi:type="dcterms:W3CDTF">2024-10-31T11:39:32Z</dcterms:modified>
</cp:coreProperties>
</file>