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22" r:id="rId4"/>
    <p:sldId id="258" r:id="rId5"/>
    <p:sldId id="259" r:id="rId6"/>
    <p:sldId id="260" r:id="rId7"/>
    <p:sldId id="274" r:id="rId8"/>
    <p:sldId id="261" r:id="rId9"/>
    <p:sldId id="271" r:id="rId10"/>
    <p:sldId id="262" r:id="rId11"/>
    <p:sldId id="294" r:id="rId12"/>
    <p:sldId id="295" r:id="rId13"/>
    <p:sldId id="297" r:id="rId14"/>
    <p:sldId id="296" r:id="rId15"/>
    <p:sldId id="298" r:id="rId16"/>
    <p:sldId id="299" r:id="rId17"/>
    <p:sldId id="300" r:id="rId18"/>
    <p:sldId id="301" r:id="rId19"/>
    <p:sldId id="302" r:id="rId20"/>
    <p:sldId id="309" r:id="rId21"/>
    <p:sldId id="310" r:id="rId22"/>
    <p:sldId id="311" r:id="rId23"/>
    <p:sldId id="312" r:id="rId24"/>
    <p:sldId id="303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76" r:id="rId34"/>
    <p:sldId id="282" r:id="rId35"/>
    <p:sldId id="283" r:id="rId36"/>
    <p:sldId id="318" r:id="rId37"/>
    <p:sldId id="319" r:id="rId38"/>
    <p:sldId id="320" r:id="rId39"/>
    <p:sldId id="325" r:id="rId40"/>
    <p:sldId id="324" r:id="rId41"/>
    <p:sldId id="314" r:id="rId42"/>
    <p:sldId id="315" r:id="rId43"/>
    <p:sldId id="326" r:id="rId44"/>
    <p:sldId id="327" r:id="rId45"/>
    <p:sldId id="323" r:id="rId46"/>
    <p:sldId id="266" r:id="rId47"/>
    <p:sldId id="267" r:id="rId48"/>
    <p:sldId id="268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7E907F-DDCF-4DF2-AD17-FB6074ABC440}" type="datetimeFigureOut">
              <a:rPr lang="ru-RU" smtClean="0"/>
              <a:pPr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5D07C8C-B0C8-41A3-85AB-0D9BC8E97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710D948EFBF0C0FFF9F175275B0DD43856FF4B0D3841F8C83D556CA5F6A3474BEF69F7B1F3DD99AA0819022E5223423A5C478DE231485J9jF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928670"/>
            <a:ext cx="6929454" cy="3714776"/>
          </a:xfr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«</a:t>
            </a:r>
            <a:r>
              <a:rPr lang="ru-RU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Единая методика социально-психологического тестирования (ЕМ СПТ)»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5072074"/>
            <a:ext cx="5114778" cy="1071570"/>
          </a:xfr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Хачкинаян</a:t>
            </a: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Р.А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руководитель РМО педагогов-психологов и социальных педагогов.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196166" cy="1357322"/>
          </a:xfr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Возрастные модификации единой методики социально психологического тестирования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714884"/>
            <a:ext cx="3214710" cy="2000264"/>
          </a:xfr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7-9 классы </a:t>
            </a:r>
          </a:p>
          <a:p>
            <a:r>
              <a:rPr lang="ru-RU" dirty="0" smtClean="0"/>
              <a:t>Форма «А-110»</a:t>
            </a:r>
          </a:p>
          <a:p>
            <a:r>
              <a:rPr lang="ru-RU" dirty="0" smtClean="0"/>
              <a:t>110 вопросов</a:t>
            </a:r>
          </a:p>
          <a:p>
            <a:r>
              <a:rPr lang="ru-RU" dirty="0" smtClean="0"/>
              <a:t>Факторы риска – 6 </a:t>
            </a:r>
            <a:r>
              <a:rPr lang="ru-RU" dirty="0" err="1" smtClean="0"/>
              <a:t>субшкал</a:t>
            </a:r>
            <a:endParaRPr lang="ru-RU" dirty="0" smtClean="0"/>
          </a:p>
          <a:p>
            <a:r>
              <a:rPr lang="ru-RU" dirty="0" smtClean="0"/>
              <a:t>Факторы защиты – 4 </a:t>
            </a:r>
            <a:r>
              <a:rPr lang="ru-RU" dirty="0" err="1" smtClean="0"/>
              <a:t>субшкалы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14612" y="3071810"/>
            <a:ext cx="3286148" cy="2031325"/>
          </a:xfrm>
          <a:prstGeom prst="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10-11 классы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Форма «В-140»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140 вопросов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Факторы риска – 8 </a:t>
            </a:r>
            <a:r>
              <a:rPr lang="ru-RU" dirty="0" err="1" smtClean="0"/>
              <a:t>субшкал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Факторы защиты – 5 </a:t>
            </a:r>
            <a:r>
              <a:rPr lang="ru-RU" dirty="0" err="1" smtClean="0"/>
              <a:t>субшкал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143504" y="1785926"/>
            <a:ext cx="3286148" cy="2031325"/>
          </a:xfrm>
          <a:prstGeom prst="rect">
            <a:avLst/>
          </a:prstGeo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Студенты 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Форма «С-140»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140 вопросов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Факторы риска – 8 </a:t>
            </a:r>
            <a:r>
              <a:rPr lang="ru-RU" dirty="0" err="1" smtClean="0"/>
              <a:t>субшкал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Факторы защиты – 5 </a:t>
            </a:r>
            <a:r>
              <a:rPr lang="ru-RU" dirty="0" err="1" smtClean="0"/>
              <a:t>субшкал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484632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связи с тем, что при анализе данных используется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две методики, в ЕМ СПТ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применяется два ключа обработки.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Для методики оценки вероятности вовлечения в зависимое поведение «Соотношение критических значений»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обработка ведется 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субшкалам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  методике   оценки   вероятности   вовлечения   в   зависимое   поведение  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Квазишкалирование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обработка ведется по интегративным шкалам: «Факторы риска» и «Факторы защиты».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ОБРАБОТКА ОТВЕТОВ ОБСЛЕДУЕМЫХ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Методика выявления респондентов с недостоверными ответами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7715304" cy="524131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Выявление недостоверных ответов строится на вычислении числовых значений четырех индикаторов недостоверности: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Социальная желательность ответов (СЖО).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Несоответствие ответов на синонимичные вопросы - контроль соответствия (КС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1900" dirty="0" smtClean="0"/>
              <a:t> 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Мое слово всегда совпадает с делом. Я всегда делаю и говорю одно и то же. </a:t>
            </a:r>
          </a:p>
          <a:p>
            <a:pPr>
              <a:buNone/>
            </a:pP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Я никогда и никуда не опаздываю. Везде и всегда я прихожу вовремя.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Минимально возможное время тестирования (МВВТ).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Однообразие ответов - нежелание сотрудничать (НС).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Недостоверными считаются ответы в случае, если уровень выраженности</a:t>
            </a:r>
            <a:r>
              <a:rPr lang="ru-RU" b="1" u="heavy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хотя бы одного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из индикаторов попадает в интервал недостоверности.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Ответы респондентов из дальнейшего анализа ИСКЛЮЧАЮТСЯ.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143932" cy="635798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Респонденты,  отнесенные  в  группу с недостоверными ответами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резистентность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выборки) требуют особого  внимания.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резистентности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(сопротивляемости) респондентов тестированию может быть комплекс факторов: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Нежелание обучающихся участвовать в тестировании. В таком случае следует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усиливать мотивационную сторону при организации тестирования, нацеливать обучающихся на возможности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самоисследования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самопознания.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Желание показать себя с лучшей  стороны,  что  влечет  неискренность  при ответах и отражается на результатах методики.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Субъективные  факторы: это-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давление со стороны педагогов, ориентация на «положительные» ответы. возможное запугивание, требование обязательного участия, неверная трактовка назначения самого тестирования для обучающихся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Региональные особенности,  связанные  с  этнокультурным  компонентом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том числе с особенностями восприятия семантического значения диагностического инструментария методики.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u="sng" dirty="0" smtClean="0"/>
              <a:t>Содержание обратной связи при недостоверных ответах, которую получит участник тестирования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Ваши ответы признаны недостоверными. Это может быть вызвано следующими причинами: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Возможно, Вы не поняли инструкцию, которая давалась в начале теста.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Возможно, Вы невнимательно читали утверждения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опросника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Возможно, Вы делали свой выбор ответов по ошибке.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Возможно, Вы слишком, спешили, отвечая на вопросы, не оставляя себе время на обдумывание ответа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072494" cy="645573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Качественная оценка вовлечения респондентов в зависимое поведение выявляется критическими соотношениями факторов риска и факторов защиты.    </a:t>
            </a:r>
            <a:endParaRPr lang="ru-RU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Факторы риска –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социально-психологические условия, повышающие угрозу вовлечения в зависимое поведение. Анализируются на 2 уровнях:</a:t>
            </a:r>
          </a:p>
          <a:p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качества и условия, регулирующие взаимоотношения личности и социума</a:t>
            </a:r>
          </a:p>
          <a:p>
            <a:pPr lvl="0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потребность в одобрении (ПО)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принятие асоциальных установок социума (ПАУ)</a:t>
            </a:r>
          </a:p>
          <a:p>
            <a:pPr lvl="0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подверженность влиянию группы (ПВГ)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 социальном окружении (НСО)</a:t>
            </a:r>
          </a:p>
          <a:p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качества, влияющие на индивидуальные особенности поведения:</a:t>
            </a:r>
            <a:endParaRPr lang="ru-RU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склонность к риску (опасности) (СР)</a:t>
            </a:r>
          </a:p>
          <a:p>
            <a:pPr lvl="0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Импульсивность (И)</a:t>
            </a:r>
          </a:p>
          <a:p>
            <a:pPr lvl="0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Тревожность (Т)</a:t>
            </a:r>
          </a:p>
          <a:p>
            <a:pPr lvl="0"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Фрустрация  (Ф)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Факторы защиты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300039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Факторы защиты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протективные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факторы) - обстоятельства, повышающие социально-психологическую устойчивость к воздействию факторов риска: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родителями (ПР),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одноклассниками (ПО),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социальная активность (СА),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самоконтроль поведения (СП),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Самоэффективность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000504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субшкалы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делятся на три уровня: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уровень,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средний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(норма),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пониженный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уровень.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5214950"/>
            <a:ext cx="7858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подробными значениями уровней проявления каждого признака участники тестирования могут познакомиться при получении обратной связи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7929618" cy="6215106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  тестирования   позволяют    классифицировать    респондентов по 4 группам на основе соотношения и выраженности показателей «Факторов риска» и «Факторов защиты»:</a:t>
            </a:r>
          </a:p>
          <a:p>
            <a:pPr lvl="1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Благоприятное сочетание факторов риска и факторов защиты.</a:t>
            </a:r>
          </a:p>
          <a:p>
            <a:pPr lvl="1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Актуализация (выраженность) факторов риска при достаточной выраженности факторов защиты.</a:t>
            </a:r>
          </a:p>
          <a:p>
            <a:pPr lvl="1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Редукция (снижение) факторов защиты при допустимой выраженности факторов риска.</a:t>
            </a:r>
          </a:p>
          <a:p>
            <a:pPr lvl="1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Неблагоприятное сочетание факторов риска и факторов защиты.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Итоговое заключение по результатам тестирования определяет респондентов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повышенной вероятностью вовлечения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зависимое поведение.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543824" cy="617000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Итоговое ЗАКЛЮЧЕНИЕ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дается на основе двух методик  взаимодополняющих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взаимопроверяющих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друг друга 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позволяет сформировать заключения двух видов:</a:t>
            </a:r>
          </a:p>
          <a:p>
            <a:pPr lvl="2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«повышенной вероятность вовлечения» (ПВВ);</a:t>
            </a:r>
          </a:p>
          <a:p>
            <a:pPr lvl="2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«незначительной вероятности вовлечения» (НВВ).</a:t>
            </a:r>
            <a:endParaRPr lang="ru-RU" sz="2800" dirty="0" smtClean="0"/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повышенной вероятности вовлечения по одной из методик делается вывод о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латентной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рискогенности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социально- психологических условий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(группа «особого внимания»).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повышенной вероятности вовлечения по обеим методикам делается вывод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рискогенности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социально- психологических условий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(«группа риска»).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7643866" cy="60985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Обратная связь для 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достоверных ответах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не является интерпретацией индивидуальных результатов теста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Она отличается высокой степенью обобщенности и служит для удовлетворения интереса респондента к результатам тестирования.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Ученик, получая обратную связь, видит запись, к какому из 4-ёх вариантов сочетания факторов защиты и риска он относится, может прочитать о проблемах, с какими может столкнуться в трудной жизненной ситуации, получает рекомендации в форме краткого совета, описывающего возможный «вектор саморазвития».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ЕДИНЫЙ ИЗМЕРИТЕЛЬНЫЙ ИНСТРУМЕНТ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1.</a:t>
            </a:r>
          </a:p>
          <a:p>
            <a:r>
              <a:rPr lang="ru-RU" dirty="0"/>
              <a:t>Единая методика социально-психологического тестирования разработана </a:t>
            </a:r>
            <a:r>
              <a:rPr lang="ru-RU" dirty="0" smtClean="0"/>
              <a:t>и </a:t>
            </a:r>
            <a:r>
              <a:rPr lang="ru-RU" dirty="0" err="1" smtClean="0"/>
              <a:t>опробирована</a:t>
            </a:r>
            <a:r>
              <a:rPr lang="ru-RU" dirty="0" smtClean="0"/>
              <a:t> Московским Государственным Университетом </a:t>
            </a:r>
            <a:r>
              <a:rPr lang="ru-RU" dirty="0" err="1" smtClean="0"/>
              <a:t>им.М.В.Ломоносова</a:t>
            </a:r>
            <a:r>
              <a:rPr lang="ru-RU" smtClean="0"/>
              <a:t> в </a:t>
            </a:r>
            <a:r>
              <a:rPr lang="ru-RU" dirty="0"/>
              <a:t>соответствии с поручением Государственного </a:t>
            </a:r>
            <a:r>
              <a:rPr lang="ru-RU" dirty="0" err="1"/>
              <a:t>антинаркотического</a:t>
            </a:r>
            <a:r>
              <a:rPr lang="ru-RU" dirty="0"/>
              <a:t> комитета (протокол от 11 декабря 2017 г.№35)</a:t>
            </a:r>
          </a:p>
          <a:p>
            <a:pPr algn="ctr"/>
            <a:r>
              <a:rPr lang="ru-RU" dirty="0"/>
              <a:t>2.</a:t>
            </a:r>
          </a:p>
          <a:p>
            <a:r>
              <a:rPr lang="ru-RU" dirty="0"/>
              <a:t>Правообладателем «Единой методики социально-психологического тестирования»  (ЕМ СПТ) является Министерство просвещения Российской Федерации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dirty="0" smtClean="0"/>
              <a:t>3</a:t>
            </a:r>
            <a:r>
              <a:rPr lang="ru-RU" dirty="0"/>
              <a:t>.</a:t>
            </a:r>
          </a:p>
          <a:p>
            <a:r>
              <a:rPr lang="ru-RU" dirty="0"/>
              <a:t>«Единая методика социально-психологического тестирования» (ЕМ СПТ)  с 2019г является обязательным для исполнения в образовательных организациях всех субъектов Российской Федерации. 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Благоприятное сочетание факторов риска и факторов защиты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11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857232"/>
            <a:ext cx="1714512" cy="15716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28860" y="1357298"/>
            <a:ext cx="3786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	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ориентировать	на саморазвитие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357430"/>
            <a:ext cx="77153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7238" algn="l"/>
                <a:tab pos="17557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успешно прошли социально- психологический тест.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трудных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жизненных ситуациях Ваша психологическая устойчивость снижается.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7238" algn="l"/>
                <a:tab pos="17557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Вас бывают трудности в общении с родителями и сверстниками. В жизни можно решить любые проблемы, найти общий язык с любым человеком, а тем более с родителями. Просто вы смотрите на вещи с разных точек зрения. Проявите терпение и сдержанность, стремитесь найти взаимопонимание. Компромисс – это путь к успеху в любых взаимоотношениях.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12121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21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Задумайтесь о том, чтобы перестроить ритм жизни. Если Вы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чувствуете сильную усталость и утомление от количества дел, оставьте себе в течении дня время для отдыха. Если проводите много времени в помещении, особенно за компьютером, займитесь спортом.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Общение с проверенными друзьями и близкими людьми снизит риск Вашего контакта с ложными друзьями и сомнительной публикой.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Вас интересует более подробная информация о результатах теста, обратитесь к психологу.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7238" algn="l"/>
                <a:tab pos="17557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7572428" cy="68006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Редукция факторов защиты при допустимой выраженности факторов риска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10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7" y="1142985"/>
            <a:ext cx="1714512" cy="135732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28860" y="128586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ориентировать на повышение факторов защиты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285720" y="2333685"/>
            <a:ext cx="79296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успешно прошли социально- психологический тест.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психологическая устойчивость не зависит от трудных жизненных ситуаций.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Иногда эмоции мешают Вам в общении.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Научившись контролировать их, Вы сможете быстрее и проще решать спорные вопросы.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не всегда успеваете сделать  все необходимые дела. Сложности такого рода возникают у всех, нужно научиться с этим справляться. Разделите все свои дела на важные и второстепенные.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Постарайтесь создать комфортные условия для работы, чтобы ничего не отвлекало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важных дел.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Иногда может казаться, что требования родителей и педагогов ограничивают Вашу свободу, Вашу индивидуальность. Все ограничения чаще всего являются предостережениями, проверенными временем. Не стоит связываться с сомнительной публикой, это еще никогда ничем хорошим не заканчивалось.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Вас интересует более подробная информация о результатах теста, обратитесь к психологу.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15262" cy="6086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Актуализация факторов риска при достаточной выраженности факторов защиты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9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857232"/>
            <a:ext cx="1761920" cy="15960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14612" y="150017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ориентировать на снижение факторов риска.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142844" y="2428869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успешно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прошли социально-психологический тест.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трудных жизненных ситуациях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Ваша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психологическая устойчивость снижается.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у Вас резко ухудшается настроение, не стоит принимать серьезных решений. Вы можете совершить серьезные ошибки. Подождите некоторое время, пока отрицательные эмоции утихнут, принимайте решения исходя из здравого смысла.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Сомнения в себе сильно ограничивают возможности. Не теряйте  уверенности  в  себе. Если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 добивались успехов в  прошлом, значит будут успехи и  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будущем. Поставьте перед собой четкие цели. Не бойтесь трудностей – они есть у всех. В поисках решения житейских проблем не стоит совершать непредсказуемые поступки. То, что	сегодня выглядит привлекательно, завтра может привести к нежелательным последствиям. Избегайте сомнительных предложений, которые могут нанести вред Вашему здоровью и сделать несчастными ваших близких. Если Вас интересует более подробная информация о результатах теста, обратитесь к психологу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80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Неблагоприятное	сочетание факторов	риска	 и факторов защиты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8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071546"/>
            <a:ext cx="1619043" cy="1310279"/>
          </a:xfrm>
          <a:prstGeom prst="rect">
            <a:avLst/>
          </a:prstGeom>
        </p:spPr>
      </p:pic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2214546" y="1285860"/>
            <a:ext cx="46434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0900" algn="l"/>
                <a:tab pos="21907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	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ориентировать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преодоление трудных жизненных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ситуаций.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85720" y="2357430"/>
            <a:ext cx="771530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9663" algn="l"/>
                <a:tab pos="1608138" algn="l"/>
                <a:tab pos="2073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успешно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прошли социально-психологический тест.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Ваша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психологическая устойчивость будет выше, если проявлять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терпение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сдержанность.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9663" algn="l"/>
                <a:tab pos="1608138" algn="l"/>
                <a:tab pos="2073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Трудные жизненные ситуации и стрессы приводят Вас к значительным эмоциональным затратам. Это может вызвать пессимистичное	восприятие окружающего мира. Старайтесь акцентироваться на позитивных эмоциях.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жизненные ситуации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кажутся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Вам неразрешимыми. Не все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обстоятельства мы можем изменить.  Вам   нужно научиться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приспосабливаться к ним.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Иногда кажется, что близкие люди Вас не понимают. Переживания часто приводят к необдуманным поступкам, о которых люди потом жалеют. Любые способы временно облегчить свои переживания не решают саму проблему. Взгляните на ваши взаимоотношения с близкими людьми с другой стороны и Вы найдете решение.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 заботитесь о том, что думают о Вас сверстники. Желание им понравиться может привести	к потере индивидуальности. Будьте самим собой, ведь каждый человек неповторим. Не бойтесь отстаивать свою точку зрения. Избегайте сомнительных предложений, которые могут нанести вред Вашему здоровью. Если Вас интересует более подробная информация о результатах теста, обратитесь к психологу.</a:t>
            </a: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9663" algn="l"/>
                <a:tab pos="1608138" algn="l"/>
                <a:tab pos="2073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7786742" cy="62151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Использование обобщенных формулировок в обратной связи не случайно. Такой подход вызван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организационно-смысловыми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 проведении СПТ: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вольная трактовка психологических терминов респондентами и их родителями; неправильное, искаженное понимание психологических терминов приводит к остро негативной реакции на результаты тестирования, нежеланию сотрудничать;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подавляющее большинство родителей, получивших результат о высокой вероятности вовлечения их детей  зависимое поведение, настроены относиться к результатам критически, ставить под сомнение методику и ее результаты, вплоть до их прямого отрицания; при получении результата о высокой вероятности вовлечения он может быть воспринят как отрицательная характеристика  не только ребенка, но и как низкая оценка воспитательных усилий родителя, что актуализирует психологические защитные механизмы родителей и может привести к возникновению конфликтных ситуаций, формированию негативного отношения к тестированию;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связи со спецификой подросткового и юношеского возраста возможно сообщение результатов тестирования третьим лицам, сравнение персональных результатов респондентов между собой; такое поведение может привести к разглашению персональных данных, неправильному пониманию результатов тестирования и навешиванию «ярлыков».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239000" cy="132301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Пример построения общего профиля класса по факторам риска и факторам защиты относительно образовательной организации и региона.</a:t>
            </a:r>
            <a:endParaRPr lang="ru-RU" sz="2000" dirty="0"/>
          </a:p>
        </p:txBody>
      </p:sp>
      <p:pic>
        <p:nvPicPr>
          <p:cNvPr id="4" name="image4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71678"/>
            <a:ext cx="7686700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7786742" cy="614366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Анализируя данный «профиль» класса, мы видим, что значение факторов риска в нем ниже значений образовательной организации и региональной «нормы». Однако если мы посмотрим на выраженность значений по факторам защиты, то видим, что факторы защиты в классе ниже относительно образовательной организации, но выше областного уровня. Это значит, что данный класс можно отнести к третьей группе кластерного анализа. В соответствии с чем, следует обратить внимание на воспитательную работу в детском коллективе. Более конкретные рекомендации мы можем получить, проведя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пошкальный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анализ как по факторам риска, так и по факторам защиты.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Пример построения профиля класса по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субшкалам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факторов риска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5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785927"/>
            <a:ext cx="7786742" cy="394207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858180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Анализируя </a:t>
            </a:r>
            <a:r>
              <a:rPr lang="ru-RU" dirty="0" err="1" smtClean="0"/>
              <a:t>субшкалы</a:t>
            </a:r>
            <a:r>
              <a:rPr lang="ru-RU" dirty="0" smtClean="0"/>
              <a:t> факторов риска, видим повышенный уровень значений по шкале ПВГ (подверженность влиянию группы) и Т (тревожность).</a:t>
            </a:r>
          </a:p>
          <a:p>
            <a:r>
              <a:rPr lang="ru-RU" dirty="0" smtClean="0"/>
              <a:t>Повышенный уровень ПВГ характеризуется зависимостью от мнения и требований группы, потребностью в поддержке со стороны группы, </a:t>
            </a:r>
            <a:r>
              <a:rPr lang="ru-RU" dirty="0" err="1" smtClean="0"/>
              <a:t>конформностью</a:t>
            </a:r>
            <a:r>
              <a:rPr lang="ru-RU" dirty="0" smtClean="0"/>
              <a:t>; несамостоятельностью в принятии решений, ориентированностью на социальное одобрение; пассивным согласием с мнением подавляющего большинства людей, составляющих социальную группу, в которой находится сам. Напрашивается вывод о том, что необходимо присмотреться к ребятам, занимающим лидерские позиции, как формальные, так и неформальные, а также к их взаимоотношениям с классным руководителем.</a:t>
            </a:r>
          </a:p>
          <a:p>
            <a:r>
              <a:rPr lang="ru-RU" dirty="0" smtClean="0"/>
              <a:t>Повышенный уровень Т характеризуется склонностью воспринимать, большинство ситуаций как угрожающие и реагировать на эти ситуации состоянием сильной тревоги, неуверенностью в себе, склонностью к мрачным предчувствиям; проявлением излишнего беспокойства, озабоченностью чем-либо, ранимостью; крайней напряженностью в трудных жизненных ситуациях, застенчивостью и стеснительностью, трудностями в установлении контактов с окружающими, зависимостью от их одобрения. К тревожности приводит контролирующий (в том числе авторитарный) стиль воспитания — как в семье, так и в школе.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758138" cy="85725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 построения профиля класса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субщкалам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факторов защиты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6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7881942" cy="41138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472518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СПТ как форма профилактики утверждена в федеральном законе №3 ст.53.4 от 08.01.1998г.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В ФЗ  РФ №273 ст.28.п.15.1 от 29.12.2012 Образовательная организация несёт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ответствен-ность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установленном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законода-тельством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РФ порядке за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выпол-нение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функций, отнесённых к её компетенции.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7786742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Анализируя данный профиль, можно сказать, что по трем шкалам ПР, СА и СП значения ниже, чем в образовательной организации в целом.</a:t>
            </a:r>
          </a:p>
          <a:p>
            <a:r>
              <a:rPr lang="ru-RU" dirty="0" smtClean="0"/>
              <a:t>Пониженный уровень ПР означает наличие проблем в отношении принятия родителями. Подростки считают, что родители низко оценивают их способности, не верят в их благополучное будущее, испытывают отрицательные чувства (раздражение, злость, досаду). Подростки испытывают недостаток внимания и общения со стороны родителей, чувствуют, что родители проявляют безразличие к их внутреннему миру и личной жизни.</a:t>
            </a:r>
          </a:p>
          <a:p>
            <a:r>
              <a:rPr lang="ru-RU" dirty="0" smtClean="0"/>
              <a:t>Пониженный уровень СА характеризуется узким кругом интересов, безынициативностью, равнодушием к делам коллектива и группы, безразличием к окружающей действительности. Подростки не испытывают потребности в социальных контактах, проявляют сдержанность в процессе социальных взаимодействий, необщительность, предпочитают уединение компаниям.</a:t>
            </a:r>
          </a:p>
          <a:p>
            <a:r>
              <a:rPr lang="ru-RU" dirty="0" smtClean="0"/>
              <a:t>Пониженный уровень СП говорит о низком уровне контроля и управления своим поведением; непоследовательностью в поведении, повышенной лабильностью и неуверенностью; снижением активности и работоспособности, которая компенсируется повышенной чувствительностью, гибкостью, изобретательностью. У подростка проявляется склонность к свободной трактовке социальных норм.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286776" cy="635798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целом, можно констатировать, что в данном классе намечается процесс отчуждения подростков от воспитательного влияния семьи и школы, который связан с недостатком личностно-ориентированного подхода со стороны взрослых и недостатком развития самостоятельности у детей.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данном примере видно, что социально-психологическое тестирование является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диагностическим компонентом профилактической направленности воспитательной деятельности классного руководителя и образовательной организации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Кроме того, полученные результаты определяют содержание воспитательной работы с конкретными категориями обучающихся, позволяют оказывать своевременную адресную психолого-педагогическую помощь.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7929618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Основным содержанием деятельности в области первичной профилактики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аддиктивного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поведения выступает уменьшение до полного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упразд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нения факторов риска и повышение факторов защиты в подростковой и молодёжной среде.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Современный подход к профилактической деятельности предполагает участие в ней всего педагогического коллектива. Для этого в коллективе должно, прежде всего, сформироваться смысловое единство в понимании проблемы зависимого поведения и содержания профилактической деятельности. (Примерный сценарий семинара для педагогов). На семинаре педагог- психолог должен представить анализ результатов социально-психологического тестирования в целом по образовательной организации. Необходимо также провести консультации для классных руководителей с разбором результатов по классу.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Профилактическая деятельность образовательных организаций с учётом результатов СПТ</a:t>
            </a:r>
            <a:endParaRPr lang="ru-RU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543824" cy="60985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Среди технологий профилактической деятельности в образовательных организациях, рекомендованных к работе с обучающимися, выделяют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социальные, психологические и педагогические.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Социальные  технологии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профилактической  деятельности  направлены   на решение следующих задач:</a:t>
            </a:r>
          </a:p>
          <a:p>
            <a:pPr lvl="2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условий эффективной социальной адаптации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обучающихся;</a:t>
            </a:r>
          </a:p>
          <a:p>
            <a:pPr lvl="2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формирование и развитие ценностных ориентиров и нормативных представлений, которые могут выступать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 качестве альтернативы ценностям  и нормам субкультуры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пропагандирующей использование ПАВ.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929618" cy="6357982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Социальные  технологии  призваны  оказывать  направленное  воздействие по следующим направлениям:</a:t>
            </a:r>
          </a:p>
          <a:p>
            <a:pPr lvl="1"/>
            <a:r>
              <a:rPr lang="ru-RU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социально-поддерживающее направление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деятельность социальных служб,  обеспечивающих  помощь   и   поддержку   группам   несовершеннолетних с высоким риском вовлечения их в употребление ПАВ, детям и подросткам,</a:t>
            </a:r>
          </a:p>
          <a:p>
            <a:pPr lvl="1"/>
            <a:r>
              <a:rPr lang="ru-RU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организационно</a:t>
            </a:r>
            <a:r>
              <a:rPr lang="ru-RU" sz="3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досуговое</a:t>
            </a:r>
            <a:r>
              <a:rPr lang="ru-RU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направление  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  деятельность   образовательных и    социальных    служб,    обеспечивающих    вовлечение    несовершеннолетних   в содержательные виды досуга: клубы по интересам, спортивная деятельность, общественные движения;</a:t>
            </a:r>
          </a:p>
          <a:p>
            <a:pPr lvl="1"/>
            <a:r>
              <a:rPr lang="ru-RU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информационно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просветительское направление – </a:t>
            </a:r>
            <a:r>
              <a:rPr lang="ru-RU" sz="3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антинаркотическая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антиалкогольная  и  антитабачная   реклама,   реклама   здорового   образа   жизни  в СМИ, телевизионные и радиопрограммы, посвященные проблеме профилактики; профилирующие Интернет-ресурсы;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рамках деятельности образовательной организации,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качестве социальных технологий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рекомендуется использование потенциала творческих, проектных,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культурно-досуговых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мероприятий (конкурс социальной рекламы, направленной на формирование культуры безопасного и здорового образа жизни;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просоциальное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волонтерское движение, не обязательно связанное 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наркопрофилактикой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включение несовершеннолетних в различные формы поликультурной деятельности, в том числе совместного досуга, с последующим дискуссионным обсуждением в группе).</a:t>
            </a:r>
          </a:p>
          <a:p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7643866" cy="624144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Психологические технологии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профилактики направлены на коррекцию определенных психологических особенностей у обучающихся, воспитанников, затрудняющих  их   социальную   адаптацию   и   повышающих   риск   вовлечения в систематическое употребление ПАВ.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Психологический компонент программной профилактической деятельности должен быть направлен на: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психологических и личностных свойств обучающихся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препятствующих формированию зависимости от ПАВ;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психологических и социальных навыков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необходимых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здорового образа 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благоприятного доверительного климата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коллективе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условий для успешной психологической адаптации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1533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При разработке раздела профилактических программ с использованием психологических технологий следует ориентироваться на основную задачу профилактической работы –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формирование психологической устойчивости личности, её жизнестойкости, что предполагает психологическую коррекцию выявленных (актуализированных) факторов риска и редуцированных (сниженных) факторов защиты.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помощи психологических технологий, например, тренингов, могут быть решены следующие задачи:</a:t>
            </a:r>
          </a:p>
          <a:p>
            <a:pPr lvl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1.Формирование здорового жизненного стиля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высокофункциональных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стратегий поведения и личностных ресурсов, препятствующих вовлечению в зависимое поведение.</a:t>
            </a:r>
          </a:p>
          <a:p>
            <a:pPr lvl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2.Создание условий для открытого, доверительного общения.</a:t>
            </a:r>
          </a:p>
          <a:p>
            <a:pPr lvl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3.Направленное осознание имеющихся личностных ресурсов, способствующих формированию здорового жизненного стиля и высокоэффективного поведения: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-самооценки, отношения к себе, к своим возможностям и недостаткам; -собственной системы ценностей, целей и установок, способности делать самостоятельный выбор, контролировать свое поведение и жизнь, решать простые и сложные жизненные проблемы, умения оценивать ту или иную ситуацию и свои возможности контролировать ее; -умения общаться с окружающими, понимать их поведение и мотивы, сопереживать и оказывать психологическую и социальную поддержку; -потребности в получении и оказании поддержки окружающим.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7929618" cy="6429420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ru-RU" sz="3400" dirty="0" smtClean="0"/>
              <a:t>    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4.Развитие личностных ресурсов, способствующих формированию здорового жизненного стиля и высокоэффективного поведения: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-позитивного отношения к себе, критической самооценки и позитивного от- ношения к возможностям своего развития, возможностям не только совершать ошибки, но и исправлять их;  -умения адекватно оценивать проблемные ситуации и разрешать жизненные проблемы, управлять собой и изменять себя;  -умения ставить перед собой краткосрочные и перспективные цели и достигать их; -умения контролировать свое поведение и изменять свою жизнь; - способности к осознанию того, что происходит с собственной личностью и почему, умения анализировать свое состояние; -способности сопереживать окружающим и понимать их, осознавать мотивы и перспективы их поведения (формирование навыков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слушания, диалога, разрешения конфликтных ситуаций, выражения чувств, принятия решений); -готовности принимать от окружающих и оказывать им психологическую и социальную поддержку.</a:t>
            </a:r>
          </a:p>
          <a:p>
            <a:pPr lvl="0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5.Развитие стратегий и навыков поведения, ведущего к здоровью и препятствующего злоупотреблению ПАВ: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-принятие решения и преодоление жизненных проблем; -восприятие, использование и оказание психологической и социальной поддержки; -оценка социальной ситуации и принятие ответственности за собственное поведение в ней; -отстаивание своих границ и защита своего персонального пространства; -защита своего «Я»,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самоподдержка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взаимоподдержка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 -избегание ситуаций, связанных с употреблением ПАВ и с другими формами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саморазрушающего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поведения;-использование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альтернативных ПАВ способов получения радости и удовольствия;- разрешение конфликтов и эффективное общение.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Информирование о воздействии и последствиях злоупотребления ПАВ, о причинах и формах заболеваний, связанных с ними, о путях к выздоровлению, о связи злоупотребления наркотиками и других форм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саморазрушающего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поведения с особенностями личности, общения, со стрессом, о путях преодоления последнего. Данную задачу рекомендуется реализовывать в рамках первичной профилактики, ориентируясь на проектную деятельность обучающихся (персональные, групповые тематические исследовательские проекты), направленную на пропаганду принципов здорового и безопасного стиля жизни, формирование субъектной, ответственной позиции относительно своего будущего.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Педагогическая профилактика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615262" cy="5455628"/>
          </a:xfrm>
        </p:spPr>
        <p:txBody>
          <a:bodyPr>
            <a:normAutofit fontScale="55000" lnSpcReduction="20000"/>
          </a:bodyPr>
          <a:lstStyle/>
          <a:p>
            <a:r>
              <a:rPr lang="ru-RU" sz="2800" dirty="0" smtClean="0"/>
              <a:t>представляет собой комплексную систему организации процесса обучения и воспитания детей и молодежи, обеспечивающую снижение риска вовлечения в зависимое поведение за счет расширения социальных компетенций, формирования личностных свойств и качеств, повышающих устойчивость к негативным влияниям среды.</a:t>
            </a:r>
          </a:p>
          <a:p>
            <a:r>
              <a:rPr lang="ru-RU" sz="2800" dirty="0" smtClean="0"/>
              <a:t>Педагогические технологии профилактической деятельности реализуются путем </a:t>
            </a:r>
            <a:r>
              <a:rPr lang="ru-RU" sz="2800" b="1" i="1" dirty="0" smtClean="0"/>
              <a:t>создания благоприятных условий </a:t>
            </a:r>
            <a:r>
              <a:rPr lang="ru-RU" sz="2800" dirty="0" smtClean="0"/>
              <a:t>для эффективной социальной адаптации, путем формирования профилактической модели среды, определяющей модель поведения и взаимодействия всех участников образовательного и воспитательного процесса школы, колледжа:</a:t>
            </a:r>
          </a:p>
          <a:p>
            <a:pPr lvl="1"/>
            <a:r>
              <a:rPr lang="ru-RU" sz="2400" dirty="0" smtClean="0"/>
              <a:t>формирование у адресных групп профилактики </a:t>
            </a:r>
            <a:r>
              <a:rPr lang="ru-RU" sz="2400" b="1" i="1" dirty="0" smtClean="0"/>
              <a:t>представлений о нормах поведения</a:t>
            </a:r>
            <a:r>
              <a:rPr lang="ru-RU" sz="2400" dirty="0" smtClean="0"/>
              <a:t>, оценок, снижающих риск приобщения к ПАВ; построение соответствующих образцов и моделей поведения в школьной среде;</a:t>
            </a:r>
            <a:endParaRPr lang="ru-RU" sz="1800" dirty="0" smtClean="0"/>
          </a:p>
          <a:p>
            <a:pPr lvl="1"/>
            <a:r>
              <a:rPr lang="ru-RU" sz="2400" dirty="0" smtClean="0"/>
              <a:t>формирование условий для </a:t>
            </a:r>
            <a:r>
              <a:rPr lang="ru-RU" sz="2400" dirty="0" err="1" smtClean="0"/>
              <a:t>самопроявления</a:t>
            </a:r>
            <a:r>
              <a:rPr lang="ru-RU" sz="2400" dirty="0" smtClean="0"/>
              <a:t> обучающихся, обеспечиваю- </a:t>
            </a:r>
            <a:r>
              <a:rPr lang="ru-RU" sz="2400" dirty="0" err="1" smtClean="0"/>
              <a:t>щих</a:t>
            </a:r>
            <a:r>
              <a:rPr lang="ru-RU" sz="2400" dirty="0" smtClean="0"/>
              <a:t> возможность </a:t>
            </a:r>
            <a:r>
              <a:rPr lang="ru-RU" sz="2400" b="1" i="1" dirty="0" smtClean="0"/>
              <a:t>реализовывать свои потребности социально значимыми способами </a:t>
            </a:r>
            <a:r>
              <a:rPr lang="ru-RU" sz="2400" dirty="0" smtClean="0"/>
              <a:t>с учетом личностных ресурсов.</a:t>
            </a:r>
            <a:endParaRPr lang="ru-RU" sz="1800" dirty="0" smtClean="0"/>
          </a:p>
          <a:p>
            <a:r>
              <a:rPr lang="ru-RU" sz="2800" dirty="0" smtClean="0"/>
              <a:t>Необходимо:</a:t>
            </a:r>
          </a:p>
          <a:p>
            <a:pPr lvl="0"/>
            <a:r>
              <a:rPr lang="ru-RU" sz="2800" dirty="0" smtClean="0"/>
              <a:t>уделять достаточное внимание посещаемости и включенности обучающихся в образовательный процесс, когда большая часть их времени занята продуктивной деятельностью;</a:t>
            </a:r>
            <a:endParaRPr lang="ru-RU" sz="2000" dirty="0" smtClean="0"/>
          </a:p>
          <a:p>
            <a:pPr lvl="0"/>
            <a:r>
              <a:rPr lang="ru-RU" sz="2800" dirty="0" smtClean="0"/>
              <a:t>проводить анализ того, насколько образовательная организация полноценно обеспечивает индивидуальный подход к каждому ученику, ориентируясь на принципы социальной и средовой обусловленности;</a:t>
            </a:r>
            <a:endParaRPr lang="ru-RU" sz="2000" dirty="0" smtClean="0"/>
          </a:p>
          <a:p>
            <a:r>
              <a:rPr lang="ru-RU" sz="2800" dirty="0" smtClean="0"/>
              <a:t>формировать среду для позитивного </a:t>
            </a:r>
            <a:r>
              <a:rPr lang="ru-RU" sz="2800" dirty="0" err="1" smtClean="0"/>
              <a:t>самопроявления</a:t>
            </a:r>
            <a:r>
              <a:rPr lang="ru-RU" sz="2800" dirty="0" smtClean="0"/>
              <a:t> обучающихся.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Методы реализации педагогической профилактики: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воспитательная внеурочная работа;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разработка и внедрение образовательных программ для родителей (законных представителей).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комплексной профилактической деятельности педагогов, воспитателей, школьных психологов, социологов,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включенные в систему профилактики вовлечения обучающихся в  зависимое  поведение,  обуславливают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цикличность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  необходимость   организации   их   систематической   подготовки   к   участию   в  превентивной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  детальное  освещение  задач,   предъявляемых к профилактической программе, определяет основные направления деятельности специалистов.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какой единый стандарт этой методики?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7500990" cy="3786214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Это единый порядок проведения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единые инструкции,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единое содержание методики,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одинаковы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(единые )шкалы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субшкалы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которые есть,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требования к обработке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форма отчета  по всей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стране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позволяет делать выводы и сопоставлять результаты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7572428" cy="631288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Реализация на практике такого подхода в построении воспитательного, а значит и профилактического пространства, минимизирует риски отчуждения обучающихся от школы, формирует конструктивное принятие индивидуальных особенностей каждого и включенность в продуктивную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просоциальную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деятельность.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Однако следует понимать, что любая программа будет эффективна только в том случае, если она сформирована, исходя из интересов и адресных запросов той среды, в которой она будет реализовываться.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Социально-психологическое тестирование именно в этом контексте выступает как инструмент определения целевой направленности профилактической работы. Эффективность зависит и от включенности педагогов в анализ результатов тестирования, осознанной включенности в подбор методик и технологий работы и последующего их преломления через призму выстраивания комплексной психолого-педагогической модели образовательной организации как пространства, имеющего собственное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профилактирующее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содержание.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75724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РЕЕСТР ПСИХОЛОГО-ПЕДАГОГИЧЕСКИЕ ПРОГРАММ, РЕКОМЕНДУЕМЫХ ДЛЯ ОРГАНИЗАЦИИ И ПРОВЕДЕНИЯ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ПРОФИЛАКТИЧЕСКОЙ РАБОТЫ В ОБРАЗОВАТЕЛЬНОЙ ОРГАНИЗАЦИИ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3909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программы прошли экспертную оценку общероссийской общественной организации «Федерация психологов образования России» и рекомендованы для реализации в образовательных организациях.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3143248"/>
          <a:ext cx="8001056" cy="1092200"/>
        </p:xfrm>
        <a:graphic>
          <a:graphicData uri="http://schemas.openxmlformats.org/drawingml/2006/table">
            <a:tbl>
              <a:tblPr/>
              <a:tblGrid>
                <a:gridCol w="4324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66675" marR="17653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Комплексная программа профилактики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девиантного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поведения студентов</a:t>
                      </a:r>
                    </a:p>
                    <a:p>
                      <a:pPr marL="66675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«Ладонь в ладони»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6225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Игумнова С.А.,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Боршова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Е.А. Целевая группа: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студенческая молодежь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4286256"/>
          <a:ext cx="8001056" cy="1927860"/>
        </p:xfrm>
        <a:graphic>
          <a:graphicData uri="http://schemas.openxmlformats.org/drawingml/2006/table">
            <a:tbl>
              <a:tblPr/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7860">
                <a:tc>
                  <a:txBody>
                    <a:bodyPr/>
                    <a:lstStyle/>
                    <a:p>
                      <a:pPr marL="66675" marR="13081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Дополнительная общеобразовательная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общеразвивающая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программа по развитию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аутопсихологической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компетентности подростков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«Дом моего Я»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1760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Грибоедова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О. И. Целевая группа: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подростки в возрасте 13–15 лет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428625"/>
          <a:ext cx="7786742" cy="1219200"/>
        </p:xfrm>
        <a:graphic>
          <a:graphicData uri="http://schemas.openxmlformats.org/drawingml/2006/table">
            <a:tbl>
              <a:tblPr/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1563">
                <a:tc>
                  <a:txBody>
                    <a:bodyPr/>
                    <a:lstStyle/>
                    <a:p>
                      <a:pPr marL="66675" marR="22098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Образовательная (просветительская)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психолого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- педагогическая программа факультативного курса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«Психология»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97790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Кутковая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М.А. Целевая группа: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обучающиеся 9–11 классов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714488"/>
          <a:ext cx="7786742" cy="1357322"/>
        </p:xfrm>
        <a:graphic>
          <a:graphicData uri="http://schemas.openxmlformats.org/drawingml/2006/table">
            <a:tbl>
              <a:tblPr/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7322">
                <a:tc>
                  <a:txBody>
                    <a:bodyPr/>
                    <a:lstStyle/>
                    <a:p>
                      <a:pPr marL="66675" marR="304165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Образовательная (просветительская)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психолого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- педагогическая программа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«Мир вокруг меня»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97790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Лилейкина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О.В., Попова Т.Н. Целевая группа: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обучающиеся 7–11 классов, дети группы риска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3143248"/>
          <a:ext cx="7786742" cy="1285884"/>
        </p:xfrm>
        <a:graphic>
          <a:graphicData uri="http://schemas.openxmlformats.org/drawingml/2006/table">
            <a:tbl>
              <a:tblPr/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marL="66675" marR="32131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Профилактическая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психолого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- педагогическая программа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«Все в твоих руках!»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85725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Серякина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А.В., Павленко В.Р. Целевая группа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: подростки 15–17 лет и их родители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4429132"/>
          <a:ext cx="7715304" cy="1577340"/>
        </p:xfrm>
        <a:graphic>
          <a:graphicData uri="http://schemas.openxmlformats.org/drawingml/2006/table">
            <a:tbl>
              <a:tblPr/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7340">
                <a:tc>
                  <a:txBody>
                    <a:bodyPr/>
                    <a:lstStyle/>
                    <a:p>
                      <a:pPr marL="66675" marR="22479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Психолого-педагогическая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программа</a:t>
                      </a:r>
                    </a:p>
                    <a:p>
                      <a:pPr marL="66675" marR="224155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«Профессиональное ориентирование»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73990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Торская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Е.А. Целевая группа: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обучающиеся 8–9 классов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7929618" cy="6572272"/>
          </a:xfrm>
        </p:spPr>
        <p:txBody>
          <a:bodyPr>
            <a:normAutofit fontScale="85000" lnSpcReduction="1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Проведение социально-психологического  тестирования  обучающихся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единой методике несет в себе ряд преимуществ для всех участников профилактической деятельности, позволяет определить адресное направление профилактической работы: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обучающихся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тестирование выступает в качестве мотивирующего компонента, направленного на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самоисследование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саморазвитие, позволяет актуализировать  внутренние  позиции   личности, объективировать ценностные и нормативно-поведенческие установки;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отношении родителей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(законных представителей) – индикатор, акцентирующий внимание  на  их  детях,  способ  объективизации  происходящего с подростками (при условии искренности детей);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специалистов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сфере профилактики, педагогов и психологов, администрации образовательной организации выступает в качестве диагностического инструментария, способствующего повышению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адресности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профилактической     деятельности,      является      объективным      основанием  для корректировки и построения системной профилактической работы, уточнения ее содержания.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из преимуществ методики СПТ является возможность создания так называемого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«профиля» отдельного обучающегося, класса, школы в целом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Проведение анализа данных по каждой шкале позволяет определить особенности выраженности тех или иных факторов, демонстрирует проблемные блоки, которые нуждаются в более тщательной работе, особом внимании специалистов, а также обозначает зоны «ресурса», т.е. сильные стороны, за счет которых можно повысить эффективность профилактической, психолого-педагогической работы с целевой аудиторией.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7786742" cy="60271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Ценность единой методики социально-психологического тестирования состоит в возможности создания на её основе системы профилактики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делинквентного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зависимого поведения в подростковой и молодёжной среде и диссеминации эффективного опыта, как на муниципальном, так и на региональном и всероссийском уровне.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14546" y="1857364"/>
            <a:ext cx="3714776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 выводов соотношение факторов риска (ФР) и факторов защиты (ФЗ).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00562" y="5357826"/>
            <a:ext cx="3714776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Использование региональных норм.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3500438"/>
            <a:ext cx="3714776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Введение понятия и шкалы «</a:t>
            </a:r>
            <a:r>
              <a:rPr lang="ru-RU" dirty="0" err="1" smtClean="0"/>
              <a:t>резистентность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00562" y="3571876"/>
            <a:ext cx="3714776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Переход от оценки обучающихся к оценке </a:t>
            </a:r>
            <a:r>
              <a:rPr lang="ru-RU" dirty="0" err="1" smtClean="0"/>
              <a:t>рискогенности</a:t>
            </a:r>
            <a:r>
              <a:rPr lang="ru-RU" dirty="0" smtClean="0"/>
              <a:t> социально-психологических условий.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5357826"/>
            <a:ext cx="3714776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Разделение обратной связи и профессиональной интерпретации результатов.</a:t>
            </a:r>
            <a:endParaRPr lang="ru-RU" dirty="0"/>
          </a:p>
        </p:txBody>
      </p:sp>
      <p:sp>
        <p:nvSpPr>
          <p:cNvPr id="11" name="Круглая лента лицом вверх 10"/>
          <p:cNvSpPr/>
          <p:nvPr/>
        </p:nvSpPr>
        <p:spPr>
          <a:xfrm>
            <a:off x="2285984" y="214290"/>
            <a:ext cx="3429024" cy="1500174"/>
          </a:xfrm>
          <a:prstGeom prst="ellipse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ЕМ  СПТ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543824" cy="1000148"/>
          </a:xfr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СОЦИАЛЬНО-ПСИХОЛОГИЧЕСКОЕ ТЕСТИРОВАНИЕ КАК ДИАГНОСТИЧЕСКИЙ КОМПОНЕНТ ВОСПИТАТЕЛЬНОЙ ДЕЯТЕЛЬНОСТИ ОБРАЗОВАТЕЛЬНОЙ ОРГАНИЗАЦИИ.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7554" y="3214686"/>
            <a:ext cx="1214446" cy="114300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ЕМ СПТ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20002707">
            <a:off x="4448636" y="2890699"/>
            <a:ext cx="730679" cy="558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6200000">
            <a:off x="3608884" y="2409658"/>
            <a:ext cx="730679" cy="558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999369">
            <a:off x="4593974" y="4155271"/>
            <a:ext cx="730679" cy="558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9310548">
            <a:off x="2582495" y="4144089"/>
            <a:ext cx="806980" cy="558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2280972">
            <a:off x="2655023" y="3055971"/>
            <a:ext cx="730679" cy="558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5008" y="2285992"/>
            <a:ext cx="2071702" cy="1000132"/>
          </a:xfrm>
          <a:prstGeom prst="round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Психолого</a:t>
            </a:r>
            <a:r>
              <a:rPr lang="ru-RU" sz="1400" dirty="0" smtClean="0"/>
              <a:t>- педагогическая помощь и сопровождение.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6050" y="1285860"/>
            <a:ext cx="2286016" cy="1000132"/>
          </a:xfrm>
          <a:prstGeom prst="round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Выявление факторов, провоцирующих вовлечение в зависимое поведение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3570" y="4572008"/>
            <a:ext cx="2071702" cy="1000132"/>
          </a:xfrm>
          <a:prstGeom prst="round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Информационно просветительская (профилактическая) работа.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4643446"/>
            <a:ext cx="2071702" cy="1000132"/>
          </a:xfrm>
          <a:prstGeom prst="round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Коррекционная работа на индивидуальном и групповом уровне.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4282" y="2214554"/>
            <a:ext cx="2071702" cy="1000132"/>
          </a:xfrm>
          <a:prstGeom prst="roundRec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Мотивирование обучающихся на </a:t>
            </a:r>
            <a:r>
              <a:rPr lang="ru-RU" sz="1400" dirty="0" err="1" smtClean="0"/>
              <a:t>самоисследование</a:t>
            </a:r>
            <a:r>
              <a:rPr lang="ru-RU" sz="1400" dirty="0" smtClean="0"/>
              <a:t> и саморазвитие</a:t>
            </a:r>
            <a:endParaRPr lang="ru-RU" sz="14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1428728" y="1571612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678629" y="389334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428860" y="5357826"/>
            <a:ext cx="300039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6215074" y="392906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5715008" y="1500174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428596" y="6143644"/>
            <a:ext cx="7215238" cy="571480"/>
          </a:xfrm>
          <a:prstGeom prst="roundRect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План воспитательной работы образовательной организации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7429552" cy="3000396"/>
          </a:xfr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8800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внимание!!!</a:t>
            </a:r>
            <a:endParaRPr lang="ru-RU" sz="8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786190"/>
            <a:ext cx="5072098" cy="714380"/>
          </a:xfrm>
        </p:spPr>
        <p:txBody>
          <a:bodyPr/>
          <a:lstStyle/>
          <a:p>
            <a:pPr algn="ctr"/>
            <a:r>
              <a:rPr lang="ru-RU" dirty="0" smtClean="0"/>
              <a:t>Цель методики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7239000" cy="32147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Органы исполнительной власти субъектов Российской Федерации, ответственные за реализацию государственной политики в сфере образования несут ответственность за аутентичность используемой методики оригиналу и соответствие стандарту и порядку проведения.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714884"/>
            <a:ext cx="70723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Выявить обучающихся с показателями повышенной вероятности вовлечения в зависимое поведение. Отсев недостоверных данных.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Назначение методики.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Методика осуществляет оценку вероятности вовлечения в зависимое поведение на основе </a:t>
            </a:r>
            <a:r>
              <a:rPr lang="ru-RU" b="1" dirty="0" smtClean="0"/>
              <a:t>соотношения факторов риска (ФР) и факторов защиты (ФЗ)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Не может быть использована для формулировки заключений о наркотической или иной зависимости респондента.</a:t>
            </a:r>
          </a:p>
          <a:p>
            <a:r>
              <a:rPr lang="ru-RU" dirty="0" smtClean="0"/>
              <a:t>Выявляет</a:t>
            </a:r>
            <a:r>
              <a:rPr lang="ru-RU" b="1" dirty="0" smtClean="0"/>
              <a:t> повышенную и незначительную вероятность </a:t>
            </a:r>
            <a:r>
              <a:rPr lang="ru-RU" dirty="0" smtClean="0"/>
              <a:t>вовлечение в зависимое поведение.</a:t>
            </a:r>
          </a:p>
          <a:p>
            <a:r>
              <a:rPr lang="ru-RU" dirty="0" smtClean="0"/>
              <a:t>ЕМ СПТ применяется для тестирования лиц подросткового и юношеского возраста старше 13 лет.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7543824" cy="6286544"/>
          </a:xfrm>
        </p:spPr>
        <p:txBody>
          <a:bodyPr/>
          <a:lstStyle/>
          <a:p>
            <a:r>
              <a:rPr lang="ru-RU" dirty="0" smtClean="0"/>
              <a:t>Для решения задачи используются два взаимодополняющих и проверяющих алгоритма анализа данных </a:t>
            </a:r>
            <a:r>
              <a:rPr lang="ru-RU" b="1" dirty="0" smtClean="0"/>
              <a:t>количественный</a:t>
            </a:r>
            <a:r>
              <a:rPr lang="ru-RU" dirty="0" smtClean="0"/>
              <a:t> и </a:t>
            </a:r>
            <a:r>
              <a:rPr lang="ru-RU" b="1" dirty="0" smtClean="0"/>
              <a:t>качественный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Выводы основываются на соотношении критических значений факторов риска и факторов защиты.</a:t>
            </a:r>
          </a:p>
          <a:p>
            <a:r>
              <a:rPr lang="ru-RU" dirty="0" smtClean="0"/>
              <a:t>Методика не оценивает обучающихся, она оценивает степень </a:t>
            </a:r>
            <a:r>
              <a:rPr lang="ru-RU" dirty="0" err="1" smtClean="0"/>
              <a:t>рискогенности</a:t>
            </a:r>
            <a:r>
              <a:rPr lang="ru-RU" dirty="0" smtClean="0"/>
              <a:t> социально-психологических условий в которых находятся обучающиеся.</a:t>
            </a:r>
          </a:p>
          <a:p>
            <a:r>
              <a:rPr lang="ru-RU" dirty="0" smtClean="0"/>
              <a:t>Обучающиеся с высокой  </a:t>
            </a:r>
            <a:r>
              <a:rPr lang="ru-RU" dirty="0" err="1" smtClean="0"/>
              <a:t>рискогенностью</a:t>
            </a:r>
            <a:r>
              <a:rPr lang="ru-RU" dirty="0" smtClean="0"/>
              <a:t> социально-психологических условий имеют повышенную вероятность вовлечения в зависимое поведение.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построения методики: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Научность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создана на основе психологических исследований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Конфеденциальность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есть обратная связь, данные все защищены)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Добровольность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(по согласию)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Достоверность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психологически обусловлены и выверены определённым способом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развития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Единообразие проведения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Систематичность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одной платформе, можем сравнить результаты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785818"/>
          </a:xfrm>
          <a:ln w="571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Принципы построения методики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143900" cy="5643578"/>
          </a:xfrm>
        </p:spPr>
        <p:txBody>
          <a:bodyPr>
            <a:normAutofit fontScale="55000" lnSpcReduction="20000"/>
          </a:bodyPr>
          <a:lstStyle/>
          <a:p>
            <a:r>
              <a:rPr lang="ru-RU" sz="2800" b="1" dirty="0" smtClean="0"/>
              <a:t>Научность. </a:t>
            </a:r>
            <a:r>
              <a:rPr lang="ru-RU" sz="2800" dirty="0" smtClean="0"/>
              <a:t>Все результаты и выводы, получаемые с помощью методики, формируются на основе научных подходов и подтверждаются статистическими методами обработки данных.</a:t>
            </a:r>
          </a:p>
          <a:p>
            <a:r>
              <a:rPr lang="ru-RU" sz="2800" b="1" dirty="0" smtClean="0"/>
              <a:t>Конфиденциальность. </a:t>
            </a:r>
            <a:r>
              <a:rPr lang="ru-RU" sz="2800" dirty="0" smtClean="0"/>
              <a:t>Каждому обучающемуся, принимающему участие в тестировании, присваивается индивидуальный код участника, который делает невозможным персонификацию данных.    Список    индивидуальных    кодов    и     соответствующих    им    фамилий    хранится   в образовательной организации в соответствии с Федеральным законом от 27 июля 2007 </a:t>
            </a:r>
            <a:r>
              <a:rPr lang="ru-RU" sz="2800" dirty="0" err="1" smtClean="0"/>
              <a:t>г.№</a:t>
            </a:r>
            <a:r>
              <a:rPr lang="ru-RU" sz="2800" dirty="0" smtClean="0"/>
              <a:t> 152-ФЗ «О персональных данных».</a:t>
            </a:r>
          </a:p>
          <a:p>
            <a:r>
              <a:rPr lang="ru-RU" sz="2800" b="1" dirty="0" smtClean="0"/>
              <a:t>Добровольность. </a:t>
            </a:r>
            <a:r>
              <a:rPr lang="ru-RU" sz="2800" dirty="0" smtClean="0"/>
              <a:t>Тестирование обучающихся, достигших возраста пятнадцати лет, проводится при наличии их информированных согласий в письменной форме об участии в тестировании (далее – информированное согласие). Тестирование обучающихся, не достигших возраста пятнадцати лет, проводится при наличии информированного согласия одного из родителей или </a:t>
            </a:r>
            <a:r>
              <a:rPr lang="ru-RU" sz="2800" dirty="0" smtClean="0">
                <a:solidFill>
                  <a:srgbClr val="C00000"/>
                </a:solidFill>
              </a:rPr>
              <a:t>и</a:t>
            </a:r>
            <a:r>
              <a:rPr lang="ru-RU" sz="2800" dirty="0" smtClean="0">
                <a:solidFill>
                  <a:srgbClr val="C00000"/>
                </a:solidFill>
                <a:hlinkClick r:id="rId2"/>
              </a:rPr>
              <a:t>ного законного </a:t>
            </a:r>
            <a:r>
              <a:rPr lang="ru-RU" sz="2800" dirty="0" smtClean="0">
                <a:solidFill>
                  <a:srgbClr val="FF0000"/>
                </a:solidFill>
                <a:hlinkClick r:id="rId2"/>
              </a:rPr>
              <a:t>представителя</a:t>
            </a:r>
            <a:r>
              <a:rPr lang="ru-RU" sz="2800" dirty="0" smtClean="0">
                <a:hlinkClick r:id="rId2"/>
              </a:rPr>
              <a:t> </a:t>
            </a:r>
            <a:r>
              <a:rPr lang="ru-RU" sz="2800" dirty="0" smtClean="0"/>
              <a:t>обучающихся.</a:t>
            </a:r>
          </a:p>
          <a:p>
            <a:r>
              <a:rPr lang="ru-RU" sz="2800" b="1" dirty="0" smtClean="0"/>
              <a:t>Достоверность. </a:t>
            </a:r>
            <a:r>
              <a:rPr lang="ru-RU" sz="2800" dirty="0" smtClean="0"/>
              <a:t>В методике используется трехступенчатый алгоритм селекции недостоверных ответов, что позволяет исключить результаты обучающихся, отвечающих на вопросы не откровенно или формально.</a:t>
            </a:r>
          </a:p>
          <a:p>
            <a:r>
              <a:rPr lang="ru-RU" sz="2800" b="1" dirty="0" smtClean="0"/>
              <a:t>Принцип развития. </a:t>
            </a:r>
            <a:r>
              <a:rPr lang="ru-RU" sz="2800" dirty="0" smtClean="0"/>
              <a:t>По итогам использования методики в образовательных организациях субъектов Российской Федерации не исключаются уточнения и изменения в перечне исследуемых показателей и алгоритмах обработки результатов.</a:t>
            </a:r>
          </a:p>
          <a:p>
            <a:r>
              <a:rPr lang="ru-RU" sz="2800" b="1" dirty="0" smtClean="0"/>
              <a:t>Принцип единообразия проведения. </a:t>
            </a:r>
            <a:r>
              <a:rPr lang="ru-RU" sz="2800" dirty="0" smtClean="0"/>
              <a:t>С целью получения достоверных сопоставимых результатов процедура проведения методики должна соответствовать единому стандарту проведения.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2681</TotalTime>
  <Words>4390</Words>
  <Application>Microsoft Office PowerPoint</Application>
  <PresentationFormat>Экран (4:3)</PresentationFormat>
  <Paragraphs>240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5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«Единая методика социально-психологического тестирования (ЕМ СПТ)» </vt:lpstr>
      <vt:lpstr>ЕДИНЫЙ ИЗМЕРИТЕЛЬНЫЙ ИНСТРУМЕНТ</vt:lpstr>
      <vt:lpstr>Презентация PowerPoint</vt:lpstr>
      <vt:lpstr>какой единый стандарт этой методики?</vt:lpstr>
      <vt:lpstr>Цель методики</vt:lpstr>
      <vt:lpstr>Назначение методики.</vt:lpstr>
      <vt:lpstr>Презентация PowerPoint</vt:lpstr>
      <vt:lpstr>Принципы построения методики:</vt:lpstr>
      <vt:lpstr> Принципы построения методики </vt:lpstr>
      <vt:lpstr>Возрастные модификации единой методики социально психологического тестирования</vt:lpstr>
      <vt:lpstr>               ОБРАБОТКА ОТВЕТОВ ОБСЛЕДУЕМЫХ</vt:lpstr>
      <vt:lpstr>Методика выявления респондентов с недостоверными ответами</vt:lpstr>
      <vt:lpstr>Презентация PowerPoint</vt:lpstr>
      <vt:lpstr>Презентация PowerPoint</vt:lpstr>
      <vt:lpstr>Презентация PowerPoint</vt:lpstr>
      <vt:lpstr>Факторы защиты</vt:lpstr>
      <vt:lpstr>Презентация PowerPoint</vt:lpstr>
      <vt:lpstr>Презентация PowerPoint</vt:lpstr>
      <vt:lpstr>Презентация PowerPoint</vt:lpstr>
      <vt:lpstr>Благоприятное сочетание факторов риска и факторов защиты</vt:lpstr>
      <vt:lpstr>Редукция факторов защиты при допустимой выраженности факторов риска</vt:lpstr>
      <vt:lpstr>Актуализация факторов риска при достаточной выраженности факторов защиты</vt:lpstr>
      <vt:lpstr>Неблагоприятное сочетание факторов риска  и факторов защиты</vt:lpstr>
      <vt:lpstr>Презентация PowerPoint</vt:lpstr>
      <vt:lpstr>Пример построения общего профиля класса по факторам риска и факторам защиты относительно образовательной организации и региона.</vt:lpstr>
      <vt:lpstr>Презентация PowerPoint</vt:lpstr>
      <vt:lpstr>      Пример построения профиля класса по субшкалам факторов риска</vt:lpstr>
      <vt:lpstr>Презентация PowerPoint</vt:lpstr>
      <vt:lpstr>Пример построения профиля класса по субщкалам факторов защиты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Педагогическая профилактика</vt:lpstr>
      <vt:lpstr>                 Методы реализации педагогической профилактики:</vt:lpstr>
      <vt:lpstr>Презентация PowerPoint</vt:lpstr>
      <vt:lpstr>    РЕЕСТР ПСИХОЛОГО-ПЕДАГОГИЧЕСКИЕ ПРОГРАММ, РЕКОМЕНДУЕМЫХ ДЛЯ ОРГАНИЗАЦИИ И ПРОВЕДЕНИЯ ПРОФИЛАКТИЧЕСКОЙ РАБОТЫ В ОБРАЗОВАТЕЛЬНОЙ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СОЦИАЛЬНО-ПСИХОЛОГИЧЕСКОЕ ТЕСТИРОВАНИЕ КАК ДИАГНОСТИЧЕСКИЙ КОМПОНЕНТ ВОСПИТАТЕЛЬНОЙ ДЕЯТЕЛЬНОСТИ ОБРАЗОВАТЕЛЬНОЙ ОРГАНИЗАЦИИ.</vt:lpstr>
      <vt:lpstr>Спасибо за внимание!!!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«Единая методика социально-психологического тестирования (ЕМ СПТ)»</dc:title>
  <dc:creator>user10</dc:creator>
  <cp:lastModifiedBy>Анжелика</cp:lastModifiedBy>
  <cp:revision>248</cp:revision>
  <dcterms:created xsi:type="dcterms:W3CDTF">2020-12-26T02:49:39Z</dcterms:created>
  <dcterms:modified xsi:type="dcterms:W3CDTF">2024-11-01T04:10:13Z</dcterms:modified>
</cp:coreProperties>
</file>