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93375-9677-4342-A90C-CA7E2F47A100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9305D-37DD-4B15-BD57-202C1E35D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6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9305D-37DD-4B15-BD57-202C1E35DB1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0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1CD17B-7E96-43B8-8212-4D0FAA859328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6B32A2-BDDC-4986-883F-6C9918B5899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D17B-7E96-43B8-8212-4D0FAA859328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2A2-BDDC-4986-883F-6C9918B5899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D17B-7E96-43B8-8212-4D0FAA859328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2A2-BDDC-4986-883F-6C9918B5899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D17B-7E96-43B8-8212-4D0FAA859328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2A2-BDDC-4986-883F-6C9918B589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D17B-7E96-43B8-8212-4D0FAA859328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2A2-BDDC-4986-883F-6C9918B589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D17B-7E96-43B8-8212-4D0FAA859328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2A2-BDDC-4986-883F-6C9918B5899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D17B-7E96-43B8-8212-4D0FAA859328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2A2-BDDC-4986-883F-6C9918B5899B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D17B-7E96-43B8-8212-4D0FAA859328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2A2-BDDC-4986-883F-6C9918B5899B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D17B-7E96-43B8-8212-4D0FAA859328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2A2-BDDC-4986-883F-6C9918B58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D17B-7E96-43B8-8212-4D0FAA859328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2A2-BDDC-4986-883F-6C9918B58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D17B-7E96-43B8-8212-4D0FAA859328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32A2-BDDC-4986-883F-6C9918B58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71CD17B-7E96-43B8-8212-4D0FAA859328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46B32A2-BDDC-4986-883F-6C9918B589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i="1" dirty="0" smtClean="0"/>
              <a:t>«Осенний пейзаж»</a:t>
            </a:r>
            <a:br>
              <a:rPr lang="ru-RU" sz="4800" i="1" dirty="0" smtClean="0"/>
            </a:br>
            <a:r>
              <a:rPr lang="ru-RU" sz="3600" i="1" dirty="0" smtClean="0"/>
              <a:t>(поэтапное рисование)</a:t>
            </a: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25144"/>
            <a:ext cx="648072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                                              Выполнила: воспитатель ГПД </a:t>
            </a:r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                                     МАОУ «СОШ №25»</a:t>
            </a:r>
          </a:p>
          <a:p>
            <a:pPr algn="r"/>
            <a:r>
              <a:rPr lang="ru-RU" sz="2000" dirty="0" smtClean="0"/>
              <a:t>Елена Александровна Минаева</a:t>
            </a:r>
          </a:p>
          <a:p>
            <a:pPr algn="l"/>
            <a:r>
              <a:rPr lang="ru-RU" sz="2000" dirty="0" smtClean="0"/>
              <a:t>                     г. Северодвинск</a:t>
            </a:r>
            <a:endParaRPr lang="ru-RU" sz="2000" dirty="0"/>
          </a:p>
        </p:txBody>
      </p:sp>
      <p:pic>
        <p:nvPicPr>
          <p:cNvPr id="7" name="Шопен - Осен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7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846">
        <p14:vortex dir="u"/>
      </p:transition>
    </mc:Choice>
    <mc:Fallback>
      <p:transition spd="slow" advTm="48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96136" y="404664"/>
            <a:ext cx="2787711" cy="1584176"/>
          </a:xfrm>
        </p:spPr>
        <p:txBody>
          <a:bodyPr/>
          <a:lstStyle/>
          <a:p>
            <a:pPr algn="r"/>
            <a:r>
              <a:rPr lang="ru-RU" sz="1800" i="1" dirty="0" smtClean="0"/>
              <a:t>«… Стаи </a:t>
            </a:r>
            <a:r>
              <a:rPr lang="ru-RU" sz="1800" i="1" dirty="0"/>
              <a:t>птиц улетают</a:t>
            </a:r>
            <a:br>
              <a:rPr lang="ru-RU" sz="1800" i="1" dirty="0"/>
            </a:br>
            <a:r>
              <a:rPr lang="ru-RU" sz="1800" i="1" dirty="0"/>
              <a:t>Прочь, за синее море.</a:t>
            </a:r>
            <a:br>
              <a:rPr lang="ru-RU" sz="1800" i="1" dirty="0"/>
            </a:br>
            <a:r>
              <a:rPr lang="ru-RU" sz="1800" i="1" dirty="0"/>
              <a:t>Все деревья блистают</a:t>
            </a:r>
            <a:br>
              <a:rPr lang="ru-RU" sz="1800" i="1" dirty="0"/>
            </a:br>
            <a:r>
              <a:rPr lang="ru-RU" sz="1800" i="1" dirty="0"/>
              <a:t>В разноцветном уборе…»</a:t>
            </a:r>
            <a:br>
              <a:rPr lang="ru-RU" sz="1800" i="1" dirty="0"/>
            </a:br>
            <a:r>
              <a:rPr lang="ru-RU" sz="1800" i="1" dirty="0"/>
              <a:t>Константин Бальмонт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6408712" cy="4476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504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516">
        <p14:honeycomb/>
      </p:transition>
    </mc:Choice>
    <mc:Fallback>
      <p:transition spd="slow" advTm="65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1845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 помощью изобразительного искусства у учащихся формируется умение пользоваться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художественными средствами эпического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пейзажа.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Воспитываются эстетические чувства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через музыку, изобразительное искусство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литературу, воспитывается любовь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природе.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процессе рисования дети создают композицию, подбирают цветовую гамму.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Развивают творческие способности, воображение, самостоятельность.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1" b="3085"/>
          <a:stretch/>
        </p:blipFill>
        <p:spPr>
          <a:xfrm>
            <a:off x="4787716" y="2996952"/>
            <a:ext cx="4199131" cy="3649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240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7968">
        <p14:honeycomb/>
      </p:transition>
    </mc:Choice>
    <mc:Fallback>
      <p:transition spd="slow" advTm="7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48052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57651"/>
            <a:ext cx="5088467" cy="365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193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97">
        <p14:vortex dir="u"/>
      </p:transition>
    </mc:Choice>
    <mc:Fallback>
      <p:transition spd="slow" advTm="30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Обсудить с учащимися вопросы, о каком времени года пойдет речь,  </a:t>
            </a:r>
          </a:p>
          <a:p>
            <a:pPr marL="0" indent="0" algn="ctr">
              <a:buNone/>
            </a:pP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акая тема мастер- класса по рисованию будет.</a:t>
            </a:r>
          </a:p>
          <a:p>
            <a:pPr marL="0" indent="0" algn="ctr">
              <a:buNone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Что необходимо для работы и, какими техниками будем пользоваться?</a:t>
            </a:r>
          </a:p>
          <a:p>
            <a:pPr marL="0" indent="0" algn="ctr">
              <a:buNone/>
            </a:pP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507774"/>
          </a:xfrm>
        </p:spPr>
        <p:txBody>
          <a:bodyPr/>
          <a:lstStyle/>
          <a:p>
            <a:pPr marL="0" indent="0" algn="r"/>
            <a:r>
              <a:rPr lang="ru-RU" sz="1600" i="1" dirty="0">
                <a:solidFill>
                  <a:schemeClr val="accent2">
                    <a:lumMod val="50000"/>
                  </a:schemeClr>
                </a:solidFill>
              </a:rPr>
              <a:t>«Унылая пора! Очей очарованье!</a:t>
            </a:r>
            <a:br>
              <a:rPr lang="ru-RU" sz="16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</a:rPr>
              <a:t>Приятна мне твоя прощальная краса —</a:t>
            </a:r>
            <a:br>
              <a:rPr lang="ru-RU" sz="16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</a:rPr>
              <a:t>Люблю я пышное природы увяданье,</a:t>
            </a:r>
            <a:br>
              <a:rPr lang="ru-RU" sz="16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</a:rPr>
              <a:t>В багрец и в золото одетые леса…»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А.С.Пушкин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01008"/>
            <a:ext cx="6372200" cy="317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548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642">
        <p14:vortex/>
      </p:transition>
    </mc:Choice>
    <mc:Fallback>
      <p:transition spd="slow" advTm="46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04864"/>
            <a:ext cx="8856984" cy="45365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/>
              <a:t>Итак, для начала работы фиксируем листы для акварели бумажным скотчем (и бумага не двигается по столу, и рамка аккуратная получается).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/>
              <a:t>Намечаем на листе линию горизонта, наносим</a:t>
            </a:r>
          </a:p>
          <a:p>
            <a:pPr marL="0" indent="0">
              <a:buNone/>
            </a:pPr>
            <a:r>
              <a:rPr lang="ru-RU" sz="1800" dirty="0"/>
              <a:t>н</a:t>
            </a:r>
            <a:r>
              <a:rPr lang="ru-RU" sz="1800" dirty="0" smtClean="0"/>
              <a:t>а нижнюю часть акварель синего или голубого </a:t>
            </a:r>
          </a:p>
          <a:p>
            <a:pPr marL="0" indent="0">
              <a:buNone/>
            </a:pPr>
            <a:r>
              <a:rPr lang="ru-RU" sz="1800" dirty="0"/>
              <a:t>ц</a:t>
            </a:r>
            <a:r>
              <a:rPr lang="ru-RU" sz="1800" dirty="0" smtClean="0"/>
              <a:t>вета и растушевываем с </a:t>
            </a:r>
            <a:r>
              <a:rPr lang="ru-RU" sz="1800" u="sng" dirty="0" smtClean="0"/>
              <a:t>помощью </a:t>
            </a:r>
            <a:r>
              <a:rPr lang="ru-RU" sz="1800" b="1" i="1" u="sng" dirty="0" smtClean="0"/>
              <a:t>влажной </a:t>
            </a:r>
          </a:p>
          <a:p>
            <a:pPr marL="0" indent="0">
              <a:buNone/>
            </a:pPr>
            <a:r>
              <a:rPr lang="ru-RU" sz="1800" b="1" i="1" u="sng" dirty="0"/>
              <a:t>с</a:t>
            </a:r>
            <a:r>
              <a:rPr lang="ru-RU" sz="1800" b="1" i="1" u="sng" dirty="0" smtClean="0"/>
              <a:t>алфетки</a:t>
            </a:r>
            <a:r>
              <a:rPr lang="ru-RU" sz="1800" b="1" i="1" dirty="0" smtClean="0"/>
              <a:t>, </a:t>
            </a:r>
            <a:r>
              <a:rPr lang="ru-RU" sz="1800" dirty="0" smtClean="0"/>
              <a:t>таким</a:t>
            </a:r>
            <a:r>
              <a:rPr lang="ru-RU" sz="1800" b="1" i="1" dirty="0"/>
              <a:t> </a:t>
            </a:r>
            <a:r>
              <a:rPr lang="ru-RU" sz="1800" dirty="0" smtClean="0"/>
              <a:t>образом фон получается более </a:t>
            </a:r>
          </a:p>
          <a:p>
            <a:pPr marL="0" indent="0">
              <a:buNone/>
            </a:pPr>
            <a:r>
              <a:rPr lang="ru-RU" sz="1800" dirty="0"/>
              <a:t>р</a:t>
            </a:r>
            <a:r>
              <a:rPr lang="ru-RU" sz="1800" dirty="0" smtClean="0"/>
              <a:t>авномерным.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/>
              <a:t>Таким же способом растушевываем </a:t>
            </a:r>
          </a:p>
          <a:p>
            <a:pPr marL="0" indent="0">
              <a:buNone/>
            </a:pPr>
            <a:r>
              <a:rPr lang="ru-RU" sz="1800" dirty="0"/>
              <a:t>в</a:t>
            </a:r>
            <a:r>
              <a:rPr lang="ru-RU" sz="1800" dirty="0" smtClean="0"/>
              <a:t>ерхнюю часть листа оранжевым </a:t>
            </a:r>
          </a:p>
          <a:p>
            <a:pPr marL="0" indent="0">
              <a:buNone/>
            </a:pPr>
            <a:r>
              <a:rPr lang="ru-RU" sz="1800" dirty="0"/>
              <a:t>ц</a:t>
            </a:r>
            <a:r>
              <a:rPr lang="ru-RU" sz="1800" dirty="0" smtClean="0"/>
              <a:t>ветом.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440160"/>
          </a:xfrm>
        </p:spPr>
        <p:txBody>
          <a:bodyPr/>
          <a:lstStyle/>
          <a:p>
            <a:r>
              <a:rPr lang="ru-RU" sz="2000" i="1" u="sng" dirty="0" smtClean="0">
                <a:solidFill>
                  <a:schemeClr val="tx2">
                    <a:lumMod val="50000"/>
                  </a:schemeClr>
                </a:solidFill>
              </a:rPr>
              <a:t>Важный момент в работе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- это настрой: включить приятную музыку, для учащихся начальной школы важна пальчиковая гимнастика перед началом работы, провести ее, обсудить с детьми этапы рисования и цветовую палитру осени. </a:t>
            </a:r>
            <a:endParaRPr lang="ru-RU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52936"/>
            <a:ext cx="225496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06" y="4837451"/>
            <a:ext cx="265670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267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745">
        <p14:vortex dir="r"/>
      </p:transition>
    </mc:Choice>
    <mc:Fallback>
      <p:transition spd="slow" advTm="57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800708"/>
            <a:ext cx="3926539" cy="165618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Далее, на линию горизонта и на верхнюю часть неба наносим акварель фиолетового цвета и также растушевываем влажной салфеткой, как показано на фото.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2230"/>
            <a:ext cx="3864786" cy="289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441" y="4114187"/>
            <a:ext cx="3816424" cy="20882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В левом нижнем углу мы рисуем под наклоном холм акварелью черного и коричневого цвета, смешивая их кистью в направлении сверху вниз под наклоном.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746653" y="1772816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267744" y="2276872"/>
            <a:ext cx="9721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Стрелка вправо 11"/>
          <p:cNvSpPr/>
          <p:nvPr/>
        </p:nvSpPr>
        <p:spPr>
          <a:xfrm rot="536483">
            <a:off x="5429245" y="5361342"/>
            <a:ext cx="504056" cy="1345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99" y="3068960"/>
            <a:ext cx="392899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Скругленная соединительная линия 15"/>
          <p:cNvCxnSpPr/>
          <p:nvPr/>
        </p:nvCxnSpPr>
        <p:spPr>
          <a:xfrm flipV="1">
            <a:off x="5681273" y="5262839"/>
            <a:ext cx="864096" cy="27144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38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7154">
        <p14:vortex dir="r"/>
      </p:transition>
    </mc:Choice>
    <mc:Fallback>
      <p:transition spd="slow" advTm="71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4116667" cy="23762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Затем, на закатном небе рисуем облака белой гуашью, нанося их широкой кистью способом «</a:t>
            </a:r>
            <a:r>
              <a:rPr lang="ru-RU" dirty="0" err="1" smtClean="0"/>
              <a:t>примакивания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r="13354" b="48478"/>
          <a:stretch/>
        </p:blipFill>
        <p:spPr>
          <a:xfrm>
            <a:off x="4427984" y="476672"/>
            <a:ext cx="4142666" cy="466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3312368" cy="3889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822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7099">
        <p14:vortex dir="d"/>
      </p:transition>
    </mc:Choice>
    <mc:Fallback>
      <p:transition spd="slow" advTm="70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3645024"/>
            <a:ext cx="3411725" cy="244827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На следующем этапе мы рисуем деревья, заходя стволами на холм, чтоб деревья не казались обрезанными, как показано выше.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b="17630"/>
          <a:stretch/>
        </p:blipFill>
        <p:spPr>
          <a:xfrm>
            <a:off x="3995936" y="2725799"/>
            <a:ext cx="490152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4" t="40921" r="28236" b="24978"/>
          <a:stretch/>
        </p:blipFill>
        <p:spPr>
          <a:xfrm>
            <a:off x="693447" y="335380"/>
            <a:ext cx="4347050" cy="309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трелка вправо 11"/>
          <p:cNvSpPr/>
          <p:nvPr/>
        </p:nvSpPr>
        <p:spPr>
          <a:xfrm rot="19196818">
            <a:off x="1120895" y="2570391"/>
            <a:ext cx="1249904" cy="31231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1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7666">
        <p14:vortex dir="d"/>
      </p:transition>
    </mc:Choice>
    <mc:Fallback>
      <p:transition spd="slow" advTm="76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25850"/>
            <a:ext cx="4176464" cy="312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6632"/>
            <a:ext cx="4896544" cy="295232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/>
              <a:t>Переходим к формированию кроны деревьев. Для этого мы используем ватные палочки (несколько ватных палочек, скрепленных вместе). Используя акварель или гуашь горчичного цвета или темно- оранжевого цветов, тычковым способом наносим листву деревьев как на сами стволы, так и на холм, в воздухе, в воду, имитируя тем самым процесс листопада. Справой стороны по лини заката также наносим краску, имитируя осенний лес на горизонте.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960440" cy="528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482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8471">
        <p14:vortex dir="r"/>
      </p:transition>
    </mc:Choice>
    <mc:Fallback>
      <p:transition spd="slow" advTm="84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56263" cy="1054250"/>
          </a:xfrm>
        </p:spPr>
        <p:txBody>
          <a:bodyPr/>
          <a:lstStyle/>
          <a:p>
            <a:pPr algn="r"/>
            <a:r>
              <a:rPr lang="ru-RU" sz="1800" i="1" dirty="0">
                <a:solidFill>
                  <a:schemeClr val="tx2">
                    <a:lumMod val="50000"/>
                  </a:schemeClr>
                </a:solidFill>
              </a:rPr>
              <a:t>«Птиц провожают</a:t>
            </a:r>
            <a:br>
              <a:rPr lang="ru-RU" sz="18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i="1" dirty="0">
                <a:solidFill>
                  <a:schemeClr val="tx2">
                    <a:lumMod val="50000"/>
                  </a:schemeClr>
                </a:solidFill>
              </a:rPr>
              <a:t>В дорогу леса:</a:t>
            </a:r>
            <a:br>
              <a:rPr lang="ru-RU" sz="18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i="1" dirty="0">
                <a:solidFill>
                  <a:schemeClr val="tx2">
                    <a:lumMod val="50000"/>
                  </a:schemeClr>
                </a:solidFill>
              </a:rPr>
              <a:t>Долгое эхо</a:t>
            </a:r>
            <a:br>
              <a:rPr lang="ru-RU" sz="18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i="1" dirty="0">
                <a:solidFill>
                  <a:schemeClr val="tx2">
                    <a:lumMod val="50000"/>
                  </a:schemeClr>
                </a:solidFill>
              </a:rPr>
              <a:t>Летит в небеса…»</a:t>
            </a:r>
            <a:br>
              <a:rPr lang="ru-RU" sz="18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i="1" dirty="0" err="1">
                <a:solidFill>
                  <a:schemeClr val="tx2">
                    <a:lumMod val="50000"/>
                  </a:schemeClr>
                </a:solidFill>
              </a:rPr>
              <a:t>В.Степанов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148064" y="2276872"/>
            <a:ext cx="3455241" cy="4248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Завершающий этап- это рисование птиц тонкой кистью черной краской, нанесение бликов на деревьях белой гуашью, а также разводов на воде изумрудной акварельной краской, растушевывая их влажной салфеткой или пальчиком.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4392488" cy="3289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959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8691">
        <p14:vortex dir="u"/>
      </p:transition>
    </mc:Choice>
    <mc:Fallback>
      <p:transition spd="slow" advTm="86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3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360</TotalTime>
  <Words>367</Words>
  <Application>Microsoft Office PowerPoint</Application>
  <PresentationFormat>Экран (4:3)</PresentationFormat>
  <Paragraphs>32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«Осенний пейзаж» (поэтапное рисование)</vt:lpstr>
      <vt:lpstr>Презентация PowerPoint</vt:lpstr>
      <vt:lpstr>«Унылая пора! Очей очарованье! Приятна мне твоя прощальная краса — Люблю я пышное природы увяданье, В багрец и в золото одетые леса…» А.С.Пушкин</vt:lpstr>
      <vt:lpstr>Важный момент в работе- это настрой: включить приятную музыку, для учащихся начальной школы важна пальчиковая гимнастика перед началом работы, провести ее, обсудить с детьми этапы рисования и цветовую палитру осени. </vt:lpstr>
      <vt:lpstr>Далее, на линию горизонта и на верхнюю часть неба наносим акварель фиолетового цвета и также растушевываем влажной салфеткой, как показано на фото.</vt:lpstr>
      <vt:lpstr>Презентация PowerPoint</vt:lpstr>
      <vt:lpstr>Презентация PowerPoint</vt:lpstr>
      <vt:lpstr>Презентация PowerPoint</vt:lpstr>
      <vt:lpstr>«Птиц провожают В дорогу леса: Долгое эхо Летит в небеса…» В.Степанов</vt:lpstr>
      <vt:lpstr>«… Стаи птиц улетают Прочь, за синее море. Все деревья блистают В разноцветном уборе…» Константин Бальмонт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«Осенний пейзаж» (поэтапное рисование)</dc:title>
  <dc:creator>soveno4ek</dc:creator>
  <cp:lastModifiedBy>soveno4ek</cp:lastModifiedBy>
  <cp:revision>35</cp:revision>
  <dcterms:created xsi:type="dcterms:W3CDTF">2024-11-01T12:29:29Z</dcterms:created>
  <dcterms:modified xsi:type="dcterms:W3CDTF">2024-11-01T18:29:32Z</dcterms:modified>
</cp:coreProperties>
</file>