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a:solidFill>
                  <a:schemeClr val="accent2">
                    <a:lumMod val="75000"/>
                  </a:schemeClr>
                </a:solidFill>
              </a:rPr>
              <a:t>(December 30, 1865, Bombay - </a:t>
            </a:r>
            <a:br>
              <a:rPr lang="ru-RU" dirty="0">
                <a:solidFill>
                  <a:schemeClr val="accent2">
                    <a:lumMod val="75000"/>
                  </a:schemeClr>
                </a:solidFill>
              </a:rPr>
            </a:br>
            <a:r>
              <a:rPr lang="en-US" b="1" dirty="0">
                <a:solidFill>
                  <a:schemeClr val="accent2">
                    <a:lumMod val="75000"/>
                  </a:schemeClr>
                </a:solidFill>
              </a:rPr>
              <a:t>January 18, 1936, London) </a:t>
            </a:r>
            <a:br>
              <a:rPr lang="ru-RU" dirty="0"/>
            </a:br>
            <a:endParaRPr lang="ru-RU" dirty="0"/>
          </a:p>
        </p:txBody>
      </p:sp>
      <p:sp>
        <p:nvSpPr>
          <p:cNvPr id="4" name="Прямоугольник 3"/>
          <p:cNvSpPr/>
          <p:nvPr/>
        </p:nvSpPr>
        <p:spPr>
          <a:xfrm>
            <a:off x="683568" y="620688"/>
            <a:ext cx="7776863" cy="1200329"/>
          </a:xfrm>
          <a:prstGeom prst="rect">
            <a:avLst/>
          </a:prstGeom>
          <a:noFill/>
        </p:spPr>
        <p:txBody>
          <a:bodyPr wrap="square" lIns="91440" tIns="45720" rIns="91440" bIns="45720">
            <a:spAutoFit/>
          </a:bodyPr>
          <a:lstStyle/>
          <a:p>
            <a:pPr algn="ctr"/>
            <a:r>
              <a:rPr lang="en-US" sz="72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reflection blurRad="6350" stA="55000" endA="50" endPos="85000" dir="5400000" sy="-100000" algn="bl" rotWithShape="0"/>
                </a:effectLst>
              </a:rPr>
              <a:t>Rudyard Kipling</a:t>
            </a:r>
            <a:endParaRPr lang="ru-RU" sz="72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reflection blurRad="6350" stA="55000" endA="50" endPos="85000" dir="5400000" sy="-100000" algn="bl" rotWithShape="0"/>
              </a:effectLst>
            </a:endParaRPr>
          </a:p>
        </p:txBody>
      </p:sp>
      <p:pic>
        <p:nvPicPr>
          <p:cNvPr id="1026" name="Picture 2" descr="C:\Users\rekom\Desktop\n_b02e94502c20.jpg"/>
          <p:cNvPicPr>
            <a:picLocks noChangeAspect="1" noChangeArrowheads="1"/>
          </p:cNvPicPr>
          <p:nvPr/>
        </p:nvPicPr>
        <p:blipFill>
          <a:blip r:embed="rId2" cstate="print"/>
          <a:srcRect/>
          <a:stretch>
            <a:fillRect/>
          </a:stretch>
        </p:blipFill>
        <p:spPr bwMode="auto">
          <a:xfrm>
            <a:off x="2699792" y="3284984"/>
            <a:ext cx="4128120" cy="3096090"/>
          </a:xfrm>
          <a:prstGeom prst="rect">
            <a:avLst/>
          </a:prstGeom>
          <a:noFill/>
        </p:spPr>
      </p:pic>
      <p:sp>
        <p:nvSpPr>
          <p:cNvPr id="5" name="TextBox 4">
            <a:extLst>
              <a:ext uri="{FF2B5EF4-FFF2-40B4-BE49-F238E27FC236}">
                <a16:creationId xmlns:a16="http://schemas.microsoft.com/office/drawing/2014/main" id="{5D2AB4E7-8BC2-46EB-AA9D-CB7F75E385DC}"/>
              </a:ext>
            </a:extLst>
          </p:cNvPr>
          <p:cNvSpPr txBox="1"/>
          <p:nvPr/>
        </p:nvSpPr>
        <p:spPr>
          <a:xfrm>
            <a:off x="2783632" y="6426739"/>
            <a:ext cx="3960440" cy="369332"/>
          </a:xfrm>
          <a:prstGeom prst="rect">
            <a:avLst/>
          </a:prstGeom>
          <a:noFill/>
        </p:spPr>
        <p:txBody>
          <a:bodyPr wrap="square" rtlCol="0">
            <a:spAutoFit/>
          </a:bodyPr>
          <a:lstStyle/>
          <a:p>
            <a:r>
              <a:rPr lang="en-US" dirty="0"/>
              <a:t>h</a:t>
            </a:r>
            <a:r>
              <a:rPr lang="en-US"/>
              <a:t>as </a:t>
            </a:r>
            <a:r>
              <a:rPr lang="en-US" dirty="0"/>
              <a:t>been done by </a:t>
            </a:r>
            <a:r>
              <a:rPr lang="en-US" dirty="0" err="1"/>
              <a:t>Podkina</a:t>
            </a:r>
            <a:r>
              <a:rPr lang="en-US" dirty="0"/>
              <a:t> I.A/</a:t>
            </a:r>
            <a:endParaRPr lang="ru-RU" dirty="0"/>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a:xfrm>
            <a:off x="4648200" y="1268760"/>
            <a:ext cx="4038600" cy="4525963"/>
          </a:xfrm>
        </p:spPr>
        <p:txBody>
          <a:bodyPr>
            <a:normAutofit fontScale="85000" lnSpcReduction="20000"/>
          </a:bodyPr>
          <a:lstStyle/>
          <a:p>
            <a:pPr>
              <a:buNone/>
            </a:pPr>
            <a:r>
              <a:rPr lang="ru-RU" b="1" dirty="0"/>
              <a:t>    </a:t>
            </a:r>
          </a:p>
          <a:p>
            <a:pPr>
              <a:buNone/>
            </a:pPr>
            <a:r>
              <a:rPr lang="ru-RU" b="1" dirty="0">
                <a:solidFill>
                  <a:srgbClr val="C00000"/>
                </a:solidFill>
              </a:rPr>
              <a:t>        </a:t>
            </a:r>
          </a:p>
          <a:p>
            <a:pPr>
              <a:buNone/>
            </a:pPr>
            <a:r>
              <a:rPr lang="ru-RU" b="1" dirty="0">
                <a:solidFill>
                  <a:srgbClr val="C00000"/>
                </a:solidFill>
              </a:rPr>
              <a:t>        </a:t>
            </a:r>
            <a:r>
              <a:rPr lang="en-US" b="1" dirty="0">
                <a:solidFill>
                  <a:srgbClr val="C00000"/>
                </a:solidFill>
              </a:rPr>
              <a:t>Parents managed to attach his son in the evening "civilian and military newspaper" as assistant editor. Amount of material that he cranked out for the day, was surprising. That newspaper work helped him to start regularly published, and it also gave him a wealth of knowledge India. </a:t>
            </a:r>
            <a:endParaRPr lang="ru-RU" b="1" dirty="0">
              <a:solidFill>
                <a:srgbClr val="C00000"/>
              </a:solidFill>
            </a:endParaRPr>
          </a:p>
          <a:p>
            <a:endParaRPr lang="ru-RU" dirty="0">
              <a:solidFill>
                <a:schemeClr val="accent2">
                  <a:lumMod val="50000"/>
                </a:schemeClr>
              </a:solidFill>
            </a:endParaRPr>
          </a:p>
        </p:txBody>
      </p:sp>
      <p:pic>
        <p:nvPicPr>
          <p:cNvPr id="7170" name="Picture 2" descr="C:\Users\rekom\Desktop\4kipling.jpg"/>
          <p:cNvPicPr>
            <a:picLocks noGrp="1" noChangeAspect="1" noChangeArrowheads="1"/>
          </p:cNvPicPr>
          <p:nvPr>
            <p:ph sz="half" idx="1"/>
          </p:nvPr>
        </p:nvPicPr>
        <p:blipFill>
          <a:blip r:embed="rId2" cstate="print"/>
          <a:srcRect/>
          <a:stretch>
            <a:fillRect/>
          </a:stretch>
        </p:blipFill>
        <p:spPr bwMode="auto">
          <a:xfrm>
            <a:off x="1475656" y="1988840"/>
            <a:ext cx="2726060" cy="3695908"/>
          </a:xfrm>
          <a:prstGeom prst="rect">
            <a:avLst/>
          </a:prstGeom>
          <a:noFill/>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a:xfrm>
            <a:off x="4648200" y="1417638"/>
            <a:ext cx="4038600" cy="4525963"/>
          </a:xfrm>
        </p:spPr>
        <p:txBody>
          <a:bodyPr>
            <a:normAutofit lnSpcReduction="10000"/>
          </a:bodyPr>
          <a:lstStyle/>
          <a:p>
            <a:pPr>
              <a:buNone/>
            </a:pPr>
            <a:r>
              <a:rPr lang="ru-RU" b="1" dirty="0"/>
              <a:t>  </a:t>
            </a:r>
          </a:p>
          <a:p>
            <a:pPr>
              <a:buNone/>
            </a:pPr>
            <a:r>
              <a:rPr lang="ru-RU" sz="1700" b="1" dirty="0">
                <a:solidFill>
                  <a:srgbClr val="C00000"/>
                </a:solidFill>
              </a:rPr>
              <a:t>       </a:t>
            </a:r>
            <a:r>
              <a:rPr lang="en-US" sz="2400" b="1" dirty="0">
                <a:solidFill>
                  <a:srgbClr val="C00000"/>
                </a:solidFill>
              </a:rPr>
              <a:t>The newspaper had a special column, reserved for stories, Kipling and it completely captured. His heroes were the colonial officials, doctors, engineers, soldiers and officers. He quickly settled in the community of Anglo-Indians who knew what and how they live, what they think. </a:t>
            </a:r>
            <a:endParaRPr lang="ru-RU" sz="2400" b="1" dirty="0">
              <a:solidFill>
                <a:srgbClr val="C00000"/>
              </a:solidFill>
            </a:endParaRPr>
          </a:p>
          <a:p>
            <a:pPr>
              <a:buNone/>
            </a:pPr>
            <a:endParaRPr lang="ru-RU" sz="1700" b="1" dirty="0"/>
          </a:p>
          <a:p>
            <a:pPr>
              <a:buNone/>
            </a:pPr>
            <a:endParaRPr lang="ru-RU" sz="1700" dirty="0"/>
          </a:p>
          <a:p>
            <a:endParaRPr lang="ru-RU" dirty="0"/>
          </a:p>
        </p:txBody>
      </p:sp>
      <p:pic>
        <p:nvPicPr>
          <p:cNvPr id="8194" name="Picture 2" descr="C:\Users\rekom\Desktop\kipling (1).jpg"/>
          <p:cNvPicPr>
            <a:picLocks noGrp="1" noChangeAspect="1" noChangeArrowheads="1"/>
          </p:cNvPicPr>
          <p:nvPr>
            <p:ph sz="half" idx="1"/>
          </p:nvPr>
        </p:nvPicPr>
        <p:blipFill>
          <a:blip r:embed="rId2" cstate="print"/>
          <a:srcRect/>
          <a:stretch>
            <a:fillRect/>
          </a:stretch>
        </p:blipFill>
        <p:spPr bwMode="auto">
          <a:xfrm>
            <a:off x="1547664" y="2132856"/>
            <a:ext cx="2539752" cy="3450750"/>
          </a:xfrm>
          <a:prstGeom prst="rect">
            <a:avLst/>
          </a:prstGeom>
          <a:noFill/>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25000" lnSpcReduction="20000"/>
          </a:bodyPr>
          <a:lstStyle/>
          <a:p>
            <a:pPr>
              <a:buNone/>
            </a:pPr>
            <a:r>
              <a:rPr lang="ru-RU" b="1" dirty="0"/>
              <a:t>  </a:t>
            </a:r>
          </a:p>
          <a:p>
            <a:pPr>
              <a:buNone/>
            </a:pPr>
            <a:r>
              <a:rPr lang="ru-RU" sz="2900" b="1" dirty="0">
                <a:solidFill>
                  <a:srgbClr val="C00000"/>
                </a:solidFill>
              </a:rPr>
              <a:t>     </a:t>
            </a:r>
          </a:p>
          <a:p>
            <a:pPr>
              <a:buNone/>
            </a:pPr>
            <a:r>
              <a:rPr lang="ru-RU" sz="2900" b="1" dirty="0">
                <a:solidFill>
                  <a:srgbClr val="C00000"/>
                </a:solidFill>
              </a:rPr>
              <a:t>         </a:t>
            </a:r>
            <a:r>
              <a:rPr lang="en-US" sz="8800" b="1" dirty="0">
                <a:solidFill>
                  <a:srgbClr val="C00000"/>
                </a:solidFill>
              </a:rPr>
              <a:t>In the years 1886-1887 Rudyard published thirty-five stories about India. They discussed the family council, twenty nine found worthy reissues, adding to them three more unreleased. Then come up with a name for the first book by Rudyard - "Simple stories from the mountains." Kipling later added to his collection of eight more stories. The book was published in 1888 and formed the basis of his future glory. </a:t>
            </a:r>
            <a:endParaRPr lang="ru-RU" sz="8800" b="1" dirty="0">
              <a:solidFill>
                <a:srgbClr val="C00000"/>
              </a:solidFill>
            </a:endParaRPr>
          </a:p>
          <a:p>
            <a:pPr>
              <a:buNone/>
            </a:pPr>
            <a:endParaRPr lang="ru-RU" sz="2900" b="1" dirty="0">
              <a:solidFill>
                <a:schemeClr val="accent2">
                  <a:lumMod val="50000"/>
                </a:schemeClr>
              </a:solidFill>
            </a:endParaRPr>
          </a:p>
          <a:p>
            <a:pPr>
              <a:buNone/>
            </a:pPr>
            <a:r>
              <a:rPr lang="ru-RU" sz="2900" b="1" dirty="0">
                <a:solidFill>
                  <a:schemeClr val="accent2">
                    <a:lumMod val="50000"/>
                  </a:schemeClr>
                </a:solidFill>
              </a:rPr>
              <a:t>.</a:t>
            </a:r>
            <a:endParaRPr lang="ru-RU" sz="2900" dirty="0">
              <a:solidFill>
                <a:schemeClr val="accent2">
                  <a:lumMod val="50000"/>
                </a:schemeClr>
              </a:solidFill>
            </a:endParaRPr>
          </a:p>
          <a:p>
            <a:pPr>
              <a:buNone/>
            </a:pPr>
            <a:endParaRPr lang="ru-RU" sz="2900" dirty="0">
              <a:solidFill>
                <a:schemeClr val="accent2">
                  <a:lumMod val="50000"/>
                </a:schemeClr>
              </a:solidFill>
            </a:endParaRPr>
          </a:p>
          <a:p>
            <a:pPr>
              <a:buNone/>
            </a:pPr>
            <a:endParaRPr lang="ru-RU" sz="2900" b="1" dirty="0"/>
          </a:p>
          <a:p>
            <a:endParaRPr lang="ru-RU" sz="2900" dirty="0"/>
          </a:p>
        </p:txBody>
      </p:sp>
      <p:pic>
        <p:nvPicPr>
          <p:cNvPr id="1026" name="Picture 2" descr="C:\Users\rekom\Desktop\102863577__1_1.JPG"/>
          <p:cNvPicPr>
            <a:picLocks noGrp="1" noChangeAspect="1" noChangeArrowheads="1"/>
          </p:cNvPicPr>
          <p:nvPr>
            <p:ph sz="half" idx="1"/>
          </p:nvPr>
        </p:nvPicPr>
        <p:blipFill>
          <a:blip r:embed="rId2" cstate="print"/>
          <a:srcRect/>
          <a:stretch>
            <a:fillRect/>
          </a:stretch>
        </p:blipFill>
        <p:spPr bwMode="auto">
          <a:xfrm>
            <a:off x="1475656" y="1988840"/>
            <a:ext cx="2747524" cy="3915047"/>
          </a:xfrm>
          <a:prstGeom prst="rect">
            <a:avLst/>
          </a:prstGeom>
          <a:noFill/>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62500" lnSpcReduction="20000"/>
          </a:bodyPr>
          <a:lstStyle/>
          <a:p>
            <a:pPr>
              <a:buNone/>
            </a:pPr>
            <a:r>
              <a:rPr lang="ru-RU" b="1" dirty="0"/>
              <a:t>   </a:t>
            </a:r>
          </a:p>
          <a:p>
            <a:pPr>
              <a:buNone/>
            </a:pPr>
            <a:r>
              <a:rPr lang="ru-RU" sz="3800" b="1" dirty="0">
                <a:solidFill>
                  <a:srgbClr val="C00000"/>
                </a:solidFill>
              </a:rPr>
              <a:t>        </a:t>
            </a:r>
            <a:r>
              <a:rPr lang="en-US" sz="3800" b="1" dirty="0">
                <a:solidFill>
                  <a:srgbClr val="C00000"/>
                </a:solidFill>
              </a:rPr>
              <a:t>In a short time Kipling wrote six small booklets of stories published in the "Indian Railway Library of" reading in a way. Among other things, Kipling made ​​in India not only as a novelist but also as a poet. In India, Kipling became known in England, but none of it had. However, did not last long. </a:t>
            </a:r>
            <a:endParaRPr lang="ru-RU" sz="3800" b="1" dirty="0">
              <a:solidFill>
                <a:srgbClr val="C00000"/>
              </a:solidFill>
            </a:endParaRPr>
          </a:p>
          <a:p>
            <a:pPr>
              <a:buNone/>
            </a:pPr>
            <a:endParaRPr lang="ru-RU" b="1" dirty="0"/>
          </a:p>
          <a:p>
            <a:pPr>
              <a:buNone/>
            </a:pPr>
            <a:r>
              <a:rPr lang="ru-RU" b="1" dirty="0">
                <a:solidFill>
                  <a:schemeClr val="accent2">
                    <a:lumMod val="50000"/>
                  </a:schemeClr>
                </a:solidFill>
              </a:rPr>
              <a:t>        </a:t>
            </a:r>
            <a:endParaRPr lang="ru-RU" dirty="0">
              <a:solidFill>
                <a:schemeClr val="accent2">
                  <a:lumMod val="50000"/>
                </a:schemeClr>
              </a:solidFill>
            </a:endParaRPr>
          </a:p>
          <a:p>
            <a:endParaRPr lang="ru-RU" dirty="0"/>
          </a:p>
        </p:txBody>
      </p:sp>
      <p:pic>
        <p:nvPicPr>
          <p:cNvPr id="2055" name="Picture 7" descr="C:\Users\rekom\Desktop\1005800210.jpg"/>
          <p:cNvPicPr>
            <a:picLocks noGrp="1" noChangeAspect="1" noChangeArrowheads="1"/>
          </p:cNvPicPr>
          <p:nvPr>
            <p:ph sz="half" idx="1"/>
          </p:nvPr>
        </p:nvPicPr>
        <p:blipFill>
          <a:blip r:embed="rId2" cstate="print"/>
          <a:srcRect/>
          <a:stretch>
            <a:fillRect/>
          </a:stretch>
        </p:blipFill>
        <p:spPr bwMode="auto">
          <a:xfrm>
            <a:off x="971600" y="1916832"/>
            <a:ext cx="3452242" cy="3452242"/>
          </a:xfrm>
          <a:prstGeom prst="rect">
            <a:avLst/>
          </a:prstGeom>
          <a:noFill/>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92500" lnSpcReduction="10000"/>
          </a:bodyPr>
          <a:lstStyle/>
          <a:p>
            <a:pPr>
              <a:buNone/>
            </a:pPr>
            <a:r>
              <a:rPr lang="ru-RU" b="1" dirty="0"/>
              <a:t>  </a:t>
            </a:r>
          </a:p>
          <a:p>
            <a:pPr>
              <a:buNone/>
            </a:pPr>
            <a:r>
              <a:rPr lang="ru-RU" sz="1700" b="1" dirty="0">
                <a:solidFill>
                  <a:srgbClr val="C00000"/>
                </a:solidFill>
              </a:rPr>
              <a:t>        </a:t>
            </a:r>
            <a:r>
              <a:rPr lang="en-US" sz="2400" b="1" dirty="0">
                <a:solidFill>
                  <a:srgbClr val="C00000"/>
                </a:solidFill>
              </a:rPr>
              <a:t>In 1889 in England published a book with the best poems and "Simple Stories" Kipling. At the end of 1888 Rudyard drawn in England, but he decided to go back through the Far East and the USA. Thus was born the book of travel essays, "From sea to sea", performed accurate observations and humor. </a:t>
            </a:r>
            <a:endParaRPr lang="ru-RU" sz="2400" b="1" dirty="0">
              <a:solidFill>
                <a:srgbClr val="C00000"/>
              </a:solidFill>
            </a:endParaRPr>
          </a:p>
          <a:p>
            <a:pPr>
              <a:buNone/>
            </a:pPr>
            <a:r>
              <a:rPr lang="ru-RU" sz="1700" b="1" dirty="0">
                <a:solidFill>
                  <a:srgbClr val="C00000"/>
                </a:solidFill>
              </a:rPr>
              <a:t>    </a:t>
            </a:r>
          </a:p>
          <a:p>
            <a:pPr>
              <a:buNone/>
            </a:pPr>
            <a:r>
              <a:rPr lang="ru-RU" sz="1700" b="1" dirty="0">
                <a:solidFill>
                  <a:schemeClr val="accent2">
                    <a:lumMod val="50000"/>
                  </a:schemeClr>
                </a:solidFill>
              </a:rPr>
              <a:t>        </a:t>
            </a:r>
            <a:endParaRPr lang="ru-RU" sz="1700" dirty="0"/>
          </a:p>
        </p:txBody>
      </p:sp>
      <p:pic>
        <p:nvPicPr>
          <p:cNvPr id="3074" name="Picture 2" descr="C:\Users\rekom\Desktop\0_9284d_f12a6f12_XL.jpg"/>
          <p:cNvPicPr>
            <a:picLocks noGrp="1" noChangeAspect="1" noChangeArrowheads="1"/>
          </p:cNvPicPr>
          <p:nvPr>
            <p:ph sz="half" idx="1"/>
          </p:nvPr>
        </p:nvPicPr>
        <p:blipFill>
          <a:blip r:embed="rId2" cstate="print"/>
          <a:srcRect/>
          <a:stretch>
            <a:fillRect/>
          </a:stretch>
        </p:blipFill>
        <p:spPr bwMode="auto">
          <a:xfrm>
            <a:off x="971600" y="2132856"/>
            <a:ext cx="3466728" cy="3494685"/>
          </a:xfrm>
          <a:prstGeom prst="rect">
            <a:avLst/>
          </a:prstGeom>
          <a:noFill/>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55000" lnSpcReduction="20000"/>
          </a:bodyPr>
          <a:lstStyle/>
          <a:p>
            <a:pPr>
              <a:buNone/>
            </a:pPr>
            <a:r>
              <a:rPr lang="ru-RU" b="1" dirty="0"/>
              <a:t>  </a:t>
            </a:r>
          </a:p>
          <a:p>
            <a:pPr>
              <a:buNone/>
            </a:pPr>
            <a:r>
              <a:rPr lang="ru-RU" b="1" dirty="0">
                <a:solidFill>
                  <a:srgbClr val="C00000"/>
                </a:solidFill>
              </a:rPr>
              <a:t>        </a:t>
            </a:r>
            <a:r>
              <a:rPr lang="en-US" sz="4000" b="1" dirty="0">
                <a:solidFill>
                  <a:srgbClr val="C00000"/>
                </a:solidFill>
              </a:rPr>
              <a:t>In London, where he returned in the autumn of 1889 in the U.S., he had to wait for long hours of his fame. His literary reputation has grown very quickly. V1891, the Kipling wrote an adventure novel "</a:t>
            </a:r>
            <a:r>
              <a:rPr lang="en-US" sz="4000" b="1" dirty="0" err="1">
                <a:solidFill>
                  <a:srgbClr val="C00000"/>
                </a:solidFill>
              </a:rPr>
              <a:t>Neulaha</a:t>
            </a:r>
            <a:r>
              <a:rPr lang="en-US" sz="4000" b="1" dirty="0">
                <a:solidFill>
                  <a:srgbClr val="C00000"/>
                </a:solidFill>
              </a:rPr>
              <a:t>" with his friend, Wolcott </a:t>
            </a:r>
            <a:r>
              <a:rPr lang="en-US" sz="4000" b="1" dirty="0" err="1">
                <a:solidFill>
                  <a:srgbClr val="C00000"/>
                </a:solidFill>
              </a:rPr>
              <a:t>Balestier</a:t>
            </a:r>
            <a:r>
              <a:rPr lang="en-US" sz="4000" b="1" dirty="0">
                <a:solidFill>
                  <a:srgbClr val="C00000"/>
                </a:solidFill>
              </a:rPr>
              <a:t> American. When work on the novel was finished, Walcott became ill with typhoid fever and died.</a:t>
            </a:r>
            <a:endParaRPr lang="ru-RU" sz="4000" b="1" dirty="0">
              <a:solidFill>
                <a:srgbClr val="C00000"/>
              </a:solidFill>
            </a:endParaRPr>
          </a:p>
          <a:p>
            <a:pPr>
              <a:buNone/>
            </a:pPr>
            <a:endParaRPr lang="ru-RU" b="1" dirty="0"/>
          </a:p>
          <a:p>
            <a:pPr>
              <a:buNone/>
            </a:pPr>
            <a:r>
              <a:rPr lang="ru-RU" b="1" dirty="0">
                <a:solidFill>
                  <a:schemeClr val="accent2">
                    <a:lumMod val="50000"/>
                  </a:schemeClr>
                </a:solidFill>
              </a:rPr>
              <a:t>       </a:t>
            </a:r>
            <a:r>
              <a:rPr lang="en-US" b="1" dirty="0">
                <a:solidFill>
                  <a:schemeClr val="accent2">
                    <a:lumMod val="50000"/>
                  </a:schemeClr>
                </a:solidFill>
              </a:rPr>
              <a:t> </a:t>
            </a:r>
            <a:endParaRPr lang="ru-RU" dirty="0"/>
          </a:p>
          <a:p>
            <a:endParaRPr lang="ru-RU" dirty="0"/>
          </a:p>
        </p:txBody>
      </p:sp>
      <p:pic>
        <p:nvPicPr>
          <p:cNvPr id="4098" name="Picture 2" descr="C:\Users\rekom\Desktop\Rudyard_Kipling.jpg"/>
          <p:cNvPicPr>
            <a:picLocks noGrp="1" noChangeAspect="1" noChangeArrowheads="1"/>
          </p:cNvPicPr>
          <p:nvPr>
            <p:ph sz="half" idx="1"/>
          </p:nvPr>
        </p:nvPicPr>
        <p:blipFill>
          <a:blip r:embed="rId2" cstate="print"/>
          <a:srcRect/>
          <a:stretch>
            <a:fillRect/>
          </a:stretch>
        </p:blipFill>
        <p:spPr bwMode="auto">
          <a:xfrm>
            <a:off x="1331640" y="1844824"/>
            <a:ext cx="2990483" cy="3847132"/>
          </a:xfrm>
          <a:prstGeom prst="rect">
            <a:avLst/>
          </a:prstGeom>
          <a:noFill/>
        </p:spPr>
      </p:pic>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47500" lnSpcReduction="20000"/>
          </a:bodyPr>
          <a:lstStyle/>
          <a:p>
            <a:pPr>
              <a:buNone/>
            </a:pPr>
            <a:r>
              <a:rPr lang="ru-RU" b="1" dirty="0"/>
              <a:t>     </a:t>
            </a:r>
          </a:p>
          <a:p>
            <a:pPr>
              <a:buNone/>
            </a:pPr>
            <a:r>
              <a:rPr lang="ru-RU" b="1" dirty="0">
                <a:solidFill>
                  <a:srgbClr val="C00000"/>
                </a:solidFill>
              </a:rPr>
              <a:t>        </a:t>
            </a:r>
            <a:r>
              <a:rPr lang="en-US" sz="4400" b="1" dirty="0">
                <a:solidFill>
                  <a:srgbClr val="C00000"/>
                </a:solidFill>
              </a:rPr>
              <a:t>Five weeks later, on January 18, 1892 Rudyard married Caroline. There in July 1893 Kipling was born of his beloved daughter, Josephine. But after a major row between Kipling and his brother-he and his wife in 1902 returned to England. They now have two children: a daughter in 1896 </a:t>
            </a:r>
            <a:r>
              <a:rPr lang="en-US" sz="4400" b="1" dirty="0" err="1">
                <a:solidFill>
                  <a:srgbClr val="C00000"/>
                </a:solidFill>
              </a:rPr>
              <a:t>g.rodilas</a:t>
            </a:r>
            <a:r>
              <a:rPr lang="en-US" sz="4400" b="1" dirty="0">
                <a:solidFill>
                  <a:srgbClr val="C00000"/>
                </a:solidFill>
              </a:rPr>
              <a:t> Elsie, as in 1897. - Son of John, but in 1899 Kipling experienced the loss - the death of the first daughter Josephine. </a:t>
            </a:r>
            <a:endParaRPr lang="ru-RU" sz="4400" b="1" dirty="0">
              <a:solidFill>
                <a:srgbClr val="C00000"/>
              </a:solidFill>
            </a:endParaRPr>
          </a:p>
          <a:p>
            <a:pPr>
              <a:buNone/>
            </a:pPr>
            <a:endParaRPr lang="ru-RU" b="1" dirty="0"/>
          </a:p>
          <a:p>
            <a:pPr>
              <a:buNone/>
            </a:pPr>
            <a:r>
              <a:rPr lang="ru-RU" b="1" dirty="0">
                <a:solidFill>
                  <a:schemeClr val="accent2">
                    <a:lumMod val="50000"/>
                  </a:schemeClr>
                </a:solidFill>
              </a:rPr>
              <a:t>       </a:t>
            </a:r>
            <a:endParaRPr lang="ru-RU" dirty="0"/>
          </a:p>
          <a:p>
            <a:endParaRPr lang="ru-RU" dirty="0"/>
          </a:p>
        </p:txBody>
      </p:sp>
      <p:pic>
        <p:nvPicPr>
          <p:cNvPr id="5122" name="Picture 2" descr="C:\Users\rekom\Desktop\0843970.jpg"/>
          <p:cNvPicPr>
            <a:picLocks noGrp="1" noChangeAspect="1" noChangeArrowheads="1"/>
          </p:cNvPicPr>
          <p:nvPr>
            <p:ph sz="half" idx="1"/>
          </p:nvPr>
        </p:nvPicPr>
        <p:blipFill>
          <a:blip r:embed="rId2" cstate="print"/>
          <a:srcRect/>
          <a:stretch>
            <a:fillRect/>
          </a:stretch>
        </p:blipFill>
        <p:spPr bwMode="auto">
          <a:xfrm>
            <a:off x="1259632" y="2060848"/>
            <a:ext cx="2857500" cy="3505200"/>
          </a:xfrm>
          <a:prstGeom prst="rect">
            <a:avLst/>
          </a:prstGeom>
          <a:noFill/>
        </p:spPr>
      </p:pic>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a:bodyPr>
          <a:lstStyle/>
          <a:p>
            <a:pPr>
              <a:buNone/>
            </a:pPr>
            <a:r>
              <a:rPr lang="ru-RU" b="1" dirty="0"/>
              <a:t>  </a:t>
            </a:r>
          </a:p>
          <a:p>
            <a:pPr>
              <a:buNone/>
            </a:pPr>
            <a:r>
              <a:rPr lang="ru-RU" sz="1600" b="1" dirty="0">
                <a:solidFill>
                  <a:srgbClr val="C00000"/>
                </a:solidFill>
              </a:rPr>
              <a:t>        </a:t>
            </a:r>
            <a:r>
              <a:rPr lang="en-US" sz="2400" b="1" dirty="0">
                <a:solidFill>
                  <a:srgbClr val="C00000"/>
                </a:solidFill>
              </a:rPr>
              <a:t>American period in the life of Rudyard - the most fruitful for him. It is here finally formed philosophy Kipling. He wrote two "Jungle Book", began to create their own stories, began to "Kim”.</a:t>
            </a:r>
            <a:endParaRPr lang="ru-RU" sz="2400" b="1" dirty="0">
              <a:solidFill>
                <a:srgbClr val="C00000"/>
              </a:solidFill>
            </a:endParaRPr>
          </a:p>
          <a:p>
            <a:pPr>
              <a:buNone/>
            </a:pPr>
            <a:endParaRPr lang="ru-RU" sz="2400" b="1" dirty="0"/>
          </a:p>
          <a:p>
            <a:pPr>
              <a:buNone/>
            </a:pPr>
            <a:r>
              <a:rPr lang="en-US" sz="1600" b="1" dirty="0">
                <a:solidFill>
                  <a:schemeClr val="accent2">
                    <a:lumMod val="50000"/>
                  </a:schemeClr>
                </a:solidFill>
              </a:rPr>
              <a:t>       </a:t>
            </a:r>
            <a:endParaRPr lang="ru-RU" sz="1600" dirty="0">
              <a:solidFill>
                <a:schemeClr val="accent2">
                  <a:lumMod val="50000"/>
                </a:schemeClr>
              </a:solidFill>
            </a:endParaRPr>
          </a:p>
        </p:txBody>
      </p:sp>
      <p:pic>
        <p:nvPicPr>
          <p:cNvPr id="6146" name="Picture 2" descr="C:\Users\rekom\Desktop\39600267e1f9.jpg"/>
          <p:cNvPicPr>
            <a:picLocks noGrp="1" noChangeAspect="1" noChangeArrowheads="1"/>
          </p:cNvPicPr>
          <p:nvPr>
            <p:ph sz="half" idx="1"/>
          </p:nvPr>
        </p:nvPicPr>
        <p:blipFill>
          <a:blip r:embed="rId2" cstate="print"/>
          <a:srcRect/>
          <a:stretch>
            <a:fillRect/>
          </a:stretch>
        </p:blipFill>
        <p:spPr bwMode="auto">
          <a:xfrm>
            <a:off x="971600" y="2060848"/>
            <a:ext cx="3466728" cy="3466728"/>
          </a:xfrm>
          <a:prstGeom prst="rect">
            <a:avLst/>
          </a:prstGeom>
          <a:noFill/>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77500" lnSpcReduction="20000"/>
          </a:bodyPr>
          <a:lstStyle/>
          <a:p>
            <a:pPr>
              <a:buNone/>
            </a:pPr>
            <a:r>
              <a:rPr lang="en-US" b="1" dirty="0"/>
              <a:t>   </a:t>
            </a:r>
          </a:p>
          <a:p>
            <a:pPr>
              <a:buNone/>
            </a:pPr>
            <a:r>
              <a:rPr lang="en-US" b="1" dirty="0">
                <a:solidFill>
                  <a:srgbClr val="C00000"/>
                </a:solidFill>
              </a:rPr>
              <a:t>        </a:t>
            </a:r>
            <a:r>
              <a:rPr lang="en-US" sz="3000" b="1" dirty="0">
                <a:solidFill>
                  <a:srgbClr val="C00000"/>
                </a:solidFill>
              </a:rPr>
              <a:t>Output of these works (the last "Just tales" published in 1902) has exhausted the creative impulse derived Kipling in India. Of course, later he appeared successful stories and poems, but only on occasion. Kipling  remained so in the history of literature - a storyteller, novelist, poet, storyteller, illustrator.</a:t>
            </a:r>
            <a:r>
              <a:rPr lang="en-US" b="1" dirty="0">
                <a:solidFill>
                  <a:srgbClr val="C00000"/>
                </a:solidFill>
              </a:rPr>
              <a:t> </a:t>
            </a:r>
          </a:p>
          <a:p>
            <a:pPr>
              <a:buNone/>
            </a:pPr>
            <a:endParaRPr lang="en-US" b="1" dirty="0"/>
          </a:p>
          <a:p>
            <a:pPr>
              <a:buNone/>
            </a:pPr>
            <a:r>
              <a:rPr lang="en-US" b="1" dirty="0">
                <a:solidFill>
                  <a:schemeClr val="accent2">
                    <a:lumMod val="50000"/>
                  </a:schemeClr>
                </a:solidFill>
              </a:rPr>
              <a:t>         </a:t>
            </a:r>
            <a:endParaRPr lang="ru-RU" dirty="0"/>
          </a:p>
          <a:p>
            <a:endParaRPr lang="ru-RU" dirty="0"/>
          </a:p>
        </p:txBody>
      </p:sp>
      <p:pic>
        <p:nvPicPr>
          <p:cNvPr id="7170" name="Picture 2" descr="C:\Users\rekom\Desktop\1005835427.jpg"/>
          <p:cNvPicPr>
            <a:picLocks noGrp="1" noChangeAspect="1" noChangeArrowheads="1"/>
          </p:cNvPicPr>
          <p:nvPr>
            <p:ph sz="half" idx="1"/>
          </p:nvPr>
        </p:nvPicPr>
        <p:blipFill>
          <a:blip r:embed="rId2" cstate="print"/>
          <a:srcRect/>
          <a:stretch>
            <a:fillRect/>
          </a:stretch>
        </p:blipFill>
        <p:spPr bwMode="auto">
          <a:xfrm>
            <a:off x="1187624" y="1988840"/>
            <a:ext cx="3322712" cy="3346617"/>
          </a:xfrm>
          <a:prstGeom prst="rect">
            <a:avLst/>
          </a:prstGeom>
          <a:noFill/>
        </p:spPr>
      </p:pic>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a:xfrm>
            <a:off x="4648200" y="1166018"/>
            <a:ext cx="4038600" cy="4525963"/>
          </a:xfrm>
        </p:spPr>
        <p:txBody>
          <a:bodyPr>
            <a:normAutofit fontScale="85000" lnSpcReduction="20000"/>
          </a:bodyPr>
          <a:lstStyle/>
          <a:p>
            <a:pPr>
              <a:buNone/>
            </a:pPr>
            <a:r>
              <a:rPr lang="en-US" b="1" dirty="0"/>
              <a:t>    </a:t>
            </a:r>
          </a:p>
          <a:p>
            <a:pPr>
              <a:buNone/>
            </a:pPr>
            <a:r>
              <a:rPr lang="en-US" b="1" dirty="0">
                <a:solidFill>
                  <a:srgbClr val="C00000"/>
                </a:solidFill>
              </a:rPr>
              <a:t>     </a:t>
            </a:r>
            <a:endParaRPr lang="ru-RU" b="1" dirty="0">
              <a:solidFill>
                <a:srgbClr val="C00000"/>
              </a:solidFill>
            </a:endParaRPr>
          </a:p>
          <a:p>
            <a:pPr>
              <a:buNone/>
            </a:pPr>
            <a:r>
              <a:rPr lang="ru-RU" b="1" dirty="0">
                <a:solidFill>
                  <a:srgbClr val="C00000"/>
                </a:solidFill>
              </a:rPr>
              <a:t>     </a:t>
            </a:r>
            <a:r>
              <a:rPr lang="en-US" b="1" dirty="0">
                <a:solidFill>
                  <a:srgbClr val="C00000"/>
                </a:solidFill>
              </a:rPr>
              <a:t>   In 1933, Parisian doctor found that Kipling fifteen years suffering from a duodenal ulcer. Low: 12 January 1936. He was ill in the hospital an hour later had the surgery, but he began peritonitis and 12:00 January 18, 1936 he died. Official England solemnly Kipling spent his last journey.</a:t>
            </a:r>
          </a:p>
          <a:p>
            <a:pPr>
              <a:buNone/>
            </a:pPr>
            <a:endParaRPr lang="en-US" b="1" dirty="0"/>
          </a:p>
          <a:p>
            <a:pPr>
              <a:buNone/>
            </a:pPr>
            <a:endParaRPr lang="ru-RU" dirty="0">
              <a:solidFill>
                <a:schemeClr val="accent2">
                  <a:lumMod val="50000"/>
                </a:schemeClr>
              </a:solidFill>
            </a:endParaRPr>
          </a:p>
          <a:p>
            <a:pPr>
              <a:buNone/>
            </a:pPr>
            <a:endParaRPr lang="ru-RU" dirty="0">
              <a:solidFill>
                <a:schemeClr val="accent2">
                  <a:lumMod val="50000"/>
                </a:schemeClr>
              </a:solidFill>
            </a:endParaRPr>
          </a:p>
          <a:p>
            <a:endParaRPr lang="ru-RU" dirty="0">
              <a:solidFill>
                <a:schemeClr val="accent2">
                  <a:lumMod val="50000"/>
                </a:schemeClr>
              </a:solidFill>
            </a:endParaRPr>
          </a:p>
        </p:txBody>
      </p:sp>
      <p:pic>
        <p:nvPicPr>
          <p:cNvPr id="8194" name="Picture 2" descr="C:\Users\rekom\Desktop\1306565513_7eff4cfd59f8e58d87f9a0cc4c3.jpg"/>
          <p:cNvPicPr>
            <a:picLocks noGrp="1" noChangeAspect="1" noChangeArrowheads="1"/>
          </p:cNvPicPr>
          <p:nvPr>
            <p:ph sz="half" idx="1"/>
          </p:nvPr>
        </p:nvPicPr>
        <p:blipFill>
          <a:blip r:embed="rId2" cstate="print"/>
          <a:srcRect/>
          <a:stretch>
            <a:fillRect/>
          </a:stretch>
        </p:blipFill>
        <p:spPr bwMode="auto">
          <a:xfrm>
            <a:off x="1331640" y="1700808"/>
            <a:ext cx="3027232" cy="4147307"/>
          </a:xfrm>
          <a:prstGeom prst="rect">
            <a:avLst/>
          </a:prstGeom>
          <a:noFill/>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a:xfrm>
            <a:off x="4648200" y="1166018"/>
            <a:ext cx="4038600" cy="4525963"/>
          </a:xfrm>
        </p:spPr>
        <p:txBody>
          <a:bodyPr>
            <a:normAutofit fontScale="85000" lnSpcReduction="20000"/>
          </a:bodyPr>
          <a:lstStyle/>
          <a:p>
            <a:pPr>
              <a:buNone/>
            </a:pPr>
            <a:r>
              <a:rPr lang="ru-RU" b="1" dirty="0"/>
              <a:t>   </a:t>
            </a:r>
          </a:p>
          <a:p>
            <a:pPr>
              <a:buNone/>
            </a:pPr>
            <a:r>
              <a:rPr lang="ru-RU" b="1" dirty="0"/>
              <a:t>     </a:t>
            </a:r>
          </a:p>
          <a:p>
            <a:pPr>
              <a:buNone/>
            </a:pPr>
            <a:r>
              <a:rPr lang="ru-RU" b="1" dirty="0">
                <a:solidFill>
                  <a:srgbClr val="C00000"/>
                </a:solidFill>
              </a:rPr>
              <a:t>        </a:t>
            </a:r>
            <a:r>
              <a:rPr lang="en-US" b="1" dirty="0">
                <a:solidFill>
                  <a:srgbClr val="C00000"/>
                </a:solidFill>
              </a:rPr>
              <a:t>Kipling had strong peasant roots. Great-grandfather of the writer's father's side was a farmer, but his eldest son, Joseph, became a priest. He married the daughter of Lord </a:t>
            </a:r>
            <a:r>
              <a:rPr lang="en-US" b="1" dirty="0" err="1">
                <a:solidFill>
                  <a:srgbClr val="C00000"/>
                </a:solidFill>
              </a:rPr>
              <a:t>Mulgrave</a:t>
            </a:r>
            <a:r>
              <a:rPr lang="en-US" b="1" dirty="0">
                <a:solidFill>
                  <a:srgbClr val="C00000"/>
                </a:solidFill>
              </a:rPr>
              <a:t>. As a result, their marriage was born John Kipling, who later became the father of the famous writer. </a:t>
            </a:r>
            <a:endParaRPr lang="ru-RU" b="1" dirty="0">
              <a:solidFill>
                <a:srgbClr val="C00000"/>
              </a:solidFill>
            </a:endParaRPr>
          </a:p>
          <a:p>
            <a:pPr>
              <a:buNone/>
            </a:pPr>
            <a:endParaRPr lang="ru-RU" b="1" dirty="0"/>
          </a:p>
          <a:p>
            <a:pPr>
              <a:buNone/>
            </a:pPr>
            <a:endParaRPr lang="ru-RU" dirty="0">
              <a:solidFill>
                <a:schemeClr val="accent2">
                  <a:lumMod val="50000"/>
                </a:schemeClr>
              </a:solidFill>
            </a:endParaRPr>
          </a:p>
          <a:p>
            <a:endParaRPr lang="ru-RU" dirty="0"/>
          </a:p>
        </p:txBody>
      </p:sp>
      <p:pic>
        <p:nvPicPr>
          <p:cNvPr id="1026" name="Picture 2" descr="C:\Users\rekom\Desktop\1306565513_7eff4cfd59f8e58d87f9a0cc4c3.jpg"/>
          <p:cNvPicPr>
            <a:picLocks noGrp="1" noChangeAspect="1" noChangeArrowheads="1"/>
          </p:cNvPicPr>
          <p:nvPr>
            <p:ph sz="half" idx="1"/>
          </p:nvPr>
        </p:nvPicPr>
        <p:blipFill>
          <a:blip r:embed="rId2" cstate="print"/>
          <a:srcRect/>
          <a:stretch>
            <a:fillRect/>
          </a:stretch>
        </p:blipFill>
        <p:spPr bwMode="auto">
          <a:xfrm>
            <a:off x="1403648" y="1844824"/>
            <a:ext cx="2811208" cy="3851355"/>
          </a:xfrm>
          <a:prstGeom prst="rect">
            <a:avLst/>
          </a:prstGeom>
          <a:noFill/>
        </p:spPr>
      </p:pic>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 – If (</a:t>
            </a:r>
            <a:r>
              <a:rPr lang="ru-RU" b="1" dirty="0">
                <a:solidFill>
                  <a:schemeClr val="accent2">
                    <a:lumMod val="75000"/>
                  </a:schemeClr>
                </a:solidFill>
              </a:rPr>
              <a:t>Если)</a:t>
            </a:r>
          </a:p>
        </p:txBody>
      </p:sp>
      <p:sp>
        <p:nvSpPr>
          <p:cNvPr id="5" name="Содержимое 4"/>
          <p:cNvSpPr>
            <a:spLocks noGrp="1"/>
          </p:cNvSpPr>
          <p:nvPr>
            <p:ph sz="half" idx="1"/>
          </p:nvPr>
        </p:nvSpPr>
        <p:spPr>
          <a:xfrm>
            <a:off x="683568" y="1600200"/>
            <a:ext cx="4248472" cy="4525963"/>
          </a:xfrm>
        </p:spPr>
        <p:txBody>
          <a:bodyPr>
            <a:normAutofit fontScale="55000" lnSpcReduction="20000"/>
          </a:bodyPr>
          <a:lstStyle/>
          <a:p>
            <a:pPr>
              <a:buNone/>
            </a:pPr>
            <a:endParaRPr lang="en-US" dirty="0"/>
          </a:p>
          <a:p>
            <a:pPr>
              <a:buNone/>
            </a:pPr>
            <a:endParaRPr lang="en-US" dirty="0"/>
          </a:p>
          <a:p>
            <a:pPr>
              <a:buNone/>
            </a:pPr>
            <a:r>
              <a:rPr lang="en-US" sz="2900" b="1" dirty="0">
                <a:solidFill>
                  <a:srgbClr val="C00000"/>
                </a:solidFill>
              </a:rPr>
              <a:t>If you can keep your head when all about you </a:t>
            </a:r>
            <a:endParaRPr lang="ru-RU" sz="2900" b="1" dirty="0">
              <a:solidFill>
                <a:srgbClr val="C00000"/>
              </a:solidFill>
            </a:endParaRPr>
          </a:p>
          <a:p>
            <a:pPr>
              <a:buNone/>
            </a:pPr>
            <a:r>
              <a:rPr lang="en-US" sz="2900" b="1" dirty="0">
                <a:solidFill>
                  <a:srgbClr val="C00000"/>
                </a:solidFill>
              </a:rPr>
              <a:t>Are losing theirs and blaming it on you; </a:t>
            </a:r>
            <a:endParaRPr lang="ru-RU" sz="2900" b="1" dirty="0">
              <a:solidFill>
                <a:srgbClr val="C00000"/>
              </a:solidFill>
            </a:endParaRPr>
          </a:p>
          <a:p>
            <a:pPr>
              <a:buNone/>
            </a:pPr>
            <a:r>
              <a:rPr lang="en-US" sz="2900" b="1" dirty="0">
                <a:solidFill>
                  <a:srgbClr val="C00000"/>
                </a:solidFill>
              </a:rPr>
              <a:t>If you can trust yourself when all men doubt</a:t>
            </a:r>
          </a:p>
          <a:p>
            <a:pPr>
              <a:buNone/>
            </a:pPr>
            <a:r>
              <a:rPr lang="en-US" sz="2900" b="1" dirty="0">
                <a:solidFill>
                  <a:srgbClr val="C00000"/>
                </a:solidFill>
              </a:rPr>
              <a:t> you, </a:t>
            </a:r>
            <a:endParaRPr lang="ru-RU" sz="2900" b="1" dirty="0">
              <a:solidFill>
                <a:srgbClr val="C00000"/>
              </a:solidFill>
            </a:endParaRPr>
          </a:p>
          <a:p>
            <a:pPr>
              <a:buNone/>
            </a:pPr>
            <a:r>
              <a:rPr lang="en-US" sz="2900" b="1" dirty="0">
                <a:solidFill>
                  <a:srgbClr val="C00000"/>
                </a:solidFill>
              </a:rPr>
              <a:t>But make allowance for their doubting too: </a:t>
            </a:r>
            <a:endParaRPr lang="ru-RU" sz="2900" b="1" dirty="0">
              <a:solidFill>
                <a:srgbClr val="C00000"/>
              </a:solidFill>
            </a:endParaRPr>
          </a:p>
          <a:p>
            <a:pPr>
              <a:buNone/>
            </a:pPr>
            <a:r>
              <a:rPr lang="en-US" sz="2900" b="1" dirty="0">
                <a:solidFill>
                  <a:srgbClr val="C00000"/>
                </a:solidFill>
              </a:rPr>
              <a:t>If you can wait and not be tired by waiting, </a:t>
            </a:r>
            <a:endParaRPr lang="ru-RU" sz="2900" b="1" dirty="0">
              <a:solidFill>
                <a:srgbClr val="C00000"/>
              </a:solidFill>
            </a:endParaRPr>
          </a:p>
          <a:p>
            <a:pPr>
              <a:buNone/>
            </a:pPr>
            <a:r>
              <a:rPr lang="en-US" sz="2900" b="1" dirty="0">
                <a:solidFill>
                  <a:srgbClr val="C00000"/>
                </a:solidFill>
              </a:rPr>
              <a:t>Or, being lied about, don't deal in lies, </a:t>
            </a:r>
            <a:endParaRPr lang="ru-RU" sz="2900" b="1" dirty="0">
              <a:solidFill>
                <a:srgbClr val="C00000"/>
              </a:solidFill>
            </a:endParaRPr>
          </a:p>
          <a:p>
            <a:pPr>
              <a:buNone/>
            </a:pPr>
            <a:r>
              <a:rPr lang="en-US" sz="2900" b="1" dirty="0">
                <a:solidFill>
                  <a:srgbClr val="C00000"/>
                </a:solidFill>
              </a:rPr>
              <a:t>Or being hated don't give way to hating, </a:t>
            </a:r>
            <a:endParaRPr lang="ru-RU" sz="2900" b="1" dirty="0">
              <a:solidFill>
                <a:srgbClr val="C00000"/>
              </a:solidFill>
            </a:endParaRPr>
          </a:p>
          <a:p>
            <a:pPr>
              <a:buNone/>
            </a:pPr>
            <a:r>
              <a:rPr lang="en-US" sz="2900" b="1" dirty="0">
                <a:solidFill>
                  <a:srgbClr val="C00000"/>
                </a:solidFill>
              </a:rPr>
              <a:t>And yet don't look too good, nor talk too wise; </a:t>
            </a:r>
            <a:endParaRPr lang="ru-RU" sz="2900" b="1" dirty="0">
              <a:solidFill>
                <a:srgbClr val="C00000"/>
              </a:solidFill>
            </a:endParaRPr>
          </a:p>
          <a:p>
            <a:pPr>
              <a:buNone/>
            </a:pPr>
            <a:r>
              <a:rPr lang="en-US" sz="2900" b="1" dirty="0">
                <a:solidFill>
                  <a:srgbClr val="C00000"/>
                </a:solidFill>
              </a:rPr>
              <a:t>If you can dream - and not make dreams your</a:t>
            </a:r>
          </a:p>
          <a:p>
            <a:pPr>
              <a:buNone/>
            </a:pPr>
            <a:r>
              <a:rPr lang="en-US" sz="2900" b="1" dirty="0">
                <a:solidFill>
                  <a:srgbClr val="C00000"/>
                </a:solidFill>
              </a:rPr>
              <a:t>master; </a:t>
            </a:r>
            <a:endParaRPr lang="ru-RU" sz="2900" b="1" dirty="0">
              <a:solidFill>
                <a:srgbClr val="C00000"/>
              </a:solidFill>
            </a:endParaRPr>
          </a:p>
          <a:p>
            <a:pPr>
              <a:buNone/>
            </a:pPr>
            <a:r>
              <a:rPr lang="en-US" sz="2900" b="1" dirty="0">
                <a:solidFill>
                  <a:srgbClr val="C00000"/>
                </a:solidFill>
              </a:rPr>
              <a:t>If you can think - and not make thoughts your</a:t>
            </a:r>
          </a:p>
          <a:p>
            <a:pPr>
              <a:buNone/>
            </a:pPr>
            <a:r>
              <a:rPr lang="en-US" sz="2900" b="1" dirty="0">
                <a:solidFill>
                  <a:srgbClr val="C00000"/>
                </a:solidFill>
              </a:rPr>
              <a:t>aim, </a:t>
            </a:r>
            <a:endParaRPr lang="ru-RU" sz="2900" b="1" dirty="0">
              <a:solidFill>
                <a:srgbClr val="C00000"/>
              </a:solidFill>
            </a:endParaRPr>
          </a:p>
          <a:p>
            <a:pPr>
              <a:buNone/>
            </a:pPr>
            <a:r>
              <a:rPr lang="en-US" sz="2900" b="1" dirty="0">
                <a:solidFill>
                  <a:srgbClr val="C00000"/>
                </a:solidFill>
              </a:rPr>
              <a:t>If you can meet with Triumph and Disaster </a:t>
            </a:r>
            <a:endParaRPr lang="ru-RU" sz="2900" b="1" dirty="0">
              <a:solidFill>
                <a:srgbClr val="C00000"/>
              </a:solidFill>
            </a:endParaRPr>
          </a:p>
          <a:p>
            <a:pPr>
              <a:buNone/>
            </a:pPr>
            <a:r>
              <a:rPr lang="en-US" sz="2900" b="1" dirty="0">
                <a:solidFill>
                  <a:srgbClr val="C00000"/>
                </a:solidFill>
              </a:rPr>
              <a:t>And treat those two impostors just the same</a:t>
            </a:r>
            <a:endParaRPr lang="ru-RU" sz="2900" b="1" dirty="0">
              <a:solidFill>
                <a:srgbClr val="C00000"/>
              </a:solidFill>
            </a:endParaRPr>
          </a:p>
          <a:p>
            <a:endParaRPr lang="ru-RU" b="1" dirty="0">
              <a:solidFill>
                <a:srgbClr val="C00000"/>
              </a:solidFill>
            </a:endParaRPr>
          </a:p>
        </p:txBody>
      </p:sp>
      <p:sp>
        <p:nvSpPr>
          <p:cNvPr id="6" name="Содержимое 5"/>
          <p:cNvSpPr>
            <a:spLocks noGrp="1"/>
          </p:cNvSpPr>
          <p:nvPr>
            <p:ph sz="half" idx="2"/>
          </p:nvPr>
        </p:nvSpPr>
        <p:spPr>
          <a:xfrm>
            <a:off x="4860032" y="1600200"/>
            <a:ext cx="3826768" cy="4525963"/>
          </a:xfrm>
        </p:spPr>
        <p:txBody>
          <a:bodyPr>
            <a:normAutofit fontScale="55000" lnSpcReduction="20000"/>
          </a:bodyPr>
          <a:lstStyle/>
          <a:p>
            <a:pPr>
              <a:buNone/>
            </a:pPr>
            <a:endParaRPr lang="ru-RU" b="1" dirty="0"/>
          </a:p>
          <a:p>
            <a:pPr>
              <a:buNone/>
            </a:pPr>
            <a:endParaRPr lang="ru-RU" b="1" dirty="0"/>
          </a:p>
          <a:p>
            <a:pPr>
              <a:buNone/>
            </a:pPr>
            <a:r>
              <a:rPr lang="ru-RU" b="1" dirty="0">
                <a:solidFill>
                  <a:schemeClr val="accent2">
                    <a:lumMod val="50000"/>
                  </a:schemeClr>
                </a:solidFill>
              </a:rPr>
              <a:t>О, если ты спокоен, не растерян,</a:t>
            </a:r>
          </a:p>
          <a:p>
            <a:pPr>
              <a:buNone/>
            </a:pPr>
            <a:r>
              <a:rPr lang="ru-RU" b="1" dirty="0">
                <a:solidFill>
                  <a:schemeClr val="accent2">
                    <a:lumMod val="50000"/>
                  </a:schemeClr>
                </a:solidFill>
              </a:rPr>
              <a:t>Когда теряют головы вокруг,</a:t>
            </a:r>
          </a:p>
          <a:p>
            <a:pPr>
              <a:buNone/>
            </a:pPr>
            <a:r>
              <a:rPr lang="ru-RU" b="1" dirty="0">
                <a:solidFill>
                  <a:schemeClr val="accent2">
                    <a:lumMod val="50000"/>
                  </a:schemeClr>
                </a:solidFill>
              </a:rPr>
              <a:t>И если ты себе остался верен,</a:t>
            </a:r>
          </a:p>
          <a:p>
            <a:pPr>
              <a:buNone/>
            </a:pPr>
            <a:r>
              <a:rPr lang="ru-RU" b="1" dirty="0">
                <a:solidFill>
                  <a:schemeClr val="accent2">
                    <a:lumMod val="50000"/>
                  </a:schemeClr>
                </a:solidFill>
              </a:rPr>
              <a:t>Когда в тебя не верит лучший друг. </a:t>
            </a:r>
          </a:p>
          <a:p>
            <a:pPr>
              <a:buNone/>
            </a:pPr>
            <a:r>
              <a:rPr lang="ru-RU" b="1" dirty="0">
                <a:solidFill>
                  <a:schemeClr val="accent2">
                    <a:lumMod val="50000"/>
                  </a:schemeClr>
                </a:solidFill>
              </a:rPr>
              <a:t>И если ждать умеешь без волненья,</a:t>
            </a:r>
          </a:p>
          <a:p>
            <a:pPr>
              <a:buNone/>
            </a:pPr>
            <a:r>
              <a:rPr lang="ru-RU" b="1" dirty="0">
                <a:solidFill>
                  <a:schemeClr val="accent2">
                    <a:lumMod val="50000"/>
                  </a:schemeClr>
                </a:solidFill>
              </a:rPr>
              <a:t>Не станешь ложью отвечать на ложь,</a:t>
            </a:r>
          </a:p>
          <a:p>
            <a:pPr>
              <a:buNone/>
            </a:pPr>
            <a:r>
              <a:rPr lang="ru-RU" b="1" dirty="0">
                <a:solidFill>
                  <a:schemeClr val="accent2">
                    <a:lumMod val="50000"/>
                  </a:schemeClr>
                </a:solidFill>
              </a:rPr>
              <a:t>Не будешь злобен, став для всех мишенью,</a:t>
            </a:r>
          </a:p>
          <a:p>
            <a:pPr>
              <a:buNone/>
            </a:pPr>
            <a:r>
              <a:rPr lang="ru-RU" b="1" dirty="0">
                <a:solidFill>
                  <a:schemeClr val="accent2">
                    <a:lumMod val="50000"/>
                  </a:schemeClr>
                </a:solidFill>
              </a:rPr>
              <a:t>Но и святым тебя не назовешь.</a:t>
            </a:r>
          </a:p>
          <a:p>
            <a:pPr>
              <a:buNone/>
            </a:pPr>
            <a:r>
              <a:rPr lang="ru-RU" b="1" dirty="0">
                <a:solidFill>
                  <a:schemeClr val="accent2">
                    <a:lumMod val="50000"/>
                  </a:schemeClr>
                </a:solidFill>
              </a:rPr>
              <a:t>И если ты своей владеешь страстью,</a:t>
            </a:r>
          </a:p>
          <a:p>
            <a:pPr>
              <a:buNone/>
            </a:pPr>
            <a:r>
              <a:rPr lang="ru-RU" b="1" dirty="0">
                <a:solidFill>
                  <a:schemeClr val="accent2">
                    <a:lumMod val="50000"/>
                  </a:schemeClr>
                </a:solidFill>
              </a:rPr>
              <a:t>А не тобою властвует она,</a:t>
            </a:r>
          </a:p>
          <a:p>
            <a:pPr>
              <a:buNone/>
            </a:pPr>
            <a:r>
              <a:rPr lang="ru-RU" b="1" dirty="0">
                <a:solidFill>
                  <a:schemeClr val="accent2">
                    <a:lumMod val="50000"/>
                  </a:schemeClr>
                </a:solidFill>
              </a:rPr>
              <a:t>И будешь твёрд в удаче и несчастье,</a:t>
            </a:r>
          </a:p>
          <a:p>
            <a:pPr>
              <a:buNone/>
            </a:pPr>
            <a:r>
              <a:rPr lang="ru-RU" b="1" dirty="0">
                <a:solidFill>
                  <a:schemeClr val="accent2">
                    <a:lumMod val="50000"/>
                  </a:schemeClr>
                </a:solidFill>
              </a:rPr>
              <a:t>Которым, в сущности, одна цена.</a:t>
            </a:r>
          </a:p>
          <a:p>
            <a:pPr>
              <a:buNone/>
            </a:pPr>
            <a:endParaRPr lang="ru-RU" b="1" dirty="0">
              <a:solidFill>
                <a:schemeClr val="accent2">
                  <a:lumMod val="50000"/>
                </a:schemeClr>
              </a:solidFill>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r>
              <a:rPr lang="ru-RU" b="1" dirty="0">
                <a:solidFill>
                  <a:schemeClr val="accent2">
                    <a:lumMod val="75000"/>
                  </a:schemeClr>
                </a:solidFill>
              </a:rPr>
              <a:t> – </a:t>
            </a:r>
            <a:r>
              <a:rPr lang="en-US" b="1" dirty="0">
                <a:solidFill>
                  <a:schemeClr val="accent2">
                    <a:lumMod val="75000"/>
                  </a:schemeClr>
                </a:solidFill>
              </a:rPr>
              <a:t>If (</a:t>
            </a:r>
            <a:r>
              <a:rPr lang="ru-RU" b="1" dirty="0">
                <a:solidFill>
                  <a:schemeClr val="accent2">
                    <a:lumMod val="75000"/>
                  </a:schemeClr>
                </a:solidFill>
              </a:rPr>
              <a:t>Если)</a:t>
            </a:r>
          </a:p>
        </p:txBody>
      </p:sp>
      <p:sp>
        <p:nvSpPr>
          <p:cNvPr id="5" name="Содержимое 4"/>
          <p:cNvSpPr>
            <a:spLocks noGrp="1"/>
          </p:cNvSpPr>
          <p:nvPr>
            <p:ph sz="half" idx="1"/>
          </p:nvPr>
        </p:nvSpPr>
        <p:spPr>
          <a:xfrm>
            <a:off x="611560" y="1600200"/>
            <a:ext cx="4104456" cy="4525963"/>
          </a:xfrm>
        </p:spPr>
        <p:txBody>
          <a:bodyPr>
            <a:normAutofit fontScale="55000" lnSpcReduction="20000"/>
          </a:bodyPr>
          <a:lstStyle/>
          <a:p>
            <a:pPr>
              <a:buNone/>
            </a:pPr>
            <a:endParaRPr lang="ru-RU" dirty="0"/>
          </a:p>
          <a:p>
            <a:pPr>
              <a:buNone/>
            </a:pPr>
            <a:endParaRPr lang="ru-RU" b="1" dirty="0">
              <a:solidFill>
                <a:srgbClr val="C00000"/>
              </a:solidFill>
            </a:endParaRPr>
          </a:p>
          <a:p>
            <a:pPr>
              <a:buNone/>
            </a:pPr>
            <a:r>
              <a:rPr lang="en-US" b="1" dirty="0">
                <a:solidFill>
                  <a:srgbClr val="C00000"/>
                </a:solidFill>
              </a:rPr>
              <a:t>If you can bear to hear the truth you've</a:t>
            </a:r>
            <a:r>
              <a:rPr lang="ru-RU" b="1" dirty="0">
                <a:solidFill>
                  <a:srgbClr val="C00000"/>
                </a:solidFill>
              </a:rPr>
              <a:t> </a:t>
            </a:r>
            <a:r>
              <a:rPr lang="en-US" b="1" dirty="0">
                <a:solidFill>
                  <a:srgbClr val="C00000"/>
                </a:solidFill>
              </a:rPr>
              <a:t>spoken </a:t>
            </a:r>
            <a:endParaRPr lang="ru-RU" b="1" dirty="0">
              <a:solidFill>
                <a:srgbClr val="C00000"/>
              </a:solidFill>
            </a:endParaRPr>
          </a:p>
          <a:p>
            <a:pPr>
              <a:buNone/>
            </a:pPr>
            <a:r>
              <a:rPr lang="en-US" b="1" dirty="0">
                <a:solidFill>
                  <a:srgbClr val="C00000"/>
                </a:solidFill>
              </a:rPr>
              <a:t>Twisted by knaves to make a trap for fools, </a:t>
            </a:r>
            <a:endParaRPr lang="ru-RU" b="1" dirty="0">
              <a:solidFill>
                <a:srgbClr val="C00000"/>
              </a:solidFill>
            </a:endParaRPr>
          </a:p>
          <a:p>
            <a:pPr>
              <a:buNone/>
            </a:pPr>
            <a:r>
              <a:rPr lang="en-US" b="1" dirty="0">
                <a:solidFill>
                  <a:srgbClr val="C00000"/>
                </a:solidFill>
              </a:rPr>
              <a:t>Or watch the things you gave your life to, broken, </a:t>
            </a:r>
            <a:endParaRPr lang="ru-RU" b="1" dirty="0">
              <a:solidFill>
                <a:srgbClr val="C00000"/>
              </a:solidFill>
            </a:endParaRPr>
          </a:p>
          <a:p>
            <a:pPr>
              <a:buNone/>
            </a:pPr>
            <a:r>
              <a:rPr lang="en-US" b="1" dirty="0">
                <a:solidFill>
                  <a:srgbClr val="C00000"/>
                </a:solidFill>
              </a:rPr>
              <a:t>And stoop and build '</a:t>
            </a:r>
            <a:r>
              <a:rPr lang="en-US" b="1" dirty="0" err="1">
                <a:solidFill>
                  <a:srgbClr val="C00000"/>
                </a:solidFill>
              </a:rPr>
              <a:t>em</a:t>
            </a:r>
            <a:r>
              <a:rPr lang="en-US" b="1" dirty="0">
                <a:solidFill>
                  <a:srgbClr val="C00000"/>
                </a:solidFill>
              </a:rPr>
              <a:t> up with worn-out tools;</a:t>
            </a:r>
            <a:endParaRPr lang="ru-RU" b="1" dirty="0">
              <a:solidFill>
                <a:srgbClr val="C00000"/>
              </a:solidFill>
            </a:endParaRPr>
          </a:p>
          <a:p>
            <a:pPr>
              <a:buNone/>
            </a:pPr>
            <a:r>
              <a:rPr lang="en-US" b="1" dirty="0">
                <a:solidFill>
                  <a:srgbClr val="C00000"/>
                </a:solidFill>
              </a:rPr>
              <a:t>If you can make one heap of all your winnings </a:t>
            </a:r>
            <a:endParaRPr lang="ru-RU" b="1" dirty="0">
              <a:solidFill>
                <a:srgbClr val="C00000"/>
              </a:solidFill>
            </a:endParaRPr>
          </a:p>
          <a:p>
            <a:pPr>
              <a:buNone/>
            </a:pPr>
            <a:r>
              <a:rPr lang="en-US" b="1" dirty="0">
                <a:solidFill>
                  <a:srgbClr val="C00000"/>
                </a:solidFill>
              </a:rPr>
              <a:t>And risk it on one turn of pitch-and-toss, </a:t>
            </a:r>
            <a:endParaRPr lang="ru-RU" b="1" dirty="0">
              <a:solidFill>
                <a:srgbClr val="C00000"/>
              </a:solidFill>
            </a:endParaRPr>
          </a:p>
          <a:p>
            <a:pPr>
              <a:buNone/>
            </a:pPr>
            <a:r>
              <a:rPr lang="en-US" b="1" dirty="0">
                <a:solidFill>
                  <a:srgbClr val="C00000"/>
                </a:solidFill>
              </a:rPr>
              <a:t>And lose, and start again at your beginnings, </a:t>
            </a:r>
            <a:endParaRPr lang="ru-RU" b="1" dirty="0">
              <a:solidFill>
                <a:srgbClr val="C00000"/>
              </a:solidFill>
            </a:endParaRPr>
          </a:p>
          <a:p>
            <a:pPr>
              <a:buNone/>
            </a:pPr>
            <a:r>
              <a:rPr lang="en-US" b="1" dirty="0">
                <a:solidFill>
                  <a:srgbClr val="C00000"/>
                </a:solidFill>
              </a:rPr>
              <a:t>And never breathe a word about your loss:</a:t>
            </a:r>
            <a:endParaRPr lang="ru-RU" b="1" dirty="0">
              <a:solidFill>
                <a:srgbClr val="C00000"/>
              </a:solidFill>
            </a:endParaRPr>
          </a:p>
          <a:p>
            <a:pPr>
              <a:buNone/>
            </a:pPr>
            <a:r>
              <a:rPr lang="en-US" b="1" dirty="0">
                <a:solidFill>
                  <a:srgbClr val="C00000"/>
                </a:solidFill>
              </a:rPr>
              <a:t>If you can force your heart and nerve and sinew </a:t>
            </a:r>
            <a:endParaRPr lang="ru-RU" b="1" dirty="0">
              <a:solidFill>
                <a:srgbClr val="C00000"/>
              </a:solidFill>
            </a:endParaRPr>
          </a:p>
          <a:p>
            <a:pPr>
              <a:buNone/>
            </a:pPr>
            <a:r>
              <a:rPr lang="en-US" b="1" dirty="0">
                <a:solidFill>
                  <a:srgbClr val="C00000"/>
                </a:solidFill>
              </a:rPr>
              <a:t>To serve your turn long after they are gone, </a:t>
            </a:r>
            <a:endParaRPr lang="ru-RU" b="1" dirty="0">
              <a:solidFill>
                <a:srgbClr val="C00000"/>
              </a:solidFill>
            </a:endParaRPr>
          </a:p>
          <a:p>
            <a:pPr>
              <a:buNone/>
            </a:pPr>
            <a:r>
              <a:rPr lang="en-US" b="1" dirty="0">
                <a:solidFill>
                  <a:srgbClr val="C00000"/>
                </a:solidFill>
              </a:rPr>
              <a:t>And so hold on when there is nothing in you </a:t>
            </a:r>
            <a:endParaRPr lang="ru-RU" b="1" dirty="0">
              <a:solidFill>
                <a:srgbClr val="C00000"/>
              </a:solidFill>
            </a:endParaRPr>
          </a:p>
          <a:p>
            <a:pPr>
              <a:buNone/>
            </a:pPr>
            <a:r>
              <a:rPr lang="en-US" b="1" dirty="0">
                <a:solidFill>
                  <a:srgbClr val="C00000"/>
                </a:solidFill>
              </a:rPr>
              <a:t>Except the Will which says to them: "Hold on!" </a:t>
            </a:r>
            <a:endParaRPr lang="ru-RU" b="1" dirty="0">
              <a:solidFill>
                <a:srgbClr val="C00000"/>
              </a:solidFill>
            </a:endParaRPr>
          </a:p>
          <a:p>
            <a:pPr>
              <a:buNone/>
            </a:pPr>
            <a:endParaRPr lang="ru-RU" b="1" dirty="0">
              <a:solidFill>
                <a:srgbClr val="C00000"/>
              </a:solidFill>
            </a:endParaRPr>
          </a:p>
        </p:txBody>
      </p:sp>
      <p:sp>
        <p:nvSpPr>
          <p:cNvPr id="6" name="Содержимое 5"/>
          <p:cNvSpPr>
            <a:spLocks noGrp="1"/>
          </p:cNvSpPr>
          <p:nvPr>
            <p:ph sz="half" idx="2"/>
          </p:nvPr>
        </p:nvSpPr>
        <p:spPr>
          <a:xfrm>
            <a:off x="4932040" y="1600200"/>
            <a:ext cx="3754760" cy="4525963"/>
          </a:xfrm>
        </p:spPr>
        <p:txBody>
          <a:bodyPr>
            <a:normAutofit fontScale="55000" lnSpcReduction="20000"/>
          </a:bodyPr>
          <a:lstStyle/>
          <a:p>
            <a:pPr>
              <a:buNone/>
            </a:pPr>
            <a:endParaRPr lang="ru-RU" b="1" dirty="0"/>
          </a:p>
          <a:p>
            <a:pPr>
              <a:buNone/>
            </a:pPr>
            <a:endParaRPr lang="ru-RU" b="1" dirty="0"/>
          </a:p>
          <a:p>
            <a:pPr>
              <a:buNone/>
            </a:pPr>
            <a:r>
              <a:rPr lang="ru-RU" b="1" dirty="0">
                <a:solidFill>
                  <a:schemeClr val="accent2">
                    <a:lumMod val="50000"/>
                  </a:schemeClr>
                </a:solidFill>
              </a:rPr>
              <a:t>И если ты готов к тому, что слово</a:t>
            </a:r>
          </a:p>
          <a:p>
            <a:pPr>
              <a:buNone/>
            </a:pPr>
            <a:r>
              <a:rPr lang="ru-RU" b="1" dirty="0">
                <a:solidFill>
                  <a:schemeClr val="accent2">
                    <a:lumMod val="50000"/>
                  </a:schemeClr>
                </a:solidFill>
              </a:rPr>
              <a:t>Твое в ловушку превращает плут,</a:t>
            </a:r>
          </a:p>
          <a:p>
            <a:pPr>
              <a:buNone/>
            </a:pPr>
            <a:r>
              <a:rPr lang="ru-RU" b="1" dirty="0">
                <a:solidFill>
                  <a:schemeClr val="accent2">
                    <a:lumMod val="50000"/>
                  </a:schemeClr>
                </a:solidFill>
              </a:rPr>
              <a:t>И, потерпев крушенье, можешь снова,</a:t>
            </a:r>
          </a:p>
          <a:p>
            <a:pPr>
              <a:buNone/>
            </a:pPr>
            <a:r>
              <a:rPr lang="ru-RU" b="1" dirty="0">
                <a:solidFill>
                  <a:schemeClr val="accent2">
                    <a:lumMod val="50000"/>
                  </a:schemeClr>
                </a:solidFill>
              </a:rPr>
              <a:t>Без прежних сил, возобновить свой труд.</a:t>
            </a:r>
          </a:p>
          <a:p>
            <a:pPr>
              <a:buNone/>
            </a:pPr>
            <a:r>
              <a:rPr lang="ru-RU" b="1" dirty="0">
                <a:solidFill>
                  <a:schemeClr val="accent2">
                    <a:lumMod val="50000"/>
                  </a:schemeClr>
                </a:solidFill>
              </a:rPr>
              <a:t>И если можешь всё, что стало</a:t>
            </a:r>
          </a:p>
          <a:p>
            <a:pPr>
              <a:buNone/>
            </a:pPr>
            <a:r>
              <a:rPr lang="ru-RU" b="1" dirty="0">
                <a:solidFill>
                  <a:schemeClr val="accent2">
                    <a:lumMod val="50000"/>
                  </a:schemeClr>
                </a:solidFill>
              </a:rPr>
              <a:t>Тебе привычным, выложить на стол,</a:t>
            </a:r>
          </a:p>
          <a:p>
            <a:pPr>
              <a:buNone/>
            </a:pPr>
            <a:r>
              <a:rPr lang="ru-RU" b="1" dirty="0">
                <a:solidFill>
                  <a:schemeClr val="accent2">
                    <a:lumMod val="50000"/>
                  </a:schemeClr>
                </a:solidFill>
              </a:rPr>
              <a:t>Всё проиграть и вновь начать сначала,</a:t>
            </a:r>
          </a:p>
          <a:p>
            <a:pPr>
              <a:buNone/>
            </a:pPr>
            <a:r>
              <a:rPr lang="ru-RU" b="1" dirty="0">
                <a:solidFill>
                  <a:schemeClr val="accent2">
                    <a:lumMod val="50000"/>
                  </a:schemeClr>
                </a:solidFill>
              </a:rPr>
              <a:t>Не пожалев того, что приобрёл.</a:t>
            </a:r>
          </a:p>
          <a:p>
            <a:pPr>
              <a:buNone/>
            </a:pPr>
            <a:r>
              <a:rPr lang="ru-RU" b="1" dirty="0">
                <a:solidFill>
                  <a:schemeClr val="accent2">
                    <a:lumMod val="50000"/>
                  </a:schemeClr>
                </a:solidFill>
              </a:rPr>
              <a:t>И если можешь сердце, нервы, жилы</a:t>
            </a:r>
          </a:p>
          <a:p>
            <a:pPr>
              <a:buNone/>
            </a:pPr>
            <a:r>
              <a:rPr lang="ru-RU" b="1" dirty="0">
                <a:solidFill>
                  <a:schemeClr val="accent2">
                    <a:lumMod val="50000"/>
                  </a:schemeClr>
                </a:solidFill>
              </a:rPr>
              <a:t>Так завести, чтобы вперед нестись,</a:t>
            </a:r>
          </a:p>
          <a:p>
            <a:pPr>
              <a:buNone/>
            </a:pPr>
            <a:r>
              <a:rPr lang="ru-RU" b="1" dirty="0">
                <a:solidFill>
                  <a:schemeClr val="accent2">
                    <a:lumMod val="50000"/>
                  </a:schemeClr>
                </a:solidFill>
              </a:rPr>
              <a:t>Когда с годами изменяют силы</a:t>
            </a:r>
          </a:p>
          <a:p>
            <a:pPr>
              <a:buNone/>
            </a:pPr>
            <a:r>
              <a:rPr lang="ru-RU" b="1" dirty="0">
                <a:solidFill>
                  <a:schemeClr val="accent2">
                    <a:lumMod val="50000"/>
                  </a:schemeClr>
                </a:solidFill>
              </a:rPr>
              <a:t>И только воля говорит: "Держись!"</a:t>
            </a:r>
          </a:p>
          <a:p>
            <a:pPr>
              <a:buNone/>
            </a:pPr>
            <a:endParaRPr lang="ru-RU" b="1" dirty="0">
              <a:solidFill>
                <a:schemeClr val="accent2">
                  <a:lumMod val="50000"/>
                </a:schemeClr>
              </a:solidFill>
            </a:endParaRPr>
          </a:p>
        </p:txBody>
      </p:sp>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r>
              <a:rPr lang="ru-RU" b="1" dirty="0">
                <a:solidFill>
                  <a:schemeClr val="accent2">
                    <a:lumMod val="75000"/>
                  </a:schemeClr>
                </a:solidFill>
              </a:rPr>
              <a:t> – </a:t>
            </a:r>
            <a:r>
              <a:rPr lang="en-US" b="1" dirty="0">
                <a:solidFill>
                  <a:schemeClr val="accent2">
                    <a:lumMod val="75000"/>
                  </a:schemeClr>
                </a:solidFill>
              </a:rPr>
              <a:t>If (</a:t>
            </a:r>
            <a:r>
              <a:rPr lang="ru-RU" b="1" dirty="0">
                <a:solidFill>
                  <a:schemeClr val="accent2">
                    <a:lumMod val="75000"/>
                  </a:schemeClr>
                </a:solidFill>
              </a:rPr>
              <a:t>Если)</a:t>
            </a:r>
          </a:p>
        </p:txBody>
      </p:sp>
      <p:sp>
        <p:nvSpPr>
          <p:cNvPr id="5" name="Содержимое 4"/>
          <p:cNvSpPr>
            <a:spLocks noGrp="1"/>
          </p:cNvSpPr>
          <p:nvPr>
            <p:ph sz="half" idx="1"/>
          </p:nvPr>
        </p:nvSpPr>
        <p:spPr>
          <a:xfrm>
            <a:off x="611560" y="1600200"/>
            <a:ext cx="4392488" cy="4525963"/>
          </a:xfrm>
        </p:spPr>
        <p:txBody>
          <a:bodyPr>
            <a:normAutofit/>
          </a:bodyPr>
          <a:lstStyle/>
          <a:p>
            <a:pPr>
              <a:buNone/>
            </a:pPr>
            <a:endParaRPr lang="ru-RU" sz="1600" b="1" dirty="0">
              <a:solidFill>
                <a:srgbClr val="C00000"/>
              </a:solidFill>
            </a:endParaRPr>
          </a:p>
          <a:p>
            <a:pPr>
              <a:buNone/>
            </a:pPr>
            <a:endParaRPr lang="ru-RU" sz="1600" b="1" dirty="0">
              <a:solidFill>
                <a:srgbClr val="C00000"/>
              </a:solidFill>
            </a:endParaRPr>
          </a:p>
          <a:p>
            <a:pPr>
              <a:buNone/>
            </a:pPr>
            <a:r>
              <a:rPr lang="en-US" sz="1600" b="1" dirty="0">
                <a:solidFill>
                  <a:srgbClr val="C00000"/>
                </a:solidFill>
              </a:rPr>
              <a:t>If you can talk with crowds and keep your virtue, </a:t>
            </a:r>
            <a:endParaRPr lang="ru-RU" sz="1600" b="1" dirty="0">
              <a:solidFill>
                <a:srgbClr val="C00000"/>
              </a:solidFill>
            </a:endParaRPr>
          </a:p>
          <a:p>
            <a:pPr>
              <a:buNone/>
            </a:pPr>
            <a:r>
              <a:rPr lang="en-US" sz="1600" b="1" dirty="0">
                <a:solidFill>
                  <a:srgbClr val="C00000"/>
                </a:solidFill>
              </a:rPr>
              <a:t>Or walk with Kings - nor lose the common touch, </a:t>
            </a:r>
            <a:endParaRPr lang="ru-RU" sz="1600" b="1" dirty="0">
              <a:solidFill>
                <a:srgbClr val="C00000"/>
              </a:solidFill>
            </a:endParaRPr>
          </a:p>
          <a:p>
            <a:pPr>
              <a:buNone/>
            </a:pPr>
            <a:r>
              <a:rPr lang="en-US" sz="1600" b="1" dirty="0">
                <a:solidFill>
                  <a:srgbClr val="C00000"/>
                </a:solidFill>
              </a:rPr>
              <a:t>If neither foes nor loving friends can hurt you, </a:t>
            </a:r>
            <a:endParaRPr lang="ru-RU" sz="1600" b="1" dirty="0">
              <a:solidFill>
                <a:srgbClr val="C00000"/>
              </a:solidFill>
            </a:endParaRPr>
          </a:p>
          <a:p>
            <a:pPr>
              <a:buNone/>
            </a:pPr>
            <a:r>
              <a:rPr lang="en-US" sz="1600" b="1" dirty="0">
                <a:solidFill>
                  <a:srgbClr val="C00000"/>
                </a:solidFill>
              </a:rPr>
              <a:t>If all men count with you, but none too much:</a:t>
            </a:r>
            <a:endParaRPr lang="ru-RU" sz="1600" b="1" dirty="0">
              <a:solidFill>
                <a:srgbClr val="C00000"/>
              </a:solidFill>
            </a:endParaRPr>
          </a:p>
          <a:p>
            <a:pPr>
              <a:buNone/>
            </a:pPr>
            <a:r>
              <a:rPr lang="en-US" sz="1600" b="1" dirty="0">
                <a:solidFill>
                  <a:srgbClr val="C00000"/>
                </a:solidFill>
              </a:rPr>
              <a:t>If you can fill the unforgiving minute </a:t>
            </a:r>
            <a:endParaRPr lang="ru-RU" sz="1600" b="1" dirty="0">
              <a:solidFill>
                <a:srgbClr val="C00000"/>
              </a:solidFill>
            </a:endParaRPr>
          </a:p>
          <a:p>
            <a:pPr>
              <a:buNone/>
            </a:pPr>
            <a:r>
              <a:rPr lang="en-US" sz="1600" b="1" dirty="0">
                <a:solidFill>
                  <a:srgbClr val="C00000"/>
                </a:solidFill>
              </a:rPr>
              <a:t>With sixty seconds' worth of distance run, </a:t>
            </a:r>
            <a:endParaRPr lang="ru-RU" sz="1600" b="1" dirty="0">
              <a:solidFill>
                <a:srgbClr val="C00000"/>
              </a:solidFill>
            </a:endParaRPr>
          </a:p>
          <a:p>
            <a:pPr>
              <a:buNone/>
            </a:pPr>
            <a:r>
              <a:rPr lang="en-US" sz="1600" b="1" dirty="0">
                <a:solidFill>
                  <a:srgbClr val="C00000"/>
                </a:solidFill>
              </a:rPr>
              <a:t>Yours is the Earth and everything that's in it, </a:t>
            </a:r>
            <a:endParaRPr lang="ru-RU" sz="1600" b="1" dirty="0">
              <a:solidFill>
                <a:srgbClr val="C00000"/>
              </a:solidFill>
            </a:endParaRPr>
          </a:p>
          <a:p>
            <a:pPr>
              <a:buNone/>
            </a:pPr>
            <a:r>
              <a:rPr lang="en-US" sz="1600" b="1" dirty="0">
                <a:solidFill>
                  <a:srgbClr val="C00000"/>
                </a:solidFill>
              </a:rPr>
              <a:t>And - which is more - you'll be a Man, my son! </a:t>
            </a:r>
            <a:endParaRPr lang="ru-RU" sz="1600" b="1" dirty="0">
              <a:solidFill>
                <a:srgbClr val="C00000"/>
              </a:solidFill>
            </a:endParaRPr>
          </a:p>
          <a:p>
            <a:endParaRPr lang="ru-RU" dirty="0"/>
          </a:p>
        </p:txBody>
      </p:sp>
      <p:sp>
        <p:nvSpPr>
          <p:cNvPr id="6" name="Содержимое 5"/>
          <p:cNvSpPr>
            <a:spLocks noGrp="1"/>
          </p:cNvSpPr>
          <p:nvPr>
            <p:ph sz="half" idx="2"/>
          </p:nvPr>
        </p:nvSpPr>
        <p:spPr>
          <a:xfrm>
            <a:off x="4932040" y="1600200"/>
            <a:ext cx="4211960" cy="4525963"/>
          </a:xfrm>
        </p:spPr>
        <p:txBody>
          <a:bodyPr>
            <a:normAutofit/>
          </a:bodyPr>
          <a:lstStyle/>
          <a:p>
            <a:pPr>
              <a:buNone/>
            </a:pPr>
            <a:endParaRPr lang="ru-RU" sz="1600" b="1" dirty="0"/>
          </a:p>
          <a:p>
            <a:pPr>
              <a:buNone/>
            </a:pPr>
            <a:endParaRPr lang="ru-RU" sz="1600" b="1" dirty="0"/>
          </a:p>
          <a:p>
            <a:pPr>
              <a:buNone/>
            </a:pPr>
            <a:r>
              <a:rPr lang="ru-RU" sz="1600" b="1" dirty="0">
                <a:solidFill>
                  <a:schemeClr val="accent2">
                    <a:lumMod val="50000"/>
                  </a:schemeClr>
                </a:solidFill>
              </a:rPr>
              <a:t>И если можешь быть в толпе собою,</a:t>
            </a:r>
          </a:p>
          <a:p>
            <a:pPr>
              <a:buNone/>
            </a:pPr>
            <a:r>
              <a:rPr lang="ru-RU" sz="1600" b="1" dirty="0">
                <a:solidFill>
                  <a:schemeClr val="accent2">
                    <a:lumMod val="50000"/>
                  </a:schemeClr>
                </a:solidFill>
              </a:rPr>
              <a:t>При короле с народом связь хранить,</a:t>
            </a:r>
          </a:p>
          <a:p>
            <a:pPr>
              <a:buNone/>
            </a:pPr>
            <a:r>
              <a:rPr lang="ru-RU" sz="1600" b="1" dirty="0">
                <a:solidFill>
                  <a:schemeClr val="accent2">
                    <a:lumMod val="50000"/>
                  </a:schemeClr>
                </a:solidFill>
              </a:rPr>
              <a:t>И, уважая мнение любое,</a:t>
            </a:r>
          </a:p>
          <a:p>
            <a:pPr>
              <a:buNone/>
            </a:pPr>
            <a:r>
              <a:rPr lang="ru-RU" sz="1600" b="1" dirty="0">
                <a:solidFill>
                  <a:schemeClr val="accent2">
                    <a:lumMod val="50000"/>
                  </a:schemeClr>
                </a:solidFill>
              </a:rPr>
              <a:t>Главы перед молвою не клонить.</a:t>
            </a:r>
          </a:p>
          <a:p>
            <a:pPr>
              <a:buNone/>
            </a:pPr>
            <a:r>
              <a:rPr lang="ru-RU" sz="1600" b="1" dirty="0">
                <a:solidFill>
                  <a:schemeClr val="accent2">
                    <a:lumMod val="50000"/>
                  </a:schemeClr>
                </a:solidFill>
              </a:rPr>
              <a:t>И если будешь мерить расстоянье</a:t>
            </a:r>
          </a:p>
          <a:p>
            <a:pPr>
              <a:buNone/>
            </a:pPr>
            <a:r>
              <a:rPr lang="ru-RU" sz="1600" b="1" dirty="0">
                <a:solidFill>
                  <a:schemeClr val="accent2">
                    <a:lumMod val="50000"/>
                  </a:schemeClr>
                </a:solidFill>
              </a:rPr>
              <a:t>Секундами, пускаясь в дальний бег,</a:t>
            </a:r>
          </a:p>
          <a:p>
            <a:pPr>
              <a:buNone/>
            </a:pPr>
            <a:r>
              <a:rPr lang="ru-RU" sz="1600" b="1" dirty="0">
                <a:solidFill>
                  <a:schemeClr val="accent2">
                    <a:lumMod val="50000"/>
                  </a:schemeClr>
                </a:solidFill>
              </a:rPr>
              <a:t>Тогда Земля - твоё, мой мальчик, достоянье.</a:t>
            </a:r>
          </a:p>
          <a:p>
            <a:pPr>
              <a:buNone/>
            </a:pPr>
            <a:r>
              <a:rPr lang="ru-RU" sz="1600" b="1" dirty="0">
                <a:solidFill>
                  <a:schemeClr val="accent2">
                    <a:lumMod val="50000"/>
                  </a:schemeClr>
                </a:solidFill>
              </a:rPr>
              <a:t>И более того, ты - Человек!</a:t>
            </a:r>
          </a:p>
          <a:p>
            <a:pPr>
              <a:buNone/>
            </a:pPr>
            <a:endParaRPr lang="ru-RU" sz="1600" b="1" dirty="0">
              <a:solidFill>
                <a:schemeClr val="accent2">
                  <a:lumMod val="50000"/>
                </a:schemeClr>
              </a:solidFill>
            </a:endParaRPr>
          </a:p>
          <a:p>
            <a:pPr>
              <a:buNone/>
            </a:pPr>
            <a:endParaRPr lang="ru-RU" sz="1600" b="1" dirty="0">
              <a:solidFill>
                <a:schemeClr val="accent2">
                  <a:lumMod val="50000"/>
                </a:schemeClr>
              </a:solidFill>
            </a:endParaRPr>
          </a:p>
          <a:p>
            <a:pPr>
              <a:buNone/>
            </a:pPr>
            <a:r>
              <a:rPr lang="ru-RU" sz="1600" b="1" i="1" dirty="0">
                <a:solidFill>
                  <a:schemeClr val="accent2">
                    <a:lumMod val="50000"/>
                  </a:schemeClr>
                </a:solidFill>
              </a:rPr>
              <a:t>                          (в переводе С. Маршака) </a:t>
            </a:r>
            <a:endParaRPr lang="ru-RU" sz="1600" b="1" dirty="0">
              <a:solidFill>
                <a:schemeClr val="accent2">
                  <a:lumMod val="50000"/>
                </a:schemeClr>
              </a:solidFill>
            </a:endParaRPr>
          </a:p>
          <a:p>
            <a:pPr>
              <a:buNone/>
            </a:pPr>
            <a:r>
              <a:rPr lang="ru-RU" sz="1600" b="1" dirty="0">
                <a:solidFill>
                  <a:schemeClr val="accent2">
                    <a:lumMod val="50000"/>
                  </a:schemeClr>
                </a:solidFill>
              </a:rPr>
              <a:t> </a:t>
            </a:r>
          </a:p>
          <a:p>
            <a:pPr>
              <a:buNone/>
            </a:pPr>
            <a:endParaRPr lang="ru-RU" sz="1600" b="1" dirty="0">
              <a:solidFill>
                <a:schemeClr val="accent2">
                  <a:lumMod val="50000"/>
                </a:schemeClr>
              </a:solidFill>
            </a:endParaRPr>
          </a:p>
          <a:p>
            <a:pPr>
              <a:buNone/>
            </a:pPr>
            <a:endParaRPr lang="ru-RU" dirty="0"/>
          </a:p>
          <a:p>
            <a:pPr>
              <a:buNone/>
            </a:pPr>
            <a:endParaRPr lang="ru-RU" dirty="0"/>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F4DA4-1369-47DF-B985-9A9073E76F64}"/>
              </a:ext>
            </a:extLst>
          </p:cNvPr>
          <p:cNvSpPr>
            <a:spLocks noGrp="1"/>
          </p:cNvSpPr>
          <p:nvPr>
            <p:ph type="title"/>
          </p:nvPr>
        </p:nvSpPr>
        <p:spPr>
          <a:xfrm>
            <a:off x="755576" y="2299643"/>
            <a:ext cx="8229600" cy="1143000"/>
          </a:xfrm>
        </p:spPr>
        <p:txBody>
          <a:bodyPr>
            <a:noAutofit/>
          </a:bodyPr>
          <a:lstStyle/>
          <a:p>
            <a:r>
              <a:rPr lang="en-US" dirty="0"/>
              <a:t>Thank you for</a:t>
            </a:r>
            <a:br>
              <a:rPr lang="en-US" dirty="0"/>
            </a:br>
            <a:r>
              <a:rPr lang="en-US" dirty="0"/>
              <a:t> your attention</a:t>
            </a:r>
            <a:endParaRPr lang="ru-RU" dirty="0"/>
          </a:p>
        </p:txBody>
      </p:sp>
    </p:spTree>
    <p:extLst>
      <p:ext uri="{BB962C8B-B14F-4D97-AF65-F5344CB8AC3E}">
        <p14:creationId xmlns:p14="http://schemas.microsoft.com/office/powerpoint/2010/main" val="1994122681"/>
      </p:ext>
    </p:ext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77500" lnSpcReduction="20000"/>
          </a:bodyPr>
          <a:lstStyle/>
          <a:p>
            <a:pPr>
              <a:buNone/>
            </a:pPr>
            <a:r>
              <a:rPr lang="ru-RU" b="1" dirty="0"/>
              <a:t>   </a:t>
            </a:r>
          </a:p>
          <a:p>
            <a:pPr>
              <a:buNone/>
            </a:pPr>
            <a:r>
              <a:rPr lang="ru-RU" b="1" dirty="0"/>
              <a:t>    </a:t>
            </a:r>
          </a:p>
          <a:p>
            <a:pPr>
              <a:buNone/>
            </a:pPr>
            <a:r>
              <a:rPr lang="ru-RU" b="1" dirty="0">
                <a:solidFill>
                  <a:srgbClr val="C00000"/>
                </a:solidFill>
              </a:rPr>
              <a:t>        </a:t>
            </a:r>
            <a:r>
              <a:rPr lang="en-US" b="1" dirty="0">
                <a:solidFill>
                  <a:srgbClr val="C00000"/>
                </a:solidFill>
              </a:rPr>
              <a:t>John graduated from art school in London, where he studied painting and sculpture. His father's death in 1862 forced him to do a permanent job in companies manufacturing in china </a:t>
            </a:r>
            <a:r>
              <a:rPr lang="en-US" b="1" dirty="0" err="1">
                <a:solidFill>
                  <a:srgbClr val="C00000"/>
                </a:solidFill>
              </a:rPr>
              <a:t>Bersleme</a:t>
            </a:r>
            <a:r>
              <a:rPr lang="en-US" b="1" dirty="0">
                <a:solidFill>
                  <a:srgbClr val="C00000"/>
                </a:solidFill>
              </a:rPr>
              <a:t>. There he met and became engaged to his future wife, Alice McDonald. </a:t>
            </a:r>
            <a:endParaRPr lang="ru-RU" b="1" dirty="0">
              <a:solidFill>
                <a:srgbClr val="C00000"/>
              </a:solidFill>
            </a:endParaRPr>
          </a:p>
          <a:p>
            <a:pPr>
              <a:buNone/>
            </a:pPr>
            <a:endParaRPr lang="ru-RU" b="1" dirty="0"/>
          </a:p>
          <a:p>
            <a:pPr>
              <a:buNone/>
            </a:pPr>
            <a:r>
              <a:rPr lang="ru-RU" b="1" dirty="0">
                <a:solidFill>
                  <a:schemeClr val="accent2">
                    <a:lumMod val="50000"/>
                  </a:schemeClr>
                </a:solidFill>
              </a:rPr>
              <a:t>         </a:t>
            </a:r>
            <a:endParaRPr lang="ru-RU" dirty="0"/>
          </a:p>
          <a:p>
            <a:endParaRPr lang="ru-RU" dirty="0"/>
          </a:p>
        </p:txBody>
      </p:sp>
      <p:pic>
        <p:nvPicPr>
          <p:cNvPr id="7" name="Содержимое 6" descr="5(10)"/>
          <p:cNvPicPr>
            <a:picLocks noGrp="1"/>
          </p:cNvPicPr>
          <p:nvPr>
            <p:ph sz="half" idx="1"/>
          </p:nvPr>
        </p:nvPicPr>
        <p:blipFill>
          <a:blip r:embed="rId2" cstate="print"/>
          <a:srcRect/>
          <a:stretch>
            <a:fillRect/>
          </a:stretch>
        </p:blipFill>
        <p:spPr bwMode="auto">
          <a:xfrm>
            <a:off x="1403648" y="1916832"/>
            <a:ext cx="2782069"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55000" lnSpcReduction="20000"/>
          </a:bodyPr>
          <a:lstStyle/>
          <a:p>
            <a:pPr>
              <a:buNone/>
            </a:pPr>
            <a:r>
              <a:rPr lang="ru-RU" b="1" dirty="0"/>
              <a:t>   </a:t>
            </a:r>
          </a:p>
          <a:p>
            <a:pPr>
              <a:buNone/>
            </a:pPr>
            <a:endParaRPr lang="ru-RU" b="1" dirty="0"/>
          </a:p>
          <a:p>
            <a:pPr>
              <a:buNone/>
            </a:pPr>
            <a:r>
              <a:rPr lang="ru-RU" sz="4000" b="1" dirty="0">
                <a:solidFill>
                  <a:srgbClr val="C00000"/>
                </a:solidFill>
              </a:rPr>
              <a:t>        </a:t>
            </a:r>
            <a:r>
              <a:rPr lang="en-US" sz="4000" b="1" dirty="0">
                <a:solidFill>
                  <a:srgbClr val="C00000"/>
                </a:solidFill>
              </a:rPr>
              <a:t>Feed a family on a salary of an applied artist was difficult. So when he was offered the post of teacher of art school in Bombay, John readily agreed. Married in London, John and Alice Kipling three weeks later sailed to India. It was in May 1865 30 December of the same year they had a son, named Rudyard. </a:t>
            </a:r>
            <a:endParaRPr lang="ru-RU" sz="4000" b="1" dirty="0">
              <a:solidFill>
                <a:srgbClr val="C00000"/>
              </a:solidFill>
            </a:endParaRPr>
          </a:p>
          <a:p>
            <a:pPr>
              <a:buNone/>
            </a:pPr>
            <a:endParaRPr lang="ru-RU" b="1" dirty="0"/>
          </a:p>
          <a:p>
            <a:pPr>
              <a:buNone/>
            </a:pPr>
            <a:r>
              <a:rPr lang="ru-RU" b="1" dirty="0">
                <a:solidFill>
                  <a:schemeClr val="accent2">
                    <a:lumMod val="50000"/>
                  </a:schemeClr>
                </a:solidFill>
              </a:rPr>
              <a:t>        </a:t>
            </a:r>
            <a:endParaRPr lang="ru-RU" dirty="0"/>
          </a:p>
          <a:p>
            <a:endParaRPr lang="ru-RU" dirty="0"/>
          </a:p>
        </p:txBody>
      </p:sp>
      <p:pic>
        <p:nvPicPr>
          <p:cNvPr id="7" name="Содержимое 6" descr="Картинка 2 из 26001"/>
          <p:cNvPicPr>
            <a:picLocks noGrp="1"/>
          </p:cNvPicPr>
          <p:nvPr>
            <p:ph sz="half" idx="1"/>
          </p:nvPr>
        </p:nvPicPr>
        <p:blipFill>
          <a:blip r:embed="rId2" cstate="print"/>
          <a:srcRect/>
          <a:stretch>
            <a:fillRect/>
          </a:stretch>
        </p:blipFill>
        <p:spPr bwMode="auto">
          <a:xfrm>
            <a:off x="1259632" y="2060848"/>
            <a:ext cx="3186311" cy="35633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a:xfrm>
            <a:off x="4648200" y="1556792"/>
            <a:ext cx="4038600" cy="4525963"/>
          </a:xfrm>
        </p:spPr>
        <p:txBody>
          <a:bodyPr>
            <a:normAutofit fontScale="62500" lnSpcReduction="20000"/>
          </a:bodyPr>
          <a:lstStyle/>
          <a:p>
            <a:pPr>
              <a:buNone/>
            </a:pPr>
            <a:r>
              <a:rPr lang="ru-RU" sz="2900" b="1" dirty="0"/>
              <a:t>    </a:t>
            </a:r>
          </a:p>
          <a:p>
            <a:pPr>
              <a:buNone/>
            </a:pPr>
            <a:r>
              <a:rPr lang="ru-RU" sz="3200" b="1" dirty="0">
                <a:solidFill>
                  <a:srgbClr val="C00000"/>
                </a:solidFill>
              </a:rPr>
              <a:t>         </a:t>
            </a:r>
            <a:r>
              <a:rPr lang="en-US" sz="3200" b="1" dirty="0">
                <a:solidFill>
                  <a:srgbClr val="C00000"/>
                </a:solidFill>
              </a:rPr>
              <a:t>Kipling quickly gained popularity in the Anglo-Indian society. John, in addition to teaching, he became a correspondent of the influential newspaper. Alice wrote for various newspapers and magazines. Their house was surrounded by a beautiful garden, the family served the crowd of servants. Now had two children: in 1868, appeared in Rudyard sister Alice, whom the family called "</a:t>
            </a:r>
            <a:r>
              <a:rPr lang="en-US" sz="3200" b="1" dirty="0" err="1">
                <a:solidFill>
                  <a:srgbClr val="C00000"/>
                </a:solidFill>
              </a:rPr>
              <a:t>Trix</a:t>
            </a:r>
            <a:r>
              <a:rPr lang="en-US" sz="3200" b="1" dirty="0">
                <a:solidFill>
                  <a:srgbClr val="C00000"/>
                </a:solidFill>
              </a:rPr>
              <a:t>" (naughty). Early childhood Kipling later recalled as the time of unalloyed happiness.</a:t>
            </a:r>
            <a:endParaRPr lang="ru-RU" sz="3200" dirty="0">
              <a:solidFill>
                <a:schemeClr val="accent2">
                  <a:lumMod val="50000"/>
                </a:schemeClr>
              </a:solidFill>
            </a:endParaRPr>
          </a:p>
          <a:p>
            <a:pPr>
              <a:buNone/>
            </a:pPr>
            <a:endParaRPr lang="ru-RU" sz="2900" dirty="0"/>
          </a:p>
          <a:p>
            <a:pPr>
              <a:buNone/>
            </a:pPr>
            <a:endParaRPr lang="ru-RU" dirty="0"/>
          </a:p>
        </p:txBody>
      </p:sp>
      <p:pic>
        <p:nvPicPr>
          <p:cNvPr id="2051" name="Picture 3" descr="C:\Users\rekom\Desktop\kipling.jpg"/>
          <p:cNvPicPr>
            <a:picLocks noGrp="1" noChangeAspect="1" noChangeArrowheads="1"/>
          </p:cNvPicPr>
          <p:nvPr>
            <p:ph sz="half" idx="1"/>
          </p:nvPr>
        </p:nvPicPr>
        <p:blipFill>
          <a:blip r:embed="rId2" cstate="print"/>
          <a:srcRect/>
          <a:stretch>
            <a:fillRect/>
          </a:stretch>
        </p:blipFill>
        <p:spPr bwMode="auto">
          <a:xfrm>
            <a:off x="1115616" y="1988840"/>
            <a:ext cx="3261238" cy="3913485"/>
          </a:xfrm>
          <a:prstGeom prst="rect">
            <a:avLst/>
          </a:prstGeom>
          <a:noFill/>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47500" lnSpcReduction="20000"/>
          </a:bodyPr>
          <a:lstStyle/>
          <a:p>
            <a:pPr>
              <a:buNone/>
            </a:pPr>
            <a:r>
              <a:rPr lang="ru-RU" sz="2900" b="1" dirty="0"/>
              <a:t>   </a:t>
            </a:r>
          </a:p>
          <a:p>
            <a:pPr>
              <a:buNone/>
            </a:pPr>
            <a:r>
              <a:rPr lang="ru-RU" sz="3600" b="1" dirty="0">
                <a:solidFill>
                  <a:srgbClr val="C00000"/>
                </a:solidFill>
              </a:rPr>
              <a:t>         </a:t>
            </a:r>
            <a:r>
              <a:rPr lang="en-US" sz="4200" b="1" dirty="0">
                <a:solidFill>
                  <a:srgbClr val="C00000"/>
                </a:solidFill>
              </a:rPr>
              <a:t>In the Anglo-Indian families was made to send children to grow up in England. In 1871, Kipling and </a:t>
            </a:r>
            <a:r>
              <a:rPr lang="en-US" sz="4200" b="1" dirty="0" err="1">
                <a:solidFill>
                  <a:srgbClr val="C00000"/>
                </a:solidFill>
              </a:rPr>
              <a:t>Trix</a:t>
            </a:r>
            <a:r>
              <a:rPr lang="en-US" sz="4200" b="1" dirty="0">
                <a:solidFill>
                  <a:srgbClr val="C00000"/>
                </a:solidFill>
              </a:rPr>
              <a:t> identified Ruddy on board in Holloway family, to people they do not know, but quite worthy pal. But in 1874, the family head Captain Holloway died, and mistress of the house was his wife. From this moment life has become unbearable Rudyard. Mrs. Holloway feels obliged to correct this spoiled child, with every possible way humiliating</a:t>
            </a:r>
            <a:r>
              <a:rPr lang="en-US" sz="3600" b="1" dirty="0">
                <a:solidFill>
                  <a:srgbClr val="C00000"/>
                </a:solidFill>
              </a:rPr>
              <a:t>. </a:t>
            </a:r>
            <a:endParaRPr lang="ru-RU" sz="3600" b="1" dirty="0">
              <a:solidFill>
                <a:srgbClr val="C00000"/>
              </a:solidFill>
            </a:endParaRPr>
          </a:p>
          <a:p>
            <a:pPr>
              <a:buNone/>
            </a:pPr>
            <a:endParaRPr lang="ru-RU" sz="3600" b="1" dirty="0"/>
          </a:p>
          <a:p>
            <a:pPr>
              <a:buNone/>
            </a:pPr>
            <a:r>
              <a:rPr lang="ru-RU" sz="2900" b="1" dirty="0">
                <a:solidFill>
                  <a:schemeClr val="accent2">
                    <a:lumMod val="50000"/>
                  </a:schemeClr>
                </a:solidFill>
              </a:rPr>
              <a:t>         </a:t>
            </a:r>
            <a:endParaRPr lang="ru-RU" sz="2900" dirty="0"/>
          </a:p>
          <a:p>
            <a:endParaRPr lang="ru-RU" dirty="0"/>
          </a:p>
        </p:txBody>
      </p:sp>
      <p:pic>
        <p:nvPicPr>
          <p:cNvPr id="3074" name="Picture 2" descr="C:\Users\rekom\Desktop\portrait(2).jpg"/>
          <p:cNvPicPr>
            <a:picLocks noGrp="1" noChangeAspect="1" noChangeArrowheads="1"/>
          </p:cNvPicPr>
          <p:nvPr>
            <p:ph sz="half" idx="1"/>
          </p:nvPr>
        </p:nvPicPr>
        <p:blipFill>
          <a:blip r:embed="rId2" cstate="print"/>
          <a:srcRect/>
          <a:stretch>
            <a:fillRect/>
          </a:stretch>
        </p:blipFill>
        <p:spPr bwMode="auto">
          <a:xfrm>
            <a:off x="1475656" y="1988840"/>
            <a:ext cx="2597612" cy="3921299"/>
          </a:xfrm>
          <a:prstGeom prst="rect">
            <a:avLst/>
          </a:prstGeom>
          <a:noFill/>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92500" lnSpcReduction="20000"/>
          </a:bodyPr>
          <a:lstStyle/>
          <a:p>
            <a:pPr>
              <a:buNone/>
            </a:pPr>
            <a:r>
              <a:rPr lang="ru-RU" sz="1400" b="1" dirty="0">
                <a:solidFill>
                  <a:srgbClr val="C00000"/>
                </a:solidFill>
              </a:rPr>
              <a:t>         </a:t>
            </a:r>
            <a:r>
              <a:rPr lang="en-US" sz="2000" b="1" dirty="0">
                <a:solidFill>
                  <a:srgbClr val="C00000"/>
                </a:solidFill>
              </a:rPr>
              <a:t>T</a:t>
            </a:r>
            <a:r>
              <a:rPr lang="en-US" sz="2200" b="1" dirty="0">
                <a:solidFill>
                  <a:srgbClr val="C00000"/>
                </a:solidFill>
              </a:rPr>
              <a:t>he only salvation was reading. Rudyard read voraciously, everything. But Mrs. Holloway noticed this craze boy, he began to take the book. Realizing what was happening, in 1877 Mother Rudyard children taken away to London and spent a few months with her sister, where she was involved in their upbringing. At the age of twenty-three Kipling wrote the story "Mae-e, Black Sheep", which tells about the suffering endured by him from Holloway. Hate to this house he retained forever. </a:t>
            </a:r>
            <a:endParaRPr lang="ru-RU" sz="2200" dirty="0">
              <a:solidFill>
                <a:srgbClr val="C00000"/>
              </a:solidFill>
            </a:endParaRPr>
          </a:p>
          <a:p>
            <a:pPr>
              <a:buNone/>
            </a:pPr>
            <a:r>
              <a:rPr lang="ru-RU" sz="1400" b="1" dirty="0">
                <a:solidFill>
                  <a:schemeClr val="accent2">
                    <a:lumMod val="50000"/>
                  </a:schemeClr>
                </a:solidFill>
              </a:rPr>
              <a:t>. </a:t>
            </a:r>
            <a:endParaRPr lang="ru-RU" sz="1400" dirty="0">
              <a:solidFill>
                <a:schemeClr val="accent2">
                  <a:lumMod val="50000"/>
                </a:schemeClr>
              </a:solidFill>
            </a:endParaRPr>
          </a:p>
          <a:p>
            <a:endParaRPr lang="ru-RU" dirty="0">
              <a:solidFill>
                <a:schemeClr val="accent2">
                  <a:lumMod val="50000"/>
                </a:schemeClr>
              </a:solidFill>
            </a:endParaRPr>
          </a:p>
        </p:txBody>
      </p:sp>
      <p:pic>
        <p:nvPicPr>
          <p:cNvPr id="4098" name="Picture 2" descr="C:\Users\rekom\Desktop\2381.jpg"/>
          <p:cNvPicPr>
            <a:picLocks noGrp="1" noChangeAspect="1" noChangeArrowheads="1"/>
          </p:cNvPicPr>
          <p:nvPr>
            <p:ph sz="half" idx="1"/>
          </p:nvPr>
        </p:nvPicPr>
        <p:blipFill>
          <a:blip r:embed="rId2" cstate="print"/>
          <a:srcRect/>
          <a:stretch>
            <a:fillRect/>
          </a:stretch>
        </p:blipFill>
        <p:spPr bwMode="auto">
          <a:xfrm>
            <a:off x="683568" y="2132856"/>
            <a:ext cx="4038600" cy="3230880"/>
          </a:xfrm>
          <a:prstGeom prst="rect">
            <a:avLst/>
          </a:prstGeom>
          <a:noFill/>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p:txBody>
          <a:bodyPr>
            <a:normAutofit fontScale="77500" lnSpcReduction="20000"/>
          </a:bodyPr>
          <a:lstStyle/>
          <a:p>
            <a:pPr>
              <a:buNone/>
            </a:pPr>
            <a:r>
              <a:rPr lang="ru-RU" b="1" dirty="0"/>
              <a:t>    </a:t>
            </a:r>
          </a:p>
          <a:p>
            <a:pPr>
              <a:buNone/>
            </a:pPr>
            <a:r>
              <a:rPr lang="ru-RU" sz="2500" b="1" dirty="0">
                <a:solidFill>
                  <a:srgbClr val="C00000"/>
                </a:solidFill>
              </a:rPr>
              <a:t>        </a:t>
            </a:r>
            <a:r>
              <a:rPr lang="en-US" sz="2600" b="1" dirty="0">
                <a:solidFill>
                  <a:srgbClr val="C00000"/>
                </a:solidFill>
              </a:rPr>
              <a:t>In 1878 Ruddy was sent to the new school. It was a military-type institution, but it was headed </a:t>
            </a:r>
            <a:r>
              <a:rPr lang="en-US" sz="2600" b="1" dirty="0" err="1">
                <a:solidFill>
                  <a:srgbClr val="C00000"/>
                </a:solidFill>
              </a:rPr>
              <a:t>Kormell</a:t>
            </a:r>
            <a:r>
              <a:rPr lang="en-US" sz="2600" b="1" dirty="0">
                <a:solidFill>
                  <a:srgbClr val="C00000"/>
                </a:solidFill>
              </a:rPr>
              <a:t> Price, which can be considered one of the spiritual fathers of Kipling. It was while studying at this school have appeared Ruddy innate quality writer. Many years later, Kipling wrote ten positive stories about their school, Kipling tried to prove that it was within its walls have been hardened true servants of the empire. </a:t>
            </a:r>
            <a:endParaRPr lang="ru-RU" sz="2600" b="1" dirty="0">
              <a:solidFill>
                <a:srgbClr val="C00000"/>
              </a:solidFill>
            </a:endParaRPr>
          </a:p>
          <a:p>
            <a:pPr>
              <a:buNone/>
            </a:pPr>
            <a:r>
              <a:rPr lang="ru-RU" sz="2500" b="1" dirty="0">
                <a:solidFill>
                  <a:schemeClr val="accent2">
                    <a:lumMod val="50000"/>
                  </a:schemeClr>
                </a:solidFill>
              </a:rPr>
              <a:t>      </a:t>
            </a:r>
          </a:p>
          <a:p>
            <a:pPr>
              <a:buNone/>
            </a:pPr>
            <a:r>
              <a:rPr lang="ru-RU" sz="2500" b="1" dirty="0">
                <a:solidFill>
                  <a:schemeClr val="accent2">
                    <a:lumMod val="50000"/>
                  </a:schemeClr>
                </a:solidFill>
              </a:rPr>
              <a:t>.</a:t>
            </a:r>
            <a:endParaRPr lang="ru-RU" sz="2500" dirty="0">
              <a:solidFill>
                <a:schemeClr val="accent2">
                  <a:lumMod val="50000"/>
                </a:schemeClr>
              </a:solidFill>
            </a:endParaRPr>
          </a:p>
          <a:p>
            <a:pPr>
              <a:buNone/>
            </a:pPr>
            <a:endParaRPr lang="ru-RU" dirty="0"/>
          </a:p>
          <a:p>
            <a:endParaRPr lang="ru-RU" dirty="0"/>
          </a:p>
        </p:txBody>
      </p:sp>
      <p:pic>
        <p:nvPicPr>
          <p:cNvPr id="5123" name="Picture 3" descr="C:\Users\rekom\Desktop\STL21COVER_338268k.jpg"/>
          <p:cNvPicPr>
            <a:picLocks noGrp="1" noChangeAspect="1" noChangeArrowheads="1"/>
          </p:cNvPicPr>
          <p:nvPr>
            <p:ph sz="half" idx="1"/>
          </p:nvPr>
        </p:nvPicPr>
        <p:blipFill>
          <a:blip r:embed="rId2" cstate="print"/>
          <a:srcRect/>
          <a:stretch>
            <a:fillRect/>
          </a:stretch>
        </p:blipFill>
        <p:spPr bwMode="auto">
          <a:xfrm>
            <a:off x="899592" y="2636912"/>
            <a:ext cx="3744416" cy="2491973"/>
          </a:xfrm>
          <a:prstGeom prst="rect">
            <a:avLst/>
          </a:prstGeom>
          <a:noFill/>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en-US" b="1" dirty="0">
                <a:solidFill>
                  <a:schemeClr val="accent2">
                    <a:lumMod val="75000"/>
                  </a:schemeClr>
                </a:solidFill>
              </a:rPr>
              <a:t>Rudyard Kipling</a:t>
            </a:r>
            <a:endParaRPr lang="ru-RU" b="1" dirty="0">
              <a:solidFill>
                <a:schemeClr val="accent2">
                  <a:lumMod val="75000"/>
                </a:schemeClr>
              </a:solidFill>
            </a:endParaRPr>
          </a:p>
        </p:txBody>
      </p:sp>
      <p:sp>
        <p:nvSpPr>
          <p:cNvPr id="6" name="Содержимое 5"/>
          <p:cNvSpPr>
            <a:spLocks noGrp="1"/>
          </p:cNvSpPr>
          <p:nvPr>
            <p:ph sz="half" idx="2"/>
          </p:nvPr>
        </p:nvSpPr>
        <p:spPr>
          <a:xfrm>
            <a:off x="4648200" y="1628800"/>
            <a:ext cx="4038600" cy="4497363"/>
          </a:xfrm>
        </p:spPr>
        <p:txBody>
          <a:bodyPr>
            <a:noAutofit/>
          </a:bodyPr>
          <a:lstStyle/>
          <a:p>
            <a:pPr>
              <a:buNone/>
            </a:pPr>
            <a:r>
              <a:rPr lang="ru-RU" sz="1400" b="1" dirty="0">
                <a:solidFill>
                  <a:srgbClr val="C00000"/>
                </a:solidFill>
              </a:rPr>
              <a:t>      </a:t>
            </a:r>
          </a:p>
          <a:p>
            <a:pPr>
              <a:buNone/>
            </a:pPr>
            <a:r>
              <a:rPr lang="ru-RU" sz="2000" b="1" dirty="0">
                <a:solidFill>
                  <a:srgbClr val="C00000"/>
                </a:solidFill>
              </a:rPr>
              <a:t>         </a:t>
            </a:r>
            <a:r>
              <a:rPr lang="en-US" sz="2000" b="1" dirty="0">
                <a:solidFill>
                  <a:srgbClr val="C00000"/>
                </a:solidFill>
              </a:rPr>
              <a:t>In 1882, after graduating from school in incomplete seventeen years, Kipling, went to India. Rudyard parents lived since 1875 in Lahore, capital of Punjab. His father got a place here central museum curator of Indian art and became director of the school of applied arts. So Kipling house in Lahore resembled a small palace. </a:t>
            </a:r>
            <a:endParaRPr lang="ru-RU" sz="2000" dirty="0">
              <a:solidFill>
                <a:srgbClr val="C00000"/>
              </a:solidFill>
            </a:endParaRPr>
          </a:p>
          <a:p>
            <a:pPr>
              <a:buNone/>
            </a:pPr>
            <a:r>
              <a:rPr lang="ru-RU" sz="1400" b="1" dirty="0">
                <a:solidFill>
                  <a:schemeClr val="accent2">
                    <a:lumMod val="50000"/>
                  </a:schemeClr>
                </a:solidFill>
              </a:rPr>
              <a:t>     </a:t>
            </a:r>
            <a:endParaRPr lang="ru-RU" sz="1400" dirty="0">
              <a:solidFill>
                <a:schemeClr val="accent2">
                  <a:lumMod val="50000"/>
                </a:schemeClr>
              </a:solidFill>
            </a:endParaRPr>
          </a:p>
        </p:txBody>
      </p:sp>
      <p:pic>
        <p:nvPicPr>
          <p:cNvPr id="6146" name="Picture 2" descr="C:\Users\rekom\Desktop\rudyard-kipling.jpg"/>
          <p:cNvPicPr>
            <a:picLocks noGrp="1" noChangeAspect="1" noChangeArrowheads="1"/>
          </p:cNvPicPr>
          <p:nvPr>
            <p:ph sz="half" idx="1"/>
          </p:nvPr>
        </p:nvPicPr>
        <p:blipFill>
          <a:blip r:embed="rId2" cstate="print"/>
          <a:srcRect/>
          <a:stretch>
            <a:fillRect/>
          </a:stretch>
        </p:blipFill>
        <p:spPr bwMode="auto">
          <a:xfrm>
            <a:off x="1331640" y="2060848"/>
            <a:ext cx="2730936" cy="3815159"/>
          </a:xfrm>
          <a:prstGeom prst="rect">
            <a:avLst/>
          </a:prstGeom>
          <a:noFill/>
        </p:spPr>
      </p:pic>
    </p:spTree>
  </p:cSld>
  <p:clrMapOvr>
    <a:masterClrMapping/>
  </p:clrMapOvr>
  <p:transition>
    <p:wheel spokes="8"/>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1924</Words>
  <Application>Microsoft Office PowerPoint</Application>
  <PresentationFormat>Экран (4:3)</PresentationFormat>
  <Paragraphs>179</Paragraphs>
  <Slides>23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23</vt:i4>
      </vt:variant>
    </vt:vector>
  </HeadingPairs>
  <TitlesOfParts>
    <vt:vector size="26" baseType="lpstr">
      <vt:lpstr>Arial</vt:lpstr>
      <vt:lpstr>Calibri</vt:lpstr>
      <vt:lpstr>Тема Office</vt:lpstr>
      <vt:lpstr>(December 30, 1865, Bombay -  January 18, 1936, London)  </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vt:lpstr>
      <vt:lpstr>Rudyard Kipling – If (Если)</vt:lpstr>
      <vt:lpstr>Rudyard Kipling – If (Если)</vt:lpstr>
      <vt:lpstr>Rudyard Kipling – If (Если)</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rekom</dc:creator>
  <cp:lastModifiedBy>Ирина Подкина</cp:lastModifiedBy>
  <cp:revision>28</cp:revision>
  <dcterms:created xsi:type="dcterms:W3CDTF">2014-07-24T18:22:07Z</dcterms:created>
  <dcterms:modified xsi:type="dcterms:W3CDTF">2024-11-02T08:52:46Z</dcterms:modified>
</cp:coreProperties>
</file>