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7" r:id="rId9"/>
    <p:sldId id="264" r:id="rId10"/>
    <p:sldId id="265" r:id="rId11"/>
    <p:sldId id="260" r:id="rId12"/>
    <p:sldId id="266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A9EAA8-6DEE-40F6-D1F9-D78D2629E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5CC428B-648D-7C90-9011-811097437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D77341-B765-B196-40A3-DD2E1DD80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E2BA1-A888-4EC0-A492-6282F65B1E9F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79708C-1440-D905-F64E-480A1665B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BF778-E9F7-06BC-D0C9-4123BD653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0917-6699-4BA8-94CF-D7D70EB60E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279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F6C1F9-D3FD-21B1-A9D2-1560278C4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30E886-6F0D-4B59-33C0-EF5AE0FA5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9BA2E2-06FF-D5D4-F9A3-7FA28DE99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E2BA1-A888-4EC0-A492-6282F65B1E9F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4956FA-0978-47E6-07CE-2D3E1E9BA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FB392A-3C22-DE46-8AC0-66D5BAB5A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0917-6699-4BA8-94CF-D7D70EB60E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375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0902A6C-0AAC-CC56-AC34-32DB47E2E3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2FABCA-5D34-43D7-6DD8-C2C7823608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C6C78D-14CB-C64F-3A85-09B7920F1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E2BA1-A888-4EC0-A492-6282F65B1E9F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54FCCB-B5FA-1D7C-3725-EE978B7BB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9DEE1D-735D-0345-1014-BE10893D6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0917-6699-4BA8-94CF-D7D70EB60E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366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FB81FC-2184-7AE2-E2EC-80A8F19E8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46A9EA-8F33-A724-8BE9-786F6FA1E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354A01-54DD-D372-E8CF-6DE5C8445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E2BA1-A888-4EC0-A492-6282F65B1E9F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D345CE-C82B-9634-E9EE-0604EC743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0B227D-EA87-4B4D-EC19-891B21B1D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0917-6699-4BA8-94CF-D7D70EB60E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96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611E81-DE1B-FE66-A533-EA30CAA7E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B0E53C-3897-6806-8C94-DD6423F34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AFED83-5760-56CF-3725-68CF7AF43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E2BA1-A888-4EC0-A492-6282F65B1E9F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382508-F7C9-0ED5-C73E-95FB5CC0A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A5FA42-F363-63E2-CE6F-9547152CA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0917-6699-4BA8-94CF-D7D70EB60E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22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3E434E-334D-AE14-442F-788ED2801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930396-BEDC-3D79-B67E-B40275C688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0E5FE6-C2EF-205E-DE99-92843218B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BFE74E-3674-4F7D-F043-B0B914B53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E2BA1-A888-4EC0-A492-6282F65B1E9F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CFFB0B-45A2-EAF1-E4A8-2A93D31E7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408E0A-92B0-9D96-FAD4-2E3BE501B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0917-6699-4BA8-94CF-D7D70EB60E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756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82A96-3992-49EF-3ACC-ED6F13EAA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8FA732-0FBE-A08C-96D9-0041D5D85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E2F4D5-0BD5-058A-8683-DB55AB637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6F57594-8E78-603E-EAEA-31663F8FA7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87E1C8F-4772-1B80-2141-CF560CDAC0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7731F81-3D41-975F-646C-990A4FB19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E2BA1-A888-4EC0-A492-6282F65B1E9F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BF4EC2-602C-23CF-3D8F-2356532C0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3DBA2F3-8FFF-17E5-5D57-3820E84AB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0917-6699-4BA8-94CF-D7D70EB60E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22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C2DD41-8374-3803-DAE8-10B393187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66018FB-95B4-1049-80E3-1CE4C8BE5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E2BA1-A888-4EC0-A492-6282F65B1E9F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09A3C42-A8C6-AC24-E619-49EB2C0ED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AC501D6-F9A3-9981-B696-A1508AACC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0917-6699-4BA8-94CF-D7D70EB60E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067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5C7F060-52AB-6C26-F6A5-A0F73FD72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E2BA1-A888-4EC0-A492-6282F65B1E9F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778CFD-4D56-A421-B4D3-8C4E6BB66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2B2DC7-0D32-7FC2-0363-DFA04F123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0917-6699-4BA8-94CF-D7D70EB60E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105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7F14E-1120-DC47-7A7A-190CEEC5D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DA3147-0F5E-B2FA-08D8-B3F371A3B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73C89F-4B1C-0D97-8D31-D283F015F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578815-71C4-F95B-8B08-E6131AF2D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E2BA1-A888-4EC0-A492-6282F65B1E9F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EC6BCB-B488-5A04-50C7-77571AD4C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040CD7-DBA4-642D-07FB-C626FF6A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0917-6699-4BA8-94CF-D7D70EB60E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111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3FED4B-A538-DE66-E0F3-901F92B95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057F87-9028-0F93-E82D-5F07B3B7AC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92474F-9006-762F-B24D-7BED39401B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B2CF19-277C-1DB9-E037-752857E50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E2BA1-A888-4EC0-A492-6282F65B1E9F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E4E395-8637-B003-5EAC-6BFA413A6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5648CA-5A79-3FCE-2583-96D0C19FA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0917-6699-4BA8-94CF-D7D70EB60E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444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565BAD-14F5-B14C-9158-ED81EB792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D50A3-8BF2-6D8F-98B4-37028975A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F6BF3D-3536-4CE4-4422-E332C2C8B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E2BA1-A888-4EC0-A492-6282F65B1E9F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0D138-3B2D-4535-D02E-5BB13A6A2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18F113-522B-84FC-003A-2FDC23AD38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B0917-6699-4BA8-94CF-D7D70EB60E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51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9AFEE36-6A85-A7DB-B7E0-3C3E83734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0F3E5CA-4ADC-B03D-81E6-874AF845D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02742" cy="210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03572D5-B318-269C-816A-A125BEC3C189}"/>
              </a:ext>
            </a:extLst>
          </p:cNvPr>
          <p:cNvSpPr/>
          <p:nvPr/>
        </p:nvSpPr>
        <p:spPr>
          <a:xfrm>
            <a:off x="382576" y="1378370"/>
            <a:ext cx="1126956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Проектная работа по теме:</a:t>
            </a:r>
          </a:p>
          <a:p>
            <a:pPr algn="ctr"/>
            <a:r>
              <a:rPr lang="ru-RU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«Качественный анализ воды из реки Усмань»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E0E81BA-5935-A5BC-6B82-77772A6E36DB}"/>
              </a:ext>
            </a:extLst>
          </p:cNvPr>
          <p:cNvSpPr/>
          <p:nvPr/>
        </p:nvSpPr>
        <p:spPr>
          <a:xfrm>
            <a:off x="5754368" y="4294247"/>
            <a:ext cx="6299930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Выполнила: ученица 10 «А» класса</a:t>
            </a:r>
          </a:p>
          <a:p>
            <a:pPr algn="ctr"/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МБОУ «НОЦ»</a:t>
            </a:r>
          </a:p>
          <a:p>
            <a:pPr algn="ctr"/>
            <a:r>
              <a:rPr lang="ru-RU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Матяшова</a:t>
            </a:r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София</a:t>
            </a:r>
          </a:p>
          <a:p>
            <a:pPr algn="ctr"/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Руководитель: Харченко Е.С.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839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EA3EC4-1A05-2FBB-8C8B-F531D51EA55D}"/>
              </a:ext>
            </a:extLst>
          </p:cNvPr>
          <p:cNvSpPr txBox="1"/>
          <p:nvPr/>
        </p:nvSpPr>
        <p:spPr>
          <a:xfrm>
            <a:off x="295275" y="167759"/>
            <a:ext cx="883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4</a:t>
            </a:r>
            <a:r>
              <a:rPr lang="ru-RU" sz="3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Качественные реакции для анализа анионов.</a:t>
            </a:r>
            <a:endParaRPr lang="ru-RU" sz="3200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70BF350-C8ED-B7D7-F908-A4037B35FA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769061"/>
              </p:ext>
            </p:extLst>
          </p:nvPr>
        </p:nvGraphicFramePr>
        <p:xfrm>
          <a:off x="171450" y="976841"/>
          <a:ext cx="11763375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731">
                  <a:extLst>
                    <a:ext uri="{9D8B030D-6E8A-4147-A177-3AD203B41FA5}">
                      <a16:colId xmlns:a16="http://schemas.microsoft.com/office/drawing/2014/main" val="3030743467"/>
                    </a:ext>
                  </a:extLst>
                </a:gridCol>
                <a:gridCol w="3048881">
                  <a:extLst>
                    <a:ext uri="{9D8B030D-6E8A-4147-A177-3AD203B41FA5}">
                      <a16:colId xmlns:a16="http://schemas.microsoft.com/office/drawing/2014/main" val="2109722713"/>
                    </a:ext>
                  </a:extLst>
                </a:gridCol>
                <a:gridCol w="3768752">
                  <a:extLst>
                    <a:ext uri="{9D8B030D-6E8A-4147-A177-3AD203B41FA5}">
                      <a16:colId xmlns:a16="http://schemas.microsoft.com/office/drawing/2014/main" val="1554842413"/>
                    </a:ext>
                  </a:extLst>
                </a:gridCol>
                <a:gridCol w="2329011">
                  <a:extLst>
                    <a:ext uri="{9D8B030D-6E8A-4147-A177-3AD203B41FA5}">
                      <a16:colId xmlns:a16="http://schemas.microsoft.com/office/drawing/2014/main" val="40025654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Катионы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Реактив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Признак реакции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в пробе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867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Хлориды </a:t>
                      </a:r>
                      <a:endParaRPr lang="ru-RU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AgNO</a:t>
                      </a:r>
                      <a:r>
                        <a:rPr lang="en-US" sz="2800" kern="1200" baseline="-25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Белый осадок</a:t>
                      </a:r>
                      <a:endParaRPr lang="ru-RU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39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Сульфаты</a:t>
                      </a:r>
                      <a:endParaRPr lang="ru-RU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BaCl</a:t>
                      </a:r>
                      <a:r>
                        <a:rPr lang="en-US" sz="2800" kern="1200" baseline="-25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Белый осадок</a:t>
                      </a:r>
                      <a:endParaRPr lang="ru-RU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18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Карбонаты</a:t>
                      </a:r>
                      <a:endParaRPr lang="ru-RU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HCl</a:t>
                      </a:r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нагревании)</a:t>
                      </a:r>
                      <a:endParaRPr lang="ru-RU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Выделение 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2800" kern="1200" baseline="-25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3428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775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DA1B878-9215-00BE-3861-85A610C557E8}"/>
              </a:ext>
            </a:extLst>
          </p:cNvPr>
          <p:cNvSpPr/>
          <p:nvPr/>
        </p:nvSpPr>
        <p:spPr>
          <a:xfrm>
            <a:off x="4469895" y="109835"/>
            <a:ext cx="21663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Вывод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4C3975-C1C5-41B0-8499-8F09D1956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705" y="1719743"/>
            <a:ext cx="4714612" cy="352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62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684ACE-5EC5-98B5-BDD9-A18D5455CA9F}"/>
              </a:ext>
            </a:extLst>
          </p:cNvPr>
          <p:cNvSpPr/>
          <p:nvPr/>
        </p:nvSpPr>
        <p:spPr>
          <a:xfrm>
            <a:off x="2385690" y="106148"/>
            <a:ext cx="60047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Список литературы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2D3AF4-DC7D-444C-BB6F-9B175E40321E}"/>
              </a:ext>
            </a:extLst>
          </p:cNvPr>
          <p:cNvSpPr txBox="1"/>
          <p:nvPr/>
        </p:nvSpPr>
        <p:spPr>
          <a:xfrm>
            <a:off x="578840" y="1273559"/>
            <a:ext cx="838689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1.Исаев Д.С. Анализ загрязнений воды // химия в школе. – 2001, №5 с.77.</a:t>
            </a:r>
            <a:endParaRPr lang="ru-RU" sz="11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2.Гусева Н.Е., Проскурина И.Н. Разработка химического эксперимента с экологическим содержанием// Химия в школе 2002 №10 с.72.</a:t>
            </a:r>
            <a:endParaRPr lang="ru-RU" sz="11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3.П.Р.Таубе,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А.Г.Баранова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Химия и микробиология воды. «Высшая школа» 1993.</a:t>
            </a:r>
            <a:endParaRPr lang="ru-RU" sz="11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4.Морозов В.Е. Сборник элективных курсов, «Учитель», Волгоград, 2007.</a:t>
            </a:r>
            <a:endParaRPr lang="ru-RU" sz="11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5.Харьковская Н.Л, Асеева З.Г. Анализ воды из природных источников// Химия в школе 1997 №5 с.61.</a:t>
            </a:r>
            <a:endParaRPr lang="ru-RU" sz="11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6.Цитцер О.Ю. Проблема опасных токсических веществ// Химия в школе 2003 №9 с.8.</a:t>
            </a:r>
            <a:endParaRPr lang="ru-RU" sz="11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7.Пугал Н.А., Евстигнеев В.Е. Методические рекомендации по проведению экологического практикума. ООО «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Химлабо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», 2008.</a:t>
            </a:r>
            <a:endParaRPr lang="ru-RU" sz="11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8.Дружинин С.В. "Исследование воды и водоемов в условиях школы", 2008.</a:t>
            </a:r>
            <a:endParaRPr lang="ru-RU" sz="11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Интернет – ресурсы</a:t>
            </a:r>
            <a:endParaRPr lang="ru-RU" sz="11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4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лекопитающее, енот, Енотовые, Енот-полоскун&#10;&#10;Автоматически созданное описание">
            <a:extLst>
              <a:ext uri="{FF2B5EF4-FFF2-40B4-BE49-F238E27FC236}">
                <a16:creationId xmlns:a16="http://schemas.microsoft.com/office/drawing/2014/main" id="{25977384-AA6B-1AE4-4507-257F9169E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09" y="75501"/>
            <a:ext cx="9292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68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ED19B3B-4193-CE57-EFAE-DF7BF3E60D4C}"/>
              </a:ext>
            </a:extLst>
          </p:cNvPr>
          <p:cNvSpPr/>
          <p:nvPr/>
        </p:nvSpPr>
        <p:spPr>
          <a:xfrm>
            <a:off x="415749" y="155309"/>
            <a:ext cx="7053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Цель и задачи проекта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770A09-2F1D-C647-CC4F-13269A184E67}"/>
              </a:ext>
            </a:extLst>
          </p:cNvPr>
          <p:cNvSpPr txBox="1"/>
          <p:nvPr/>
        </p:nvSpPr>
        <p:spPr>
          <a:xfrm>
            <a:off x="540774" y="1185068"/>
            <a:ext cx="1089414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u="sng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Цель работы:</a:t>
            </a:r>
            <a:r>
              <a:rPr lang="ru-RU" sz="28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+mn-lt"/>
                <a:cs typeface="Times New Roman" panose="02020603050405020304" pitchFamily="18" charset="0"/>
              </a:rPr>
              <a:t>в рамках школьной лаборатории провести анализ качества воды из реки Усмань.</a:t>
            </a:r>
          </a:p>
          <a:p>
            <a:r>
              <a:rPr lang="ru-RU" sz="2800" u="sng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Задачи: </a:t>
            </a:r>
            <a:br>
              <a:rPr lang="ru-RU" sz="2800" dirty="0">
                <a:latin typeface="+mn-lt"/>
                <a:cs typeface="Times New Roman" panose="02020603050405020304" pitchFamily="18" charset="0"/>
              </a:rPr>
            </a:br>
            <a:r>
              <a:rPr lang="ru-RU" sz="2800" dirty="0">
                <a:latin typeface="+mn-lt"/>
                <a:cs typeface="Times New Roman" panose="02020603050405020304" pitchFamily="18" charset="0"/>
              </a:rPr>
              <a:t>1. </a:t>
            </a:r>
            <a:r>
              <a:rPr lang="ru-RU" sz="2800" dirty="0">
                <a:cs typeface="Times New Roman" panose="02020603050405020304" pitchFamily="18" charset="0"/>
              </a:rPr>
              <a:t>Определить</a:t>
            </a:r>
            <a:r>
              <a:rPr lang="ru-RU" sz="2800" dirty="0">
                <a:latin typeface="+mn-lt"/>
                <a:cs typeface="Times New Roman" panose="02020603050405020304" pitchFamily="18" charset="0"/>
              </a:rPr>
              <a:t> основных загрязнителей рек.</a:t>
            </a:r>
            <a:br>
              <a:rPr lang="ru-RU" sz="2800" dirty="0">
                <a:latin typeface="+mn-lt"/>
                <a:cs typeface="Times New Roman" panose="02020603050405020304" pitchFamily="18" charset="0"/>
              </a:rPr>
            </a:br>
            <a:r>
              <a:rPr lang="ru-RU" sz="2800" dirty="0">
                <a:latin typeface="+mn-lt"/>
                <a:cs typeface="Times New Roman" panose="02020603050405020304" pitchFamily="18" charset="0"/>
              </a:rPr>
              <a:t>2. Опытным путем </a:t>
            </a:r>
            <a:r>
              <a:rPr lang="ru-RU" sz="2800" dirty="0">
                <a:cs typeface="Times New Roman" panose="02020603050405020304" pitchFamily="18" charset="0"/>
              </a:rPr>
              <a:t>провести анализ наличия основных загрязнителей в реке Усмань.</a:t>
            </a:r>
            <a:br>
              <a:rPr lang="ru-RU" sz="2800" dirty="0">
                <a:latin typeface="+mn-lt"/>
                <a:cs typeface="Times New Roman" panose="02020603050405020304" pitchFamily="18" charset="0"/>
              </a:rPr>
            </a:br>
            <a:r>
              <a:rPr lang="ru-RU" sz="2800" dirty="0">
                <a:latin typeface="+mn-lt"/>
                <a:cs typeface="Times New Roman" panose="02020603050405020304" pitchFamily="18" charset="0"/>
              </a:rPr>
              <a:t>3. </a:t>
            </a:r>
            <a:r>
              <a:rPr lang="ru-RU" sz="2800" dirty="0">
                <a:cs typeface="Times New Roman" panose="02020603050405020304" pitchFamily="18" charset="0"/>
              </a:rPr>
              <a:t>Сделать вывод о качестве речной воды.</a:t>
            </a:r>
            <a:br>
              <a:rPr lang="ru-RU" sz="2800" dirty="0">
                <a:latin typeface="+mn-lt"/>
                <a:cs typeface="Times New Roman" panose="02020603050405020304" pitchFamily="18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87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E35E00-982A-9F93-BAF9-AB03C91B6D83}"/>
              </a:ext>
            </a:extLst>
          </p:cNvPr>
          <p:cNvSpPr/>
          <p:nvPr/>
        </p:nvSpPr>
        <p:spPr>
          <a:xfrm>
            <a:off x="231277" y="106147"/>
            <a:ext cx="10038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Объект и предмет исследования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BD3E97-2D7F-8CD8-6573-D4FDFD011373}"/>
              </a:ext>
            </a:extLst>
          </p:cNvPr>
          <p:cNvSpPr txBox="1"/>
          <p:nvPr/>
        </p:nvSpPr>
        <p:spPr>
          <a:xfrm>
            <a:off x="511277" y="1326110"/>
            <a:ext cx="653722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u="sng" dirty="0">
                <a:solidFill>
                  <a:srgbClr val="C00000"/>
                </a:solidFill>
                <a:latin typeface="+mn-lt"/>
              </a:rPr>
              <a:t>Объект исследования: </a:t>
            </a:r>
            <a:r>
              <a:rPr lang="ru-RU" sz="3200" dirty="0">
                <a:latin typeface="+mn-lt"/>
              </a:rPr>
              <a:t>проба воды из реки Усмань.</a:t>
            </a:r>
          </a:p>
          <a:p>
            <a:endParaRPr lang="ru-RU" sz="3200" dirty="0">
              <a:latin typeface="+mn-lt"/>
            </a:endParaRPr>
          </a:p>
          <a:p>
            <a:r>
              <a:rPr lang="ru-RU" sz="3200" u="sng" dirty="0">
                <a:solidFill>
                  <a:srgbClr val="C00000"/>
                </a:solidFill>
                <a:latin typeface="+mn-lt"/>
              </a:rPr>
              <a:t>Предмет исследования:</a:t>
            </a:r>
            <a:r>
              <a:rPr lang="ru-RU" sz="3200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3200" dirty="0">
                <a:latin typeface="+mn-lt"/>
              </a:rPr>
              <a:t>анализ качества речной воды.</a:t>
            </a:r>
            <a:endParaRPr lang="ru-RU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526308-F3AA-826D-A2B9-EF72273A6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475" y="1366055"/>
            <a:ext cx="37719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2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на открытом воздухе, дерево, трава, вода">
            <a:extLst>
              <a:ext uri="{FF2B5EF4-FFF2-40B4-BE49-F238E27FC236}">
                <a16:creationId xmlns:a16="http://schemas.microsoft.com/office/drawing/2014/main" id="{04355DCB-050E-402F-B092-B3A5EB1EC06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60" y="1124124"/>
            <a:ext cx="4337110" cy="3263318"/>
          </a:xfrm>
          <a:prstGeom prst="rect">
            <a:avLst/>
          </a:prstGeom>
        </p:spPr>
      </p:pic>
      <p:pic>
        <p:nvPicPr>
          <p:cNvPr id="4" name="Рисунок 3" descr="Изображение выглядит как на открытом воздухе, пейзаж, облако, вода&#10;&#10;Автоматически созданное описание">
            <a:extLst>
              <a:ext uri="{FF2B5EF4-FFF2-40B4-BE49-F238E27FC236}">
                <a16:creationId xmlns:a16="http://schemas.microsoft.com/office/drawing/2014/main" id="{FE83082E-F2C0-713A-586A-91F30F935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25" y="293613"/>
            <a:ext cx="6066258" cy="45552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9F4E2E-2881-21D1-94EF-5F4EEA7477A5}"/>
              </a:ext>
            </a:extLst>
          </p:cNvPr>
          <p:cNvSpPr txBox="1"/>
          <p:nvPr/>
        </p:nvSpPr>
        <p:spPr>
          <a:xfrm>
            <a:off x="4238432" y="3964824"/>
            <a:ext cx="7768206" cy="3053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800"/>
              </a:spcAft>
            </a:pPr>
            <a:r>
              <a:rPr lang="ru-RU" sz="1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800"/>
              </a:spcAft>
            </a:pP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800"/>
              </a:spcAft>
            </a:pPr>
            <a:r>
              <a:rPr lang="ru-RU" sz="1800" i="1" kern="1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800"/>
              </a:spcAft>
            </a:pPr>
            <a:r>
              <a:rPr lang="ru-RU" sz="1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Мы забыли, что водный цикл и жизненный цикл едины. 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800"/>
              </a:spcAft>
            </a:pPr>
            <a:r>
              <a:rPr lang="ru-RU" sz="1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Жак Кусто.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800"/>
              </a:spcAft>
            </a:pPr>
            <a:r>
              <a:rPr lang="ru-RU" sz="1800" i="1" kern="1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1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AD86AFA-28FD-6753-42DF-8EFCC865C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70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5C2C12C-D61F-5487-6C15-90D60EC1C886}"/>
              </a:ext>
            </a:extLst>
          </p:cNvPr>
          <p:cNvSpPr/>
          <p:nvPr/>
        </p:nvSpPr>
        <p:spPr>
          <a:xfrm>
            <a:off x="555290" y="333375"/>
            <a:ext cx="109290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</a:rPr>
              <a:t>Лабораторное исследование воды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1E88B5-3EB5-154E-2396-878F9EF41171}"/>
              </a:ext>
            </a:extLst>
          </p:cNvPr>
          <p:cNvSpPr txBox="1"/>
          <p:nvPr/>
        </p:nvSpPr>
        <p:spPr>
          <a:xfrm>
            <a:off x="276225" y="1625084"/>
            <a:ext cx="30718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1.Цвет и запах</a:t>
            </a:r>
            <a:endParaRPr lang="ru-RU" sz="4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0FA591-445D-80F0-03AD-9054F2D96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804" y="1256705"/>
            <a:ext cx="3876674" cy="51688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E9746F-AD94-DF68-C8F2-0D1EAE01D9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82" t="2760" r="-7223" b="2671"/>
          <a:stretch/>
        </p:blipFill>
        <p:spPr>
          <a:xfrm>
            <a:off x="7885651" y="1424485"/>
            <a:ext cx="3045509" cy="459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2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62D3BD-BE85-C19E-21C0-00D1B251C349}"/>
              </a:ext>
            </a:extLst>
          </p:cNvPr>
          <p:cNvSpPr txBox="1"/>
          <p:nvPr/>
        </p:nvSpPr>
        <p:spPr>
          <a:xfrm>
            <a:off x="533399" y="243959"/>
            <a:ext cx="94830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 Кислотность и электропроводность</a:t>
            </a:r>
            <a:endParaRPr lang="ru-RU" sz="4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BD7FE07-2746-4896-BA71-3618EB7C4383}"/>
              </a:ext>
            </a:extLst>
          </p:cNvPr>
          <p:cNvSpPr/>
          <p:nvPr/>
        </p:nvSpPr>
        <p:spPr>
          <a:xfrm>
            <a:off x="199277" y="1320897"/>
            <a:ext cx="610752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 = 7,14</a:t>
            </a:r>
          </a:p>
          <a:p>
            <a:pPr algn="ctr"/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Электропроводность – 0, 5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мСм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FFC950-05FD-D9C7-B7E5-4EEFFB2D1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1" y="949523"/>
            <a:ext cx="4286998" cy="571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2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E02D33F-FECC-AD3F-4834-A36C02DF7B54}"/>
              </a:ext>
            </a:extLst>
          </p:cNvPr>
          <p:cNvSpPr/>
          <p:nvPr/>
        </p:nvSpPr>
        <p:spPr>
          <a:xfrm>
            <a:off x="1259674" y="319385"/>
            <a:ext cx="90249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Качественные реакции на катионы и анионы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C56597-53C7-20AA-45A4-C8BF7F76A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030" y="1018772"/>
            <a:ext cx="3579019" cy="47720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18D247-9835-39E2-ECF4-DA3743549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159" y="1253417"/>
            <a:ext cx="5572125" cy="417909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5C38265-0B9B-30E0-C269-BC0D14B9A0B5}"/>
              </a:ext>
            </a:extLst>
          </p:cNvPr>
          <p:cNvSpPr/>
          <p:nvPr/>
        </p:nvSpPr>
        <p:spPr>
          <a:xfrm>
            <a:off x="6324600" y="5584911"/>
            <a:ext cx="512445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Качественная реакция на хлорид-анион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924C9AF-4837-CE6F-3102-F56E6BFC8B9F}"/>
              </a:ext>
            </a:extLst>
          </p:cNvPr>
          <p:cNvSpPr/>
          <p:nvPr/>
        </p:nvSpPr>
        <p:spPr>
          <a:xfrm>
            <a:off x="647709" y="5790797"/>
            <a:ext cx="512445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Качественная реакция на сульфат-анион</a:t>
            </a:r>
          </a:p>
        </p:txBody>
      </p:sp>
    </p:spTree>
    <p:extLst>
      <p:ext uri="{BB962C8B-B14F-4D97-AF65-F5344CB8AC3E}">
        <p14:creationId xmlns:p14="http://schemas.microsoft.com/office/powerpoint/2010/main" val="174655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EA3EC4-1A05-2FBB-8C8B-F531D51EA55D}"/>
              </a:ext>
            </a:extLst>
          </p:cNvPr>
          <p:cNvSpPr txBox="1"/>
          <p:nvPr/>
        </p:nvSpPr>
        <p:spPr>
          <a:xfrm>
            <a:off x="295275" y="167759"/>
            <a:ext cx="883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</a:t>
            </a:r>
            <a:r>
              <a:rPr lang="ru-RU" sz="3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Качественные реакции для анализа катионов.</a:t>
            </a:r>
            <a:endParaRPr lang="ru-RU" sz="3200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70BF350-C8ED-B7D7-F908-A4037B35FA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141167"/>
              </p:ext>
            </p:extLst>
          </p:nvPr>
        </p:nvGraphicFramePr>
        <p:xfrm>
          <a:off x="171450" y="976841"/>
          <a:ext cx="11763375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731">
                  <a:extLst>
                    <a:ext uri="{9D8B030D-6E8A-4147-A177-3AD203B41FA5}">
                      <a16:colId xmlns:a16="http://schemas.microsoft.com/office/drawing/2014/main" val="3030743467"/>
                    </a:ext>
                  </a:extLst>
                </a:gridCol>
                <a:gridCol w="3048881">
                  <a:extLst>
                    <a:ext uri="{9D8B030D-6E8A-4147-A177-3AD203B41FA5}">
                      <a16:colId xmlns:a16="http://schemas.microsoft.com/office/drawing/2014/main" val="2109722713"/>
                    </a:ext>
                  </a:extLst>
                </a:gridCol>
                <a:gridCol w="3768752">
                  <a:extLst>
                    <a:ext uri="{9D8B030D-6E8A-4147-A177-3AD203B41FA5}">
                      <a16:colId xmlns:a16="http://schemas.microsoft.com/office/drawing/2014/main" val="1554842413"/>
                    </a:ext>
                  </a:extLst>
                </a:gridCol>
                <a:gridCol w="2329011">
                  <a:extLst>
                    <a:ext uri="{9D8B030D-6E8A-4147-A177-3AD203B41FA5}">
                      <a16:colId xmlns:a16="http://schemas.microsoft.com/office/drawing/2014/main" val="40025654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Катионы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Реактив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Признак реакции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в пробе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867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Соли аммония</a:t>
                      </a:r>
                      <a:endParaRPr lang="ru-RU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NaOH </a:t>
                      </a:r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нагревании</a:t>
                      </a:r>
                      <a:endParaRPr lang="ru-RU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Запах аммиака</a:t>
                      </a:r>
                      <a:endParaRPr lang="ru-RU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39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Соли меди</a:t>
                      </a:r>
                      <a:endParaRPr lang="ru-RU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NaOH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Голубой осадок</a:t>
                      </a:r>
                      <a:endParaRPr lang="ru-RU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18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Соли железа (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KCNS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Кроваво-красное окрашивание</a:t>
                      </a:r>
                      <a:endParaRPr lang="ru-RU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342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Соли никеля 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(II)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NaOH, NH4OH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Синий осадок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453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Соли свинца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Желтый осадок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5461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022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449</Words>
  <Application>Microsoft Office PowerPoint</Application>
  <PresentationFormat>Широкоэкранный</PresentationFormat>
  <Paragraphs>80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Харченко</dc:creator>
  <cp:lastModifiedBy>Evgeny KHARCHENKO (Guest)</cp:lastModifiedBy>
  <cp:revision>19</cp:revision>
  <dcterms:created xsi:type="dcterms:W3CDTF">2023-12-06T17:35:37Z</dcterms:created>
  <dcterms:modified xsi:type="dcterms:W3CDTF">2024-11-04T15:23:29Z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15e1d80-5df9-45cf-93c6-b3dca2463c0a_Enabled">
    <vt:lpwstr>true</vt:lpwstr>
  </property>
  <property fmtid="{D5CDD505-2E9C-101B-9397-08002B2CF9AE}" pid="3" name="MSIP_Label_115e1d80-5df9-45cf-93c6-b3dca2463c0a_SetDate">
    <vt:lpwstr>2024-11-04T15:14:29Z</vt:lpwstr>
  </property>
  <property fmtid="{D5CDD505-2E9C-101B-9397-08002B2CF9AE}" pid="4" name="MSIP_Label_115e1d80-5df9-45cf-93c6-b3dca2463c0a_Method">
    <vt:lpwstr>Standard</vt:lpwstr>
  </property>
  <property fmtid="{D5CDD505-2E9C-101B-9397-08002B2CF9AE}" pid="5" name="MSIP_Label_115e1d80-5df9-45cf-93c6-b3dca2463c0a_Name">
    <vt:lpwstr>115e1d80-5df9-45cf-93c6-b3dca2463c0a</vt:lpwstr>
  </property>
  <property fmtid="{D5CDD505-2E9C-101B-9397-08002B2CF9AE}" pid="6" name="MSIP_Label_115e1d80-5df9-45cf-93c6-b3dca2463c0a_SiteId">
    <vt:lpwstr>35734bde-3e33-4eb6-8dd2-0c96b30981bf</vt:lpwstr>
  </property>
  <property fmtid="{D5CDD505-2E9C-101B-9397-08002B2CF9AE}" pid="7" name="MSIP_Label_115e1d80-5df9-45cf-93c6-b3dca2463c0a_ActionId">
    <vt:lpwstr>780668af-1567-46e7-a0d6-438b26006b55</vt:lpwstr>
  </property>
  <property fmtid="{D5CDD505-2E9C-101B-9397-08002B2CF9AE}" pid="8" name="MSIP_Label_115e1d80-5df9-45cf-93c6-b3dca2463c0a_ContentBits">
    <vt:lpwstr>0</vt:lpwstr>
  </property>
</Properties>
</file>