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80" r:id="rId3"/>
    <p:sldId id="260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30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308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10" r:id="rId5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13F"/>
    <a:srgbClr val="162441"/>
    <a:srgbClr val="FEFEFF"/>
    <a:srgbClr val="587CB0"/>
    <a:srgbClr val="3A5180"/>
    <a:srgbClr val="FE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98" autoAdjust="0"/>
    <p:restoredTop sz="94660"/>
  </p:normalViewPr>
  <p:slideViewPr>
    <p:cSldViewPr snapToGrid="0">
      <p:cViewPr varScale="1">
        <p:scale>
          <a:sx n="92" d="100"/>
          <a:sy n="92" d="100"/>
        </p:scale>
        <p:origin x="96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F733B7-5234-4642-986A-F8F1014CE1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2CF0F4A-8A03-4007-A515-565773E6BE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7924843-8B39-47B4-B4B1-D9A8D2AB7F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66A22-F346-4C46-B26E-8FF23311E698}" type="datetimeFigureOut">
              <a:rPr lang="ru-RU" smtClean="0"/>
              <a:t>15.05.2024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B5A7DD4-26B6-4EEB-BCAD-9F397278F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A76BBAC-8DC3-4B2A-954A-6A96E5DF4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4AC50-8142-4C42-A41B-5F9FA33485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7738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2B6BF9-ED9F-435F-B703-52C5A8DC10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F22C9EC-B912-4E8A-8920-9FBF0913D6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F914EF1-95FC-499F-A920-6513ED1934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66A22-F346-4C46-B26E-8FF23311E698}" type="datetimeFigureOut">
              <a:rPr lang="ru-RU" smtClean="0"/>
              <a:t>15.05.2024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F0A9B75-784B-4CD2-84EA-6AF6B646A4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44DDD92-909D-4AAE-BE99-3E0D66DF3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4AC50-8142-4C42-A41B-5F9FA33485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26315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F611E4D-79FB-42B1-8D17-10DABCF25A6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649262C-05FE-45DF-A3A6-84C17A0F4D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2750BEA-9E24-4E12-A5FC-DB8BFBA79E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66A22-F346-4C46-B26E-8FF23311E698}" type="datetimeFigureOut">
              <a:rPr lang="ru-RU" smtClean="0"/>
              <a:t>15.05.2024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72E3E0F-F078-4919-98A5-D8ABE09858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6B74B2E-F76B-44E6-A0A7-E9C987E848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4AC50-8142-4C42-A41B-5F9FA33485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0550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74800C-5F49-47CD-863B-DEDF57C933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F67DD2B-FC30-4E21-AD28-DD4591B97D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9DBBB56-6ED0-4FB3-AA97-E4D7482015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66A22-F346-4C46-B26E-8FF23311E698}" type="datetimeFigureOut">
              <a:rPr lang="ru-RU" smtClean="0"/>
              <a:t>15.05.2024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A38B86C-0655-469C-A201-B90D35567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98BE2CF-80FA-4594-961F-375B4FD43F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4AC50-8142-4C42-A41B-5F9FA33485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6409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06BEC4-3DCE-4F44-8332-0B40ECA36A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AD1B2BB-FD04-43DD-ACCE-AB189A856B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8CD1C2D-9C07-49B6-A04E-C4F289CDC3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66A22-F346-4C46-B26E-8FF23311E698}" type="datetimeFigureOut">
              <a:rPr lang="ru-RU" smtClean="0"/>
              <a:t>15.05.2024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0EF3851-06E6-420D-A13A-D34894536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46796DD-31ED-48B1-BE0F-B8C628AA7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4AC50-8142-4C42-A41B-5F9FA33485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7569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A76C39-BEE7-4A0D-814C-C3CBAC3D49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34C7616-07B2-42EF-BEA0-3AAE8E2CAF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D7DD7CE-40FA-490D-A3BA-FB20D7364F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6C918E6-A7B4-42A3-BB09-6CCAB943F8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66A22-F346-4C46-B26E-8FF23311E698}" type="datetimeFigureOut">
              <a:rPr lang="ru-RU" smtClean="0"/>
              <a:t>15.05.2024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DA0062D-6BB5-4FEC-ADD2-EDD672EE7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B83F643-BD36-4D11-AFBB-6F5C527EC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4AC50-8142-4C42-A41B-5F9FA33485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2851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706403-B49C-4AB8-9170-0FB498CCF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7729D29-B238-4740-95C2-2311438299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A4C36B4-4E98-40A3-9AB0-6AD4BA71A7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47B1CD7-39E4-4FF9-B5D2-28224BB6A1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7233FFE-E2EC-451F-A4DD-6FAD4E8D481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2E3A749A-03C2-4546-8337-0062B4A09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66A22-F346-4C46-B26E-8FF23311E698}" type="datetimeFigureOut">
              <a:rPr lang="ru-RU" smtClean="0"/>
              <a:t>15.05.2024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A9F8788-B701-4806-BB90-05071DF29D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D53DE22-6A2A-4740-81D8-D8F861F718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4AC50-8142-4C42-A41B-5F9FA33485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89174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9F70C3-AF16-4A42-83A3-7EE8A9DDA7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C57DC88-6428-4E98-AEA4-AEA9680DA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66A22-F346-4C46-B26E-8FF23311E698}" type="datetimeFigureOut">
              <a:rPr lang="ru-RU" smtClean="0"/>
              <a:t>15.05.2024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BC02411-550F-4640-8840-A0F929D29E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45F05FB-1DAB-4247-ADD8-E0BB3CE8CD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4AC50-8142-4C42-A41B-5F9FA33485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9525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18143A2-DC32-43F9-BF1B-6BC7978F48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66A22-F346-4C46-B26E-8FF23311E698}" type="datetimeFigureOut">
              <a:rPr lang="ru-RU" smtClean="0"/>
              <a:t>15.05.2024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54497D0-C6A7-4C55-9304-A5E5787F1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C6A8217-CAA9-4FC1-B368-A4F9AFA10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4AC50-8142-4C42-A41B-5F9FA33485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06021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C6D2F8-D1A5-422A-8A84-9DD4DB5B8F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3D4CA32-FF48-4821-9998-DDA66F4BE1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218A43C-9AB9-45C7-B003-B80DBF279C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A92DB04-5098-4ED9-912E-9B9A0291BF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66A22-F346-4C46-B26E-8FF23311E698}" type="datetimeFigureOut">
              <a:rPr lang="ru-RU" smtClean="0"/>
              <a:t>15.05.2024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F2707C3-7B68-484E-A724-134CF18A9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3D736F0-B6FD-455C-8EFD-6699C312A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4AC50-8142-4C42-A41B-5F9FA33485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62498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77A9A6-44F3-443A-AFBB-36F513DCFC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CE88AD5-7AF3-43C7-A72A-8BF29D17C35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2764022-9C6A-47CC-9B8A-598CAA2640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8DC30C7-63AE-4743-9C38-CF8E223763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66A22-F346-4C46-B26E-8FF23311E698}" type="datetimeFigureOut">
              <a:rPr lang="ru-RU" smtClean="0"/>
              <a:t>15.05.2024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11C740E-539F-43D2-8F1F-84122152D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55B807D-CC52-4C51-AC0E-E37DF2D39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4AC50-8142-4C42-A41B-5F9FA33485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5532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BACA93-9C98-43A2-A524-7A709F6C8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C6ECF13-9213-44F2-9AED-E3772B4262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37113B4-1AC8-4DDE-9213-EDFE4ED57F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66A22-F346-4C46-B26E-8FF23311E698}" type="datetimeFigureOut">
              <a:rPr lang="ru-RU" smtClean="0"/>
              <a:t>15.05.2024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B3FCC0D-9236-4DE9-A1DE-3282FA459F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5018CB4-4C08-4AB5-AE3E-BC0001FE72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04AC50-8142-4C42-A41B-5F9FA33485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7007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4.png"/><Relationship Id="rId4" Type="http://schemas.openxmlformats.org/officeDocument/2006/relationships/image" Target="../media/image1.jp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622E321-69DB-4E27-A75E-8857978EAF03}"/>
              </a:ext>
            </a:extLst>
          </p:cNvPr>
          <p:cNvSpPr/>
          <p:nvPr/>
        </p:nvSpPr>
        <p:spPr>
          <a:xfrm>
            <a:off x="2106714" y="2212538"/>
            <a:ext cx="797857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perspectiveBelow"/>
              <a:lightRig rig="soft" dir="t">
                <a:rot lat="0" lon="0" rev="15600000"/>
              </a:lightRig>
            </a:scene3d>
            <a:sp3d extrusionH="57150" prstMaterial="softEdge">
              <a:bevelT w="25400" h="38100" prst="angle"/>
            </a:sp3d>
          </a:bodyPr>
          <a:lstStyle/>
          <a:p>
            <a:pPr algn="ctr"/>
            <a:r>
              <a:rPr lang="ru-RU" sz="5400" b="1" cap="none" spc="0" dirty="0">
                <a:ln>
                  <a:solidFill>
                    <a:schemeClr val="bg2">
                      <a:lumMod val="10000"/>
                    </a:schemeClr>
                  </a:solidFill>
                </a:ln>
                <a:solidFill>
                  <a:srgbClr val="FFD13F"/>
                </a:solidFill>
                <a:effectLst>
                  <a:glow rad="215900">
                    <a:schemeClr val="bg2">
                      <a:alpha val="59000"/>
                    </a:schemeClr>
                  </a:glow>
                  <a:innerShdw blurRad="114300">
                    <a:prstClr val="black"/>
                  </a:innerShdw>
                </a:effectLst>
              </a:rPr>
              <a:t>Методический ринг</a:t>
            </a:r>
          </a:p>
          <a:p>
            <a:pPr algn="ctr"/>
            <a:r>
              <a:rPr lang="ru-RU" sz="5400" b="1" dirty="0">
                <a:ln>
                  <a:solidFill>
                    <a:schemeClr val="bg2">
                      <a:lumMod val="10000"/>
                    </a:schemeClr>
                  </a:solidFill>
                </a:ln>
                <a:solidFill>
                  <a:srgbClr val="FFD13F"/>
                </a:solidFill>
                <a:effectLst>
                  <a:glow rad="215900">
                    <a:schemeClr val="bg2">
                      <a:alpha val="59000"/>
                    </a:schemeClr>
                  </a:glow>
                  <a:innerShdw blurRad="114300">
                    <a:prstClr val="black"/>
                  </a:innerShdw>
                </a:effectLst>
              </a:rPr>
              <a:t>«Чему и как учить </a:t>
            </a:r>
          </a:p>
          <a:p>
            <a:pPr algn="ctr"/>
            <a:r>
              <a:rPr lang="ru-RU" sz="5400" b="1" dirty="0">
                <a:ln>
                  <a:solidFill>
                    <a:schemeClr val="bg2">
                      <a:lumMod val="10000"/>
                    </a:schemeClr>
                  </a:solidFill>
                </a:ln>
                <a:solidFill>
                  <a:srgbClr val="FFD13F"/>
                </a:solidFill>
                <a:effectLst>
                  <a:glow rad="215900">
                    <a:schemeClr val="bg2">
                      <a:alpha val="59000"/>
                    </a:schemeClr>
                  </a:glow>
                  <a:innerShdw blurRad="114300">
                    <a:prstClr val="black"/>
                  </a:innerShdw>
                </a:effectLst>
              </a:rPr>
              <a:t>современных детей»</a:t>
            </a:r>
            <a:endParaRPr lang="ru-RU" sz="5400" b="1" cap="none" spc="0" dirty="0">
              <a:ln>
                <a:solidFill>
                  <a:schemeClr val="bg2">
                    <a:lumMod val="10000"/>
                  </a:schemeClr>
                </a:solidFill>
              </a:ln>
              <a:solidFill>
                <a:srgbClr val="FFD13F"/>
              </a:solidFill>
              <a:effectLst>
                <a:glow rad="215900">
                  <a:schemeClr val="bg2">
                    <a:alpha val="59000"/>
                  </a:schemeClr>
                </a:glow>
                <a:innerShdw blurRad="114300">
                  <a:prstClr val="black"/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819412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E524F54-4333-4644-90D0-AA5430D4407C}"/>
              </a:ext>
            </a:extLst>
          </p:cNvPr>
          <p:cNvSpPr txBox="1"/>
          <p:nvPr/>
        </p:nvSpPr>
        <p:spPr>
          <a:xfrm>
            <a:off x="1187356" y="249917"/>
            <a:ext cx="10081571" cy="2862322"/>
          </a:xfrm>
          <a:prstGeom prst="rect">
            <a:avLst/>
          </a:prstGeom>
          <a:solidFill>
            <a:srgbClr val="587CB0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Основной документ педагога дополнительного образования, определяющий цели, задачи,, формы реализации, методы и средства обучения, образовательные технологии, планируемые результаты.</a:t>
            </a:r>
            <a:endParaRPr lang="ru-RU" dirty="0"/>
          </a:p>
        </p:txBody>
      </p:sp>
      <p:sp>
        <p:nvSpPr>
          <p:cNvPr id="8" name="Стрелка: пятиугольник 7">
            <a:extLst>
              <a:ext uri="{FF2B5EF4-FFF2-40B4-BE49-F238E27FC236}">
                <a16:creationId xmlns:a16="http://schemas.microsoft.com/office/drawing/2014/main" id="{670653B3-E5A0-4F3F-AC0A-58973A22CE79}"/>
              </a:ext>
            </a:extLst>
          </p:cNvPr>
          <p:cNvSpPr/>
          <p:nvPr/>
        </p:nvSpPr>
        <p:spPr>
          <a:xfrm>
            <a:off x="1004960" y="3429000"/>
            <a:ext cx="4156283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А) </a:t>
            </a:r>
            <a:r>
              <a:rPr lang="ru-RU" sz="2000" b="1" dirty="0"/>
              <a:t>учебно-методический комплекс</a:t>
            </a:r>
          </a:p>
        </p:txBody>
      </p:sp>
      <p:sp>
        <p:nvSpPr>
          <p:cNvPr id="9" name="Стрелка: пятиугольник 8">
            <a:extLst>
              <a:ext uri="{FF2B5EF4-FFF2-40B4-BE49-F238E27FC236}">
                <a16:creationId xmlns:a16="http://schemas.microsoft.com/office/drawing/2014/main" id="{67C73706-1CEE-4717-925B-50C3EFA3397A}"/>
              </a:ext>
            </a:extLst>
          </p:cNvPr>
          <p:cNvSpPr/>
          <p:nvPr/>
        </p:nvSpPr>
        <p:spPr>
          <a:xfrm flipH="1">
            <a:off x="7649029" y="3380005"/>
            <a:ext cx="4156283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В) </a:t>
            </a:r>
            <a:r>
              <a:rPr lang="ru-RU" sz="2000" b="1" dirty="0"/>
              <a:t>дополнительная общеобразовательная общеразвивающая программа</a:t>
            </a:r>
          </a:p>
        </p:txBody>
      </p:sp>
      <p:sp>
        <p:nvSpPr>
          <p:cNvPr id="10" name="Стрелка: пятиугольник 9">
            <a:extLst>
              <a:ext uri="{FF2B5EF4-FFF2-40B4-BE49-F238E27FC236}">
                <a16:creationId xmlns:a16="http://schemas.microsoft.com/office/drawing/2014/main" id="{E3FE1690-9392-4893-8C81-80B3D4740633}"/>
              </a:ext>
            </a:extLst>
          </p:cNvPr>
          <p:cNvSpPr/>
          <p:nvPr/>
        </p:nvSpPr>
        <p:spPr>
          <a:xfrm>
            <a:off x="1004960" y="5031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Б) </a:t>
            </a:r>
            <a:r>
              <a:rPr lang="ru-RU" sz="2000" b="1" dirty="0"/>
              <a:t>план работы</a:t>
            </a:r>
          </a:p>
        </p:txBody>
      </p:sp>
      <p:sp>
        <p:nvSpPr>
          <p:cNvPr id="11" name="Стрелка: пятиугольник 10">
            <a:extLst>
              <a:ext uri="{FF2B5EF4-FFF2-40B4-BE49-F238E27FC236}">
                <a16:creationId xmlns:a16="http://schemas.microsoft.com/office/drawing/2014/main" id="{5062DD93-A1DE-4634-9AA1-55EDB1D20AAA}"/>
              </a:ext>
            </a:extLst>
          </p:cNvPr>
          <p:cNvSpPr/>
          <p:nvPr/>
        </p:nvSpPr>
        <p:spPr>
          <a:xfrm flipH="1">
            <a:off x="7649030" y="5031241"/>
            <a:ext cx="415628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Г) </a:t>
            </a:r>
            <a:r>
              <a:rPr lang="ru-RU" sz="2000" b="1" dirty="0"/>
              <a:t>календарно-тематический план на год к программе </a:t>
            </a:r>
          </a:p>
        </p:txBody>
      </p:sp>
      <p:pic>
        <p:nvPicPr>
          <p:cNvPr id="7" name="секунд">
            <a:hlinkClick r:id="" action="ppaction://media"/>
            <a:extLst>
              <a:ext uri="{FF2B5EF4-FFF2-40B4-BE49-F238E27FC236}">
                <a16:creationId xmlns:a16="http://schemas.microsoft.com/office/drawing/2014/main" id="{E9FD368C-04C9-4D46-A904-1B0434CDA13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3510" t="-3447" r="14932" b="972"/>
          <a:stretch/>
        </p:blipFill>
        <p:spPr>
          <a:xfrm>
            <a:off x="5442011" y="3888420"/>
            <a:ext cx="1615737" cy="1469854"/>
          </a:xfrm>
          <a:prstGeom prst="ellipse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334495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6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E524F54-4333-4644-90D0-AA5430D4407C}"/>
              </a:ext>
            </a:extLst>
          </p:cNvPr>
          <p:cNvSpPr txBox="1"/>
          <p:nvPr/>
        </p:nvSpPr>
        <p:spPr>
          <a:xfrm>
            <a:off x="1004960" y="126049"/>
            <a:ext cx="10521942" cy="2862322"/>
          </a:xfrm>
          <a:prstGeom prst="rect">
            <a:avLst/>
          </a:prstGeom>
          <a:solidFill>
            <a:srgbClr val="587CB0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Данные технологии обладают средствами, активизирующими деятельность учащихся. В их основу положена педагогическая игра как основной вид деятельности, направленный на</a:t>
            </a:r>
          </a:p>
          <a:p>
            <a:pPr algn="ctr"/>
            <a:r>
              <a:rPr lang="ru-RU" sz="3600" b="1" dirty="0">
                <a:solidFill>
                  <a:schemeClr val="bg1"/>
                </a:solidFill>
              </a:rPr>
              <a:t>усвоение общественного опыта.</a:t>
            </a:r>
          </a:p>
        </p:txBody>
      </p:sp>
      <p:sp>
        <p:nvSpPr>
          <p:cNvPr id="8" name="Стрелка: пятиугольник 7">
            <a:extLst>
              <a:ext uri="{FF2B5EF4-FFF2-40B4-BE49-F238E27FC236}">
                <a16:creationId xmlns:a16="http://schemas.microsoft.com/office/drawing/2014/main" id="{670653B3-E5A0-4F3F-AC0A-58973A22CE79}"/>
              </a:ext>
            </a:extLst>
          </p:cNvPr>
          <p:cNvSpPr/>
          <p:nvPr/>
        </p:nvSpPr>
        <p:spPr>
          <a:xfrm>
            <a:off x="1004960" y="3390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А) </a:t>
            </a:r>
            <a:r>
              <a:rPr lang="ru-RU" sz="2000" b="1" dirty="0"/>
              <a:t>групповые</a:t>
            </a:r>
          </a:p>
        </p:txBody>
      </p:sp>
      <p:sp>
        <p:nvSpPr>
          <p:cNvPr id="9" name="Стрелка: пятиугольник 8">
            <a:extLst>
              <a:ext uri="{FF2B5EF4-FFF2-40B4-BE49-F238E27FC236}">
                <a16:creationId xmlns:a16="http://schemas.microsoft.com/office/drawing/2014/main" id="{67C73706-1CEE-4717-925B-50C3EFA3397A}"/>
              </a:ext>
            </a:extLst>
          </p:cNvPr>
          <p:cNvSpPr/>
          <p:nvPr/>
        </p:nvSpPr>
        <p:spPr>
          <a:xfrm flipH="1">
            <a:off x="7649030" y="3380005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В) </a:t>
            </a:r>
            <a:r>
              <a:rPr lang="ru-RU" sz="2000" b="1" dirty="0"/>
              <a:t>дидактические</a:t>
            </a:r>
          </a:p>
        </p:txBody>
      </p:sp>
      <p:sp>
        <p:nvSpPr>
          <p:cNvPr id="10" name="Стрелка: пятиугольник 9">
            <a:extLst>
              <a:ext uri="{FF2B5EF4-FFF2-40B4-BE49-F238E27FC236}">
                <a16:creationId xmlns:a16="http://schemas.microsoft.com/office/drawing/2014/main" id="{E3FE1690-9392-4893-8C81-80B3D4740633}"/>
              </a:ext>
            </a:extLst>
          </p:cNvPr>
          <p:cNvSpPr/>
          <p:nvPr/>
        </p:nvSpPr>
        <p:spPr>
          <a:xfrm>
            <a:off x="1004960" y="5031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Б) </a:t>
            </a:r>
            <a:r>
              <a:rPr lang="ru-RU" sz="2000" b="1" dirty="0"/>
              <a:t>индивидуальные</a:t>
            </a:r>
          </a:p>
        </p:txBody>
      </p:sp>
      <p:sp>
        <p:nvSpPr>
          <p:cNvPr id="11" name="Стрелка: пятиугольник 10">
            <a:extLst>
              <a:ext uri="{FF2B5EF4-FFF2-40B4-BE49-F238E27FC236}">
                <a16:creationId xmlns:a16="http://schemas.microsoft.com/office/drawing/2014/main" id="{5062DD93-A1DE-4634-9AA1-55EDB1D20AAA}"/>
              </a:ext>
            </a:extLst>
          </p:cNvPr>
          <p:cNvSpPr/>
          <p:nvPr/>
        </p:nvSpPr>
        <p:spPr>
          <a:xfrm flipH="1">
            <a:off x="7649030" y="5031241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Г) </a:t>
            </a:r>
            <a:r>
              <a:rPr lang="ru-RU" sz="2000" b="1" dirty="0"/>
              <a:t>игровые</a:t>
            </a:r>
          </a:p>
        </p:txBody>
      </p:sp>
      <p:pic>
        <p:nvPicPr>
          <p:cNvPr id="7" name="секунд">
            <a:hlinkClick r:id="" action="ppaction://media"/>
            <a:extLst>
              <a:ext uri="{FF2B5EF4-FFF2-40B4-BE49-F238E27FC236}">
                <a16:creationId xmlns:a16="http://schemas.microsoft.com/office/drawing/2014/main" id="{BA9B7B00-371C-48FB-8F87-ABB0042A87C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3510" t="-3447" r="14932" b="972"/>
          <a:stretch/>
        </p:blipFill>
        <p:spPr>
          <a:xfrm>
            <a:off x="5442011" y="3888420"/>
            <a:ext cx="1615737" cy="1469854"/>
          </a:xfrm>
          <a:prstGeom prst="ellipse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287319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6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E524F54-4333-4644-90D0-AA5430D4407C}"/>
              </a:ext>
            </a:extLst>
          </p:cNvPr>
          <p:cNvSpPr txBox="1"/>
          <p:nvPr/>
        </p:nvSpPr>
        <p:spPr>
          <a:xfrm>
            <a:off x="1645750" y="126049"/>
            <a:ext cx="9091316" cy="2585323"/>
          </a:xfrm>
          <a:prstGeom prst="rect">
            <a:avLst/>
          </a:prstGeom>
          <a:solidFill>
            <a:srgbClr val="587CB0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Классический подход к образованию, при котором учащиеся физически присутствуют на занятиях или на лекциях, чтобы участвовать в учебном процессе.</a:t>
            </a:r>
          </a:p>
          <a:p>
            <a:endParaRPr lang="ru-RU" dirty="0"/>
          </a:p>
        </p:txBody>
      </p:sp>
      <p:sp>
        <p:nvSpPr>
          <p:cNvPr id="8" name="Стрелка: пятиугольник 7">
            <a:extLst>
              <a:ext uri="{FF2B5EF4-FFF2-40B4-BE49-F238E27FC236}">
                <a16:creationId xmlns:a16="http://schemas.microsoft.com/office/drawing/2014/main" id="{670653B3-E5A0-4F3F-AC0A-58973A22CE79}"/>
              </a:ext>
            </a:extLst>
          </p:cNvPr>
          <p:cNvSpPr/>
          <p:nvPr/>
        </p:nvSpPr>
        <p:spPr>
          <a:xfrm>
            <a:off x="1004960" y="3390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А) </a:t>
            </a:r>
            <a:r>
              <a:rPr lang="ru-RU" sz="2000" b="1" dirty="0"/>
              <a:t>частичное обучение</a:t>
            </a:r>
          </a:p>
        </p:txBody>
      </p:sp>
      <p:sp>
        <p:nvSpPr>
          <p:cNvPr id="9" name="Стрелка: пятиугольник 8">
            <a:extLst>
              <a:ext uri="{FF2B5EF4-FFF2-40B4-BE49-F238E27FC236}">
                <a16:creationId xmlns:a16="http://schemas.microsoft.com/office/drawing/2014/main" id="{67C73706-1CEE-4717-925B-50C3EFA3397A}"/>
              </a:ext>
            </a:extLst>
          </p:cNvPr>
          <p:cNvSpPr/>
          <p:nvPr/>
        </p:nvSpPr>
        <p:spPr>
          <a:xfrm flipH="1">
            <a:off x="7649030" y="3390241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В) </a:t>
            </a:r>
            <a:r>
              <a:rPr lang="ru-RU" sz="2000" b="1" dirty="0"/>
              <a:t>очное обучение</a:t>
            </a:r>
          </a:p>
        </p:txBody>
      </p:sp>
      <p:sp>
        <p:nvSpPr>
          <p:cNvPr id="10" name="Стрелка: пятиугольник 9">
            <a:extLst>
              <a:ext uri="{FF2B5EF4-FFF2-40B4-BE49-F238E27FC236}">
                <a16:creationId xmlns:a16="http://schemas.microsoft.com/office/drawing/2014/main" id="{E3FE1690-9392-4893-8C81-80B3D4740633}"/>
              </a:ext>
            </a:extLst>
          </p:cNvPr>
          <p:cNvSpPr/>
          <p:nvPr/>
        </p:nvSpPr>
        <p:spPr>
          <a:xfrm>
            <a:off x="1004960" y="5031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Б) </a:t>
            </a:r>
            <a:r>
              <a:rPr lang="ru-RU" sz="2000" b="1" dirty="0"/>
              <a:t>дистанционное обучение</a:t>
            </a:r>
          </a:p>
        </p:txBody>
      </p:sp>
      <p:sp>
        <p:nvSpPr>
          <p:cNvPr id="11" name="Стрелка: пятиугольник 10">
            <a:extLst>
              <a:ext uri="{FF2B5EF4-FFF2-40B4-BE49-F238E27FC236}">
                <a16:creationId xmlns:a16="http://schemas.microsoft.com/office/drawing/2014/main" id="{5062DD93-A1DE-4634-9AA1-55EDB1D20AAA}"/>
              </a:ext>
            </a:extLst>
          </p:cNvPr>
          <p:cNvSpPr/>
          <p:nvPr/>
        </p:nvSpPr>
        <p:spPr>
          <a:xfrm flipH="1">
            <a:off x="7649030" y="5031241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Г) </a:t>
            </a:r>
            <a:r>
              <a:rPr lang="ru-RU" sz="2000" b="1" dirty="0"/>
              <a:t>очно-заочное обучение</a:t>
            </a:r>
          </a:p>
        </p:txBody>
      </p:sp>
      <p:pic>
        <p:nvPicPr>
          <p:cNvPr id="7" name="секунд">
            <a:hlinkClick r:id="" action="ppaction://media"/>
            <a:extLst>
              <a:ext uri="{FF2B5EF4-FFF2-40B4-BE49-F238E27FC236}">
                <a16:creationId xmlns:a16="http://schemas.microsoft.com/office/drawing/2014/main" id="{AEE45615-FC54-4234-88BE-022F1495732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3510" t="-3447" r="14932" b="972"/>
          <a:stretch/>
        </p:blipFill>
        <p:spPr>
          <a:xfrm>
            <a:off x="5442011" y="3888420"/>
            <a:ext cx="1615737" cy="1469854"/>
          </a:xfrm>
          <a:prstGeom prst="ellipse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202454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6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622E321-69DB-4E27-A75E-8857978EAF03}"/>
              </a:ext>
            </a:extLst>
          </p:cNvPr>
          <p:cNvSpPr/>
          <p:nvPr/>
        </p:nvSpPr>
        <p:spPr>
          <a:xfrm>
            <a:off x="2328386" y="785520"/>
            <a:ext cx="79785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perspectiveBelow"/>
              <a:lightRig rig="soft" dir="t">
                <a:rot lat="0" lon="0" rev="15600000"/>
              </a:lightRig>
            </a:scene3d>
            <a:sp3d extrusionH="57150" prstMaterial="softEdge">
              <a:bevelT w="25400" h="38100" prst="angle"/>
            </a:sp3d>
          </a:bodyPr>
          <a:lstStyle/>
          <a:p>
            <a:pPr algn="ctr"/>
            <a:r>
              <a:rPr lang="ru-RU" sz="7200" b="1" cap="none" spc="0" dirty="0">
                <a:ln>
                  <a:solidFill>
                    <a:schemeClr val="bg2">
                      <a:lumMod val="10000"/>
                    </a:schemeClr>
                  </a:solidFill>
                </a:ln>
                <a:solidFill>
                  <a:srgbClr val="FFD13F"/>
                </a:solidFill>
                <a:effectLst>
                  <a:glow rad="215900">
                    <a:schemeClr val="bg2">
                      <a:alpha val="59000"/>
                    </a:schemeClr>
                  </a:glow>
                  <a:innerShdw blurRad="114300">
                    <a:prstClr val="black"/>
                  </a:innerShdw>
                </a:effectLst>
              </a:rPr>
              <a:t>ответы</a:t>
            </a:r>
          </a:p>
        </p:txBody>
      </p:sp>
    </p:spTree>
    <p:extLst>
      <p:ext uri="{BB962C8B-B14F-4D97-AF65-F5344CB8AC3E}">
        <p14:creationId xmlns:p14="http://schemas.microsoft.com/office/powerpoint/2010/main" val="10162777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E524F54-4333-4644-90D0-AA5430D4407C}"/>
              </a:ext>
            </a:extLst>
          </p:cNvPr>
          <p:cNvSpPr txBox="1"/>
          <p:nvPr/>
        </p:nvSpPr>
        <p:spPr>
          <a:xfrm>
            <a:off x="1645750" y="126049"/>
            <a:ext cx="9091316" cy="3139321"/>
          </a:xfrm>
          <a:prstGeom prst="rect">
            <a:avLst/>
          </a:prstGeom>
          <a:solidFill>
            <a:srgbClr val="587CB0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Пассивный метод обучения. Вид изложения, в котором дается последовательное развитие положений, доказательств, подводящих учащихся к выводам. </a:t>
            </a:r>
          </a:p>
          <a:p>
            <a:endParaRPr lang="ru-RU" dirty="0"/>
          </a:p>
        </p:txBody>
      </p:sp>
      <p:sp>
        <p:nvSpPr>
          <p:cNvPr id="8" name="Стрелка: пятиугольник 7">
            <a:extLst>
              <a:ext uri="{FF2B5EF4-FFF2-40B4-BE49-F238E27FC236}">
                <a16:creationId xmlns:a16="http://schemas.microsoft.com/office/drawing/2014/main" id="{670653B3-E5A0-4F3F-AC0A-58973A22CE79}"/>
              </a:ext>
            </a:extLst>
          </p:cNvPr>
          <p:cNvSpPr/>
          <p:nvPr/>
        </p:nvSpPr>
        <p:spPr>
          <a:xfrm>
            <a:off x="1004960" y="3390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А) </a:t>
            </a:r>
            <a:r>
              <a:rPr lang="ru-RU" sz="2000" b="1" dirty="0"/>
              <a:t>рассказ</a:t>
            </a:r>
          </a:p>
        </p:txBody>
      </p:sp>
      <p:sp>
        <p:nvSpPr>
          <p:cNvPr id="9" name="Стрелка: пятиугольник 8">
            <a:extLst>
              <a:ext uri="{FF2B5EF4-FFF2-40B4-BE49-F238E27FC236}">
                <a16:creationId xmlns:a16="http://schemas.microsoft.com/office/drawing/2014/main" id="{67C73706-1CEE-4717-925B-50C3EFA3397A}"/>
              </a:ext>
            </a:extLst>
          </p:cNvPr>
          <p:cNvSpPr/>
          <p:nvPr/>
        </p:nvSpPr>
        <p:spPr>
          <a:xfrm flipH="1">
            <a:off x="7649030" y="3380005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В) </a:t>
            </a:r>
            <a:r>
              <a:rPr lang="ru-RU" sz="2000" b="1" dirty="0"/>
              <a:t>рассуждение</a:t>
            </a:r>
          </a:p>
        </p:txBody>
      </p:sp>
      <p:sp>
        <p:nvSpPr>
          <p:cNvPr id="10" name="Стрелка: пятиугольник 9">
            <a:extLst>
              <a:ext uri="{FF2B5EF4-FFF2-40B4-BE49-F238E27FC236}">
                <a16:creationId xmlns:a16="http://schemas.microsoft.com/office/drawing/2014/main" id="{E3FE1690-9392-4893-8C81-80B3D4740633}"/>
              </a:ext>
            </a:extLst>
          </p:cNvPr>
          <p:cNvSpPr/>
          <p:nvPr/>
        </p:nvSpPr>
        <p:spPr>
          <a:xfrm>
            <a:off x="1004960" y="5031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Б) </a:t>
            </a:r>
            <a:r>
              <a:rPr lang="ru-RU" sz="2000" b="1" dirty="0"/>
              <a:t>монолог</a:t>
            </a:r>
          </a:p>
        </p:txBody>
      </p:sp>
      <p:sp>
        <p:nvSpPr>
          <p:cNvPr id="11" name="Стрелка: пятиугольник 10">
            <a:extLst>
              <a:ext uri="{FF2B5EF4-FFF2-40B4-BE49-F238E27FC236}">
                <a16:creationId xmlns:a16="http://schemas.microsoft.com/office/drawing/2014/main" id="{5062DD93-A1DE-4634-9AA1-55EDB1D20AAA}"/>
              </a:ext>
            </a:extLst>
          </p:cNvPr>
          <p:cNvSpPr/>
          <p:nvPr/>
        </p:nvSpPr>
        <p:spPr>
          <a:xfrm flipH="1">
            <a:off x="7649030" y="5031241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Г) </a:t>
            </a:r>
            <a:r>
              <a:rPr lang="ru-RU" sz="2000" b="1" dirty="0"/>
              <a:t>квест</a:t>
            </a:r>
          </a:p>
        </p:txBody>
      </p:sp>
    </p:spTree>
    <p:extLst>
      <p:ext uri="{BB962C8B-B14F-4D97-AF65-F5344CB8AC3E}">
        <p14:creationId xmlns:p14="http://schemas.microsoft.com/office/powerpoint/2010/main" val="976176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6" dur="6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E524F54-4333-4644-90D0-AA5430D4407C}"/>
              </a:ext>
            </a:extLst>
          </p:cNvPr>
          <p:cNvSpPr txBox="1"/>
          <p:nvPr/>
        </p:nvSpPr>
        <p:spPr>
          <a:xfrm>
            <a:off x="1645750" y="126049"/>
            <a:ext cx="9091316" cy="3139321"/>
          </a:xfrm>
          <a:prstGeom prst="rect">
            <a:avLst/>
          </a:prstGeom>
          <a:solidFill>
            <a:srgbClr val="587CB0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Данная технология сочетает обучение </a:t>
            </a:r>
          </a:p>
          <a:p>
            <a:pPr algn="ctr"/>
            <a:r>
              <a:rPr lang="ru-RU" sz="3600" b="1" dirty="0">
                <a:solidFill>
                  <a:schemeClr val="bg1"/>
                </a:solidFill>
              </a:rPr>
              <a:t>и учение, ее цель-максимальное развитие индивидуальных познавательных способностей ребенка. </a:t>
            </a:r>
          </a:p>
          <a:p>
            <a:pPr algn="ctr"/>
            <a:r>
              <a:rPr lang="ru-RU" sz="3600" b="1" dirty="0">
                <a:solidFill>
                  <a:schemeClr val="bg1"/>
                </a:solidFill>
              </a:rPr>
              <a:t>Что это за технология?</a:t>
            </a:r>
          </a:p>
          <a:p>
            <a:endParaRPr lang="ru-RU" dirty="0"/>
          </a:p>
        </p:txBody>
      </p:sp>
      <p:sp>
        <p:nvSpPr>
          <p:cNvPr id="8" name="Стрелка: пятиугольник 7">
            <a:extLst>
              <a:ext uri="{FF2B5EF4-FFF2-40B4-BE49-F238E27FC236}">
                <a16:creationId xmlns:a16="http://schemas.microsoft.com/office/drawing/2014/main" id="{670653B3-E5A0-4F3F-AC0A-58973A22CE79}"/>
              </a:ext>
            </a:extLst>
          </p:cNvPr>
          <p:cNvSpPr/>
          <p:nvPr/>
        </p:nvSpPr>
        <p:spPr>
          <a:xfrm>
            <a:off x="1004960" y="3390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А) </a:t>
            </a:r>
            <a:r>
              <a:rPr lang="ru-RU" sz="2000" b="1" dirty="0"/>
              <a:t>исследовательского или проблемного обучения</a:t>
            </a:r>
          </a:p>
        </p:txBody>
      </p:sp>
      <p:sp>
        <p:nvSpPr>
          <p:cNvPr id="9" name="Стрелка: пятиугольник 8">
            <a:extLst>
              <a:ext uri="{FF2B5EF4-FFF2-40B4-BE49-F238E27FC236}">
                <a16:creationId xmlns:a16="http://schemas.microsoft.com/office/drawing/2014/main" id="{67C73706-1CEE-4717-925B-50C3EFA3397A}"/>
              </a:ext>
            </a:extLst>
          </p:cNvPr>
          <p:cNvSpPr/>
          <p:nvPr/>
        </p:nvSpPr>
        <p:spPr>
          <a:xfrm flipH="1">
            <a:off x="7649030" y="3380005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В) </a:t>
            </a:r>
            <a:r>
              <a:rPr lang="ru-RU" sz="2000" b="1" dirty="0"/>
              <a:t>программированного обучения</a:t>
            </a:r>
          </a:p>
        </p:txBody>
      </p:sp>
      <p:sp>
        <p:nvSpPr>
          <p:cNvPr id="10" name="Стрелка: пятиугольник 9">
            <a:extLst>
              <a:ext uri="{FF2B5EF4-FFF2-40B4-BE49-F238E27FC236}">
                <a16:creationId xmlns:a16="http://schemas.microsoft.com/office/drawing/2014/main" id="{E3FE1690-9392-4893-8C81-80B3D4740633}"/>
              </a:ext>
            </a:extLst>
          </p:cNvPr>
          <p:cNvSpPr/>
          <p:nvPr/>
        </p:nvSpPr>
        <p:spPr>
          <a:xfrm>
            <a:off x="1004960" y="5031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Б) </a:t>
            </a:r>
            <a:r>
              <a:rPr lang="ru-RU" sz="2000" b="1" dirty="0"/>
              <a:t>личностно-ориентированного развивающего обучения </a:t>
            </a:r>
          </a:p>
        </p:txBody>
      </p:sp>
      <p:sp>
        <p:nvSpPr>
          <p:cNvPr id="11" name="Стрелка: пятиугольник 10">
            <a:extLst>
              <a:ext uri="{FF2B5EF4-FFF2-40B4-BE49-F238E27FC236}">
                <a16:creationId xmlns:a16="http://schemas.microsoft.com/office/drawing/2014/main" id="{5062DD93-A1DE-4634-9AA1-55EDB1D20AAA}"/>
              </a:ext>
            </a:extLst>
          </p:cNvPr>
          <p:cNvSpPr/>
          <p:nvPr/>
        </p:nvSpPr>
        <p:spPr>
          <a:xfrm flipH="1">
            <a:off x="7649030" y="5031241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Г) </a:t>
            </a:r>
            <a:r>
              <a:rPr lang="ru-RU" sz="2000" b="1" dirty="0"/>
              <a:t>психологического воздействия</a:t>
            </a:r>
          </a:p>
        </p:txBody>
      </p:sp>
    </p:spTree>
    <p:extLst>
      <p:ext uri="{BB962C8B-B14F-4D97-AF65-F5344CB8AC3E}">
        <p14:creationId xmlns:p14="http://schemas.microsoft.com/office/powerpoint/2010/main" val="3153204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6" dur="6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E524F54-4333-4644-90D0-AA5430D4407C}"/>
              </a:ext>
            </a:extLst>
          </p:cNvPr>
          <p:cNvSpPr txBox="1"/>
          <p:nvPr/>
        </p:nvSpPr>
        <p:spPr>
          <a:xfrm>
            <a:off x="1645750" y="126049"/>
            <a:ext cx="9091316" cy="1754326"/>
          </a:xfrm>
          <a:prstGeom prst="rect">
            <a:avLst/>
          </a:prstGeom>
          <a:solidFill>
            <a:srgbClr val="587CB0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Технология, при которой образовательный процесс строится как поиск новых познавательных ориентиров. </a:t>
            </a:r>
            <a:endParaRPr lang="ru-RU" dirty="0"/>
          </a:p>
        </p:txBody>
      </p:sp>
      <p:sp>
        <p:nvSpPr>
          <p:cNvPr id="8" name="Стрелка: пятиугольник 7">
            <a:extLst>
              <a:ext uri="{FF2B5EF4-FFF2-40B4-BE49-F238E27FC236}">
                <a16:creationId xmlns:a16="http://schemas.microsoft.com/office/drawing/2014/main" id="{670653B3-E5A0-4F3F-AC0A-58973A22CE79}"/>
              </a:ext>
            </a:extLst>
          </p:cNvPr>
          <p:cNvSpPr/>
          <p:nvPr/>
        </p:nvSpPr>
        <p:spPr>
          <a:xfrm>
            <a:off x="1004960" y="3390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А) </a:t>
            </a:r>
            <a:r>
              <a:rPr lang="ru-RU" sz="2000" b="1" dirty="0"/>
              <a:t>исследовательского или проблемного обучения</a:t>
            </a:r>
          </a:p>
        </p:txBody>
      </p:sp>
      <p:sp>
        <p:nvSpPr>
          <p:cNvPr id="9" name="Стрелка: пятиугольник 8">
            <a:extLst>
              <a:ext uri="{FF2B5EF4-FFF2-40B4-BE49-F238E27FC236}">
                <a16:creationId xmlns:a16="http://schemas.microsoft.com/office/drawing/2014/main" id="{67C73706-1CEE-4717-925B-50C3EFA3397A}"/>
              </a:ext>
            </a:extLst>
          </p:cNvPr>
          <p:cNvSpPr/>
          <p:nvPr/>
        </p:nvSpPr>
        <p:spPr>
          <a:xfrm flipH="1">
            <a:off x="7649030" y="3380005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В) «</a:t>
            </a:r>
            <a:r>
              <a:rPr lang="ru-RU" sz="2000" b="1" dirty="0"/>
              <a:t>ТРИЗ»</a:t>
            </a:r>
          </a:p>
        </p:txBody>
      </p:sp>
      <p:sp>
        <p:nvSpPr>
          <p:cNvPr id="10" name="Стрелка: пятиугольник 9">
            <a:extLst>
              <a:ext uri="{FF2B5EF4-FFF2-40B4-BE49-F238E27FC236}">
                <a16:creationId xmlns:a16="http://schemas.microsoft.com/office/drawing/2014/main" id="{E3FE1690-9392-4893-8C81-80B3D4740633}"/>
              </a:ext>
            </a:extLst>
          </p:cNvPr>
          <p:cNvSpPr/>
          <p:nvPr/>
        </p:nvSpPr>
        <p:spPr>
          <a:xfrm>
            <a:off x="1004960" y="5031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Б) </a:t>
            </a:r>
            <a:r>
              <a:rPr lang="ru-RU" sz="2000" b="1" dirty="0"/>
              <a:t>личностно-ориентированного развивающего обучения </a:t>
            </a:r>
          </a:p>
        </p:txBody>
      </p:sp>
      <p:sp>
        <p:nvSpPr>
          <p:cNvPr id="11" name="Стрелка: пятиугольник 10">
            <a:extLst>
              <a:ext uri="{FF2B5EF4-FFF2-40B4-BE49-F238E27FC236}">
                <a16:creationId xmlns:a16="http://schemas.microsoft.com/office/drawing/2014/main" id="{5062DD93-A1DE-4634-9AA1-55EDB1D20AAA}"/>
              </a:ext>
            </a:extLst>
          </p:cNvPr>
          <p:cNvSpPr/>
          <p:nvPr/>
        </p:nvSpPr>
        <p:spPr>
          <a:xfrm flipH="1">
            <a:off x="7649030" y="5031241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b="1" u="sng" dirty="0"/>
              <a:t>Г) </a:t>
            </a:r>
            <a:r>
              <a:rPr lang="ru-RU" sz="2000" b="1" dirty="0"/>
              <a:t>дифференцированного</a:t>
            </a:r>
          </a:p>
          <a:p>
            <a:pPr algn="ctr"/>
            <a:r>
              <a:rPr lang="ru-RU" sz="2000" b="1" dirty="0"/>
              <a:t>обучения</a:t>
            </a:r>
          </a:p>
        </p:txBody>
      </p:sp>
    </p:spTree>
    <p:extLst>
      <p:ext uri="{BB962C8B-B14F-4D97-AF65-F5344CB8AC3E}">
        <p14:creationId xmlns:p14="http://schemas.microsoft.com/office/powerpoint/2010/main" val="3473823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6" dur="6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E524F54-4333-4644-90D0-AA5430D4407C}"/>
              </a:ext>
            </a:extLst>
          </p:cNvPr>
          <p:cNvSpPr txBox="1"/>
          <p:nvPr/>
        </p:nvSpPr>
        <p:spPr>
          <a:xfrm>
            <a:off x="1550342" y="344413"/>
            <a:ext cx="9091316" cy="1754326"/>
          </a:xfrm>
          <a:prstGeom prst="rect">
            <a:avLst/>
          </a:prstGeom>
          <a:solidFill>
            <a:srgbClr val="587CB0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По источнику знаний: объяснение, рассказ, беседа, самостоятельная работа, экскурсия, дискуссия относятся к группе … методов. </a:t>
            </a:r>
            <a:endParaRPr lang="ru-RU" dirty="0"/>
          </a:p>
        </p:txBody>
      </p:sp>
      <p:sp>
        <p:nvSpPr>
          <p:cNvPr id="8" name="Стрелка: пятиугольник 7">
            <a:extLst>
              <a:ext uri="{FF2B5EF4-FFF2-40B4-BE49-F238E27FC236}">
                <a16:creationId xmlns:a16="http://schemas.microsoft.com/office/drawing/2014/main" id="{670653B3-E5A0-4F3F-AC0A-58973A22CE79}"/>
              </a:ext>
            </a:extLst>
          </p:cNvPr>
          <p:cNvSpPr/>
          <p:nvPr/>
        </p:nvSpPr>
        <p:spPr>
          <a:xfrm>
            <a:off x="1004960" y="3390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А) </a:t>
            </a:r>
            <a:r>
              <a:rPr lang="ru-RU" sz="2000" b="1" dirty="0"/>
              <a:t>словесных</a:t>
            </a:r>
          </a:p>
        </p:txBody>
      </p:sp>
      <p:sp>
        <p:nvSpPr>
          <p:cNvPr id="9" name="Стрелка: пятиугольник 8">
            <a:extLst>
              <a:ext uri="{FF2B5EF4-FFF2-40B4-BE49-F238E27FC236}">
                <a16:creationId xmlns:a16="http://schemas.microsoft.com/office/drawing/2014/main" id="{67C73706-1CEE-4717-925B-50C3EFA3397A}"/>
              </a:ext>
            </a:extLst>
          </p:cNvPr>
          <p:cNvSpPr/>
          <p:nvPr/>
        </p:nvSpPr>
        <p:spPr>
          <a:xfrm flipH="1">
            <a:off x="7649030" y="3380005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В) </a:t>
            </a:r>
            <a:r>
              <a:rPr lang="ru-RU" sz="2000" b="1" dirty="0"/>
              <a:t>наглядные</a:t>
            </a:r>
          </a:p>
        </p:txBody>
      </p:sp>
      <p:sp>
        <p:nvSpPr>
          <p:cNvPr id="10" name="Стрелка: пятиугольник 9">
            <a:extLst>
              <a:ext uri="{FF2B5EF4-FFF2-40B4-BE49-F238E27FC236}">
                <a16:creationId xmlns:a16="http://schemas.microsoft.com/office/drawing/2014/main" id="{E3FE1690-9392-4893-8C81-80B3D4740633}"/>
              </a:ext>
            </a:extLst>
          </p:cNvPr>
          <p:cNvSpPr/>
          <p:nvPr/>
        </p:nvSpPr>
        <p:spPr>
          <a:xfrm>
            <a:off x="1004960" y="5031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Б) </a:t>
            </a:r>
            <a:r>
              <a:rPr lang="ru-RU" sz="2000" b="1" dirty="0"/>
              <a:t>практические</a:t>
            </a:r>
          </a:p>
        </p:txBody>
      </p:sp>
      <p:sp>
        <p:nvSpPr>
          <p:cNvPr id="11" name="Стрелка: пятиугольник 10">
            <a:extLst>
              <a:ext uri="{FF2B5EF4-FFF2-40B4-BE49-F238E27FC236}">
                <a16:creationId xmlns:a16="http://schemas.microsoft.com/office/drawing/2014/main" id="{5062DD93-A1DE-4634-9AA1-55EDB1D20AAA}"/>
              </a:ext>
            </a:extLst>
          </p:cNvPr>
          <p:cNvSpPr/>
          <p:nvPr/>
        </p:nvSpPr>
        <p:spPr>
          <a:xfrm flipH="1">
            <a:off x="7649030" y="5031241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Г) </a:t>
            </a:r>
            <a:r>
              <a:rPr lang="ru-RU" sz="2000" b="1" dirty="0"/>
              <a:t>теоретические </a:t>
            </a:r>
          </a:p>
        </p:txBody>
      </p:sp>
    </p:spTree>
    <p:extLst>
      <p:ext uri="{BB962C8B-B14F-4D97-AF65-F5344CB8AC3E}">
        <p14:creationId xmlns:p14="http://schemas.microsoft.com/office/powerpoint/2010/main" val="2182858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6" dur="6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E524F54-4333-4644-90D0-AA5430D4407C}"/>
              </a:ext>
            </a:extLst>
          </p:cNvPr>
          <p:cNvSpPr txBox="1"/>
          <p:nvPr/>
        </p:nvSpPr>
        <p:spPr>
          <a:xfrm>
            <a:off x="1645750" y="126049"/>
            <a:ext cx="9091316" cy="1754326"/>
          </a:xfrm>
          <a:prstGeom prst="rect">
            <a:avLst/>
          </a:prstGeom>
          <a:solidFill>
            <a:srgbClr val="587CB0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Чат занятия, форум, вебинар, конференции, деловые игры-все эти формы относятся к … обучению. </a:t>
            </a:r>
            <a:endParaRPr lang="ru-RU" dirty="0"/>
          </a:p>
        </p:txBody>
      </p:sp>
      <p:sp>
        <p:nvSpPr>
          <p:cNvPr id="8" name="Стрелка: пятиугольник 7">
            <a:extLst>
              <a:ext uri="{FF2B5EF4-FFF2-40B4-BE49-F238E27FC236}">
                <a16:creationId xmlns:a16="http://schemas.microsoft.com/office/drawing/2014/main" id="{670653B3-E5A0-4F3F-AC0A-58973A22CE79}"/>
              </a:ext>
            </a:extLst>
          </p:cNvPr>
          <p:cNvSpPr/>
          <p:nvPr/>
        </p:nvSpPr>
        <p:spPr>
          <a:xfrm>
            <a:off x="1004960" y="3390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А) </a:t>
            </a:r>
            <a:r>
              <a:rPr lang="ru-RU" sz="2000" b="1" dirty="0"/>
              <a:t>очному</a:t>
            </a:r>
          </a:p>
        </p:txBody>
      </p:sp>
      <p:sp>
        <p:nvSpPr>
          <p:cNvPr id="9" name="Стрелка: пятиугольник 8">
            <a:extLst>
              <a:ext uri="{FF2B5EF4-FFF2-40B4-BE49-F238E27FC236}">
                <a16:creationId xmlns:a16="http://schemas.microsoft.com/office/drawing/2014/main" id="{67C73706-1CEE-4717-925B-50C3EFA3397A}"/>
              </a:ext>
            </a:extLst>
          </p:cNvPr>
          <p:cNvSpPr/>
          <p:nvPr/>
        </p:nvSpPr>
        <p:spPr>
          <a:xfrm flipH="1">
            <a:off x="7649030" y="3380005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В) </a:t>
            </a:r>
            <a:r>
              <a:rPr lang="ru-RU" sz="2000" b="1" dirty="0"/>
              <a:t>очно-заочному</a:t>
            </a:r>
          </a:p>
        </p:txBody>
      </p:sp>
      <p:sp>
        <p:nvSpPr>
          <p:cNvPr id="10" name="Стрелка: пятиугольник 9">
            <a:extLst>
              <a:ext uri="{FF2B5EF4-FFF2-40B4-BE49-F238E27FC236}">
                <a16:creationId xmlns:a16="http://schemas.microsoft.com/office/drawing/2014/main" id="{E3FE1690-9392-4893-8C81-80B3D4740633}"/>
              </a:ext>
            </a:extLst>
          </p:cNvPr>
          <p:cNvSpPr/>
          <p:nvPr/>
        </p:nvSpPr>
        <p:spPr>
          <a:xfrm>
            <a:off x="1004960" y="5031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Б) </a:t>
            </a:r>
            <a:r>
              <a:rPr lang="ru-RU" sz="2000" b="1" dirty="0"/>
              <a:t>семейному обучению</a:t>
            </a:r>
          </a:p>
        </p:txBody>
      </p:sp>
      <p:sp>
        <p:nvSpPr>
          <p:cNvPr id="11" name="Стрелка: пятиугольник 10">
            <a:extLst>
              <a:ext uri="{FF2B5EF4-FFF2-40B4-BE49-F238E27FC236}">
                <a16:creationId xmlns:a16="http://schemas.microsoft.com/office/drawing/2014/main" id="{5062DD93-A1DE-4634-9AA1-55EDB1D20AAA}"/>
              </a:ext>
            </a:extLst>
          </p:cNvPr>
          <p:cNvSpPr/>
          <p:nvPr/>
        </p:nvSpPr>
        <p:spPr>
          <a:xfrm flipH="1">
            <a:off x="7649030" y="5031241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Г) </a:t>
            </a:r>
            <a:r>
              <a:rPr lang="ru-RU" sz="2000" b="1" dirty="0"/>
              <a:t>дистанционному  </a:t>
            </a:r>
          </a:p>
        </p:txBody>
      </p:sp>
    </p:spTree>
    <p:extLst>
      <p:ext uri="{BB962C8B-B14F-4D97-AF65-F5344CB8AC3E}">
        <p14:creationId xmlns:p14="http://schemas.microsoft.com/office/powerpoint/2010/main" val="2190495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6" dur="6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E524F54-4333-4644-90D0-AA5430D4407C}"/>
              </a:ext>
            </a:extLst>
          </p:cNvPr>
          <p:cNvSpPr txBox="1"/>
          <p:nvPr/>
        </p:nvSpPr>
        <p:spPr>
          <a:xfrm>
            <a:off x="1391531" y="249917"/>
            <a:ext cx="9408937" cy="2862322"/>
          </a:xfrm>
          <a:prstGeom prst="rect">
            <a:avLst/>
          </a:prstGeom>
          <a:solidFill>
            <a:srgbClr val="587CB0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Данный метод предусматривает творческий поиск  знаний и используется, чтобы научить приобретать знания, исследовать предмет или явление, делать выводы и применять полученные умение и навыки в жизни.</a:t>
            </a:r>
            <a:endParaRPr lang="ru-RU" dirty="0"/>
          </a:p>
        </p:txBody>
      </p:sp>
      <p:sp>
        <p:nvSpPr>
          <p:cNvPr id="8" name="Стрелка: пятиугольник 7">
            <a:extLst>
              <a:ext uri="{FF2B5EF4-FFF2-40B4-BE49-F238E27FC236}">
                <a16:creationId xmlns:a16="http://schemas.microsoft.com/office/drawing/2014/main" id="{670653B3-E5A0-4F3F-AC0A-58973A22CE79}"/>
              </a:ext>
            </a:extLst>
          </p:cNvPr>
          <p:cNvSpPr/>
          <p:nvPr/>
        </p:nvSpPr>
        <p:spPr>
          <a:xfrm>
            <a:off x="1004960" y="3390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А) </a:t>
            </a:r>
            <a:r>
              <a:rPr lang="ru-RU" sz="2000" b="1" dirty="0"/>
              <a:t>наглядный</a:t>
            </a:r>
          </a:p>
        </p:txBody>
      </p:sp>
      <p:sp>
        <p:nvSpPr>
          <p:cNvPr id="9" name="Стрелка: пятиугольник 8">
            <a:extLst>
              <a:ext uri="{FF2B5EF4-FFF2-40B4-BE49-F238E27FC236}">
                <a16:creationId xmlns:a16="http://schemas.microsoft.com/office/drawing/2014/main" id="{67C73706-1CEE-4717-925B-50C3EFA3397A}"/>
              </a:ext>
            </a:extLst>
          </p:cNvPr>
          <p:cNvSpPr/>
          <p:nvPr/>
        </p:nvSpPr>
        <p:spPr>
          <a:xfrm flipH="1">
            <a:off x="7649030" y="3380005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В) </a:t>
            </a:r>
            <a:r>
              <a:rPr lang="ru-RU" sz="2000" b="1" dirty="0"/>
              <a:t>программированный</a:t>
            </a:r>
          </a:p>
        </p:txBody>
      </p:sp>
      <p:sp>
        <p:nvSpPr>
          <p:cNvPr id="10" name="Стрелка: пятиугольник 9">
            <a:extLst>
              <a:ext uri="{FF2B5EF4-FFF2-40B4-BE49-F238E27FC236}">
                <a16:creationId xmlns:a16="http://schemas.microsoft.com/office/drawing/2014/main" id="{E3FE1690-9392-4893-8C81-80B3D4740633}"/>
              </a:ext>
            </a:extLst>
          </p:cNvPr>
          <p:cNvSpPr/>
          <p:nvPr/>
        </p:nvSpPr>
        <p:spPr>
          <a:xfrm>
            <a:off x="1004960" y="5031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Б) </a:t>
            </a:r>
            <a:r>
              <a:rPr lang="ru-RU" sz="2000" b="1" dirty="0"/>
              <a:t>исследовательский</a:t>
            </a:r>
          </a:p>
        </p:txBody>
      </p:sp>
      <p:sp>
        <p:nvSpPr>
          <p:cNvPr id="11" name="Стрелка: пятиугольник 10">
            <a:extLst>
              <a:ext uri="{FF2B5EF4-FFF2-40B4-BE49-F238E27FC236}">
                <a16:creationId xmlns:a16="http://schemas.microsoft.com/office/drawing/2014/main" id="{5062DD93-A1DE-4634-9AA1-55EDB1D20AAA}"/>
              </a:ext>
            </a:extLst>
          </p:cNvPr>
          <p:cNvSpPr/>
          <p:nvPr/>
        </p:nvSpPr>
        <p:spPr>
          <a:xfrm flipH="1">
            <a:off x="7649030" y="5031241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Г) </a:t>
            </a:r>
            <a:r>
              <a:rPr lang="ru-RU" sz="2000" b="1" dirty="0"/>
              <a:t>игровой</a:t>
            </a:r>
          </a:p>
        </p:txBody>
      </p:sp>
    </p:spTree>
    <p:extLst>
      <p:ext uri="{BB962C8B-B14F-4D97-AF65-F5344CB8AC3E}">
        <p14:creationId xmlns:p14="http://schemas.microsoft.com/office/powerpoint/2010/main" val="148101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6" dur="6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унд 1">
            <a:hlinkClick r:id="" action="ppaction://media"/>
            <a:extLst>
              <a:ext uri="{FF2B5EF4-FFF2-40B4-BE49-F238E27FC236}">
                <a16:creationId xmlns:a16="http://schemas.microsoft.com/office/drawing/2014/main" id="{3FC75191-0321-4B1B-8762-ED1159DA242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319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E524F54-4333-4644-90D0-AA5430D4407C}"/>
              </a:ext>
            </a:extLst>
          </p:cNvPr>
          <p:cNvSpPr txBox="1"/>
          <p:nvPr/>
        </p:nvSpPr>
        <p:spPr>
          <a:xfrm>
            <a:off x="1645750" y="126049"/>
            <a:ext cx="9091316" cy="2308324"/>
          </a:xfrm>
          <a:prstGeom prst="rect">
            <a:avLst/>
          </a:prstGeom>
          <a:solidFill>
            <a:srgbClr val="587CB0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Данная технология возникла в начале 50-х годов. Ей свойственно, что весь материал подается в строго </a:t>
            </a:r>
            <a:r>
              <a:rPr lang="ru-RU" sz="3600" b="1" dirty="0" err="1">
                <a:solidFill>
                  <a:schemeClr val="bg1"/>
                </a:solidFill>
              </a:rPr>
              <a:t>алгоритмичном</a:t>
            </a:r>
            <a:r>
              <a:rPr lang="ru-RU" sz="3600" b="1" dirty="0">
                <a:solidFill>
                  <a:schemeClr val="bg1"/>
                </a:solidFill>
              </a:rPr>
              <a:t> порядке сравнительно небольшими порциями. </a:t>
            </a:r>
            <a:endParaRPr lang="ru-RU" dirty="0"/>
          </a:p>
        </p:txBody>
      </p:sp>
      <p:sp>
        <p:nvSpPr>
          <p:cNvPr id="8" name="Стрелка: пятиугольник 7">
            <a:extLst>
              <a:ext uri="{FF2B5EF4-FFF2-40B4-BE49-F238E27FC236}">
                <a16:creationId xmlns:a16="http://schemas.microsoft.com/office/drawing/2014/main" id="{670653B3-E5A0-4F3F-AC0A-58973A22CE79}"/>
              </a:ext>
            </a:extLst>
          </p:cNvPr>
          <p:cNvSpPr/>
          <p:nvPr/>
        </p:nvSpPr>
        <p:spPr>
          <a:xfrm>
            <a:off x="1004960" y="3390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А) </a:t>
            </a:r>
            <a:r>
              <a:rPr lang="ru-RU" sz="2000" b="1" dirty="0"/>
              <a:t>групповые технологии</a:t>
            </a:r>
          </a:p>
        </p:txBody>
      </p:sp>
      <p:sp>
        <p:nvSpPr>
          <p:cNvPr id="9" name="Стрелка: пятиугольник 8">
            <a:extLst>
              <a:ext uri="{FF2B5EF4-FFF2-40B4-BE49-F238E27FC236}">
                <a16:creationId xmlns:a16="http://schemas.microsoft.com/office/drawing/2014/main" id="{67C73706-1CEE-4717-925B-50C3EFA3397A}"/>
              </a:ext>
            </a:extLst>
          </p:cNvPr>
          <p:cNvSpPr/>
          <p:nvPr/>
        </p:nvSpPr>
        <p:spPr>
          <a:xfrm flipH="1">
            <a:off x="7649030" y="3380005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В) </a:t>
            </a:r>
            <a:r>
              <a:rPr lang="ru-RU" sz="2000" b="1" dirty="0"/>
              <a:t>коммуникативная технология</a:t>
            </a:r>
          </a:p>
        </p:txBody>
      </p:sp>
      <p:sp>
        <p:nvSpPr>
          <p:cNvPr id="10" name="Стрелка: пятиугольник 9">
            <a:extLst>
              <a:ext uri="{FF2B5EF4-FFF2-40B4-BE49-F238E27FC236}">
                <a16:creationId xmlns:a16="http://schemas.microsoft.com/office/drawing/2014/main" id="{E3FE1690-9392-4893-8C81-80B3D4740633}"/>
              </a:ext>
            </a:extLst>
          </p:cNvPr>
          <p:cNvSpPr/>
          <p:nvPr/>
        </p:nvSpPr>
        <p:spPr>
          <a:xfrm>
            <a:off x="1004960" y="5031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Б) </a:t>
            </a:r>
            <a:r>
              <a:rPr lang="ru-RU" sz="2000" b="1" dirty="0"/>
              <a:t>программированного обучения</a:t>
            </a:r>
          </a:p>
        </p:txBody>
      </p:sp>
      <p:sp>
        <p:nvSpPr>
          <p:cNvPr id="11" name="Стрелка: пятиугольник 10">
            <a:extLst>
              <a:ext uri="{FF2B5EF4-FFF2-40B4-BE49-F238E27FC236}">
                <a16:creationId xmlns:a16="http://schemas.microsoft.com/office/drawing/2014/main" id="{5062DD93-A1DE-4634-9AA1-55EDB1D20AAA}"/>
              </a:ext>
            </a:extLst>
          </p:cNvPr>
          <p:cNvSpPr/>
          <p:nvPr/>
        </p:nvSpPr>
        <p:spPr>
          <a:xfrm flipH="1">
            <a:off x="7649030" y="5031241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Г) </a:t>
            </a:r>
            <a:r>
              <a:rPr lang="ru-RU" sz="2000" b="1" dirty="0"/>
              <a:t>педагогика</a:t>
            </a:r>
          </a:p>
          <a:p>
            <a:pPr algn="ctr"/>
            <a:r>
              <a:rPr lang="ru-RU" sz="2000" b="1" dirty="0"/>
              <a:t>сотрудничества</a:t>
            </a:r>
          </a:p>
        </p:txBody>
      </p:sp>
    </p:spTree>
    <p:extLst>
      <p:ext uri="{BB962C8B-B14F-4D97-AF65-F5344CB8AC3E}">
        <p14:creationId xmlns:p14="http://schemas.microsoft.com/office/powerpoint/2010/main" val="814772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6" dur="6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E524F54-4333-4644-90D0-AA5430D4407C}"/>
              </a:ext>
            </a:extLst>
          </p:cNvPr>
          <p:cNvSpPr txBox="1"/>
          <p:nvPr/>
        </p:nvSpPr>
        <p:spPr>
          <a:xfrm>
            <a:off x="1187356" y="249917"/>
            <a:ext cx="10081571" cy="2862322"/>
          </a:xfrm>
          <a:prstGeom prst="rect">
            <a:avLst/>
          </a:prstGeom>
          <a:solidFill>
            <a:srgbClr val="587CB0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Основной документ педагога дополнительного образования, определяющий цели, задачи,, формы реализации, методы и средства обучения, образовательные технологии, планируемые результаты.</a:t>
            </a:r>
            <a:endParaRPr lang="ru-RU" dirty="0"/>
          </a:p>
        </p:txBody>
      </p:sp>
      <p:sp>
        <p:nvSpPr>
          <p:cNvPr id="8" name="Стрелка: пятиугольник 7">
            <a:extLst>
              <a:ext uri="{FF2B5EF4-FFF2-40B4-BE49-F238E27FC236}">
                <a16:creationId xmlns:a16="http://schemas.microsoft.com/office/drawing/2014/main" id="{670653B3-E5A0-4F3F-AC0A-58973A22CE79}"/>
              </a:ext>
            </a:extLst>
          </p:cNvPr>
          <p:cNvSpPr/>
          <p:nvPr/>
        </p:nvSpPr>
        <p:spPr>
          <a:xfrm>
            <a:off x="1004960" y="3429000"/>
            <a:ext cx="4156283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А) </a:t>
            </a:r>
            <a:r>
              <a:rPr lang="ru-RU" sz="2000" b="1" dirty="0"/>
              <a:t>учебно-методический комплекс</a:t>
            </a:r>
          </a:p>
        </p:txBody>
      </p:sp>
      <p:sp>
        <p:nvSpPr>
          <p:cNvPr id="9" name="Стрелка: пятиугольник 8">
            <a:extLst>
              <a:ext uri="{FF2B5EF4-FFF2-40B4-BE49-F238E27FC236}">
                <a16:creationId xmlns:a16="http://schemas.microsoft.com/office/drawing/2014/main" id="{67C73706-1CEE-4717-925B-50C3EFA3397A}"/>
              </a:ext>
            </a:extLst>
          </p:cNvPr>
          <p:cNvSpPr/>
          <p:nvPr/>
        </p:nvSpPr>
        <p:spPr>
          <a:xfrm flipH="1">
            <a:off x="7649029" y="3380005"/>
            <a:ext cx="4156283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В) </a:t>
            </a:r>
            <a:r>
              <a:rPr lang="ru-RU" sz="2000" b="1" dirty="0"/>
              <a:t>дополнительная общеобразовательная общеразвивающая программа</a:t>
            </a:r>
          </a:p>
        </p:txBody>
      </p:sp>
      <p:sp>
        <p:nvSpPr>
          <p:cNvPr id="10" name="Стрелка: пятиугольник 9">
            <a:extLst>
              <a:ext uri="{FF2B5EF4-FFF2-40B4-BE49-F238E27FC236}">
                <a16:creationId xmlns:a16="http://schemas.microsoft.com/office/drawing/2014/main" id="{E3FE1690-9392-4893-8C81-80B3D4740633}"/>
              </a:ext>
            </a:extLst>
          </p:cNvPr>
          <p:cNvSpPr/>
          <p:nvPr/>
        </p:nvSpPr>
        <p:spPr>
          <a:xfrm>
            <a:off x="1004960" y="5031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Б) </a:t>
            </a:r>
            <a:r>
              <a:rPr lang="ru-RU" sz="2000" b="1" dirty="0"/>
              <a:t>план работы</a:t>
            </a:r>
          </a:p>
        </p:txBody>
      </p:sp>
      <p:sp>
        <p:nvSpPr>
          <p:cNvPr id="11" name="Стрелка: пятиугольник 10">
            <a:extLst>
              <a:ext uri="{FF2B5EF4-FFF2-40B4-BE49-F238E27FC236}">
                <a16:creationId xmlns:a16="http://schemas.microsoft.com/office/drawing/2014/main" id="{5062DD93-A1DE-4634-9AA1-55EDB1D20AAA}"/>
              </a:ext>
            </a:extLst>
          </p:cNvPr>
          <p:cNvSpPr/>
          <p:nvPr/>
        </p:nvSpPr>
        <p:spPr>
          <a:xfrm flipH="1">
            <a:off x="7649030" y="5031241"/>
            <a:ext cx="415628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Г) </a:t>
            </a:r>
            <a:r>
              <a:rPr lang="ru-RU" sz="2000" b="1" dirty="0"/>
              <a:t>календарно-тематический план на год к программе </a:t>
            </a:r>
          </a:p>
        </p:txBody>
      </p:sp>
    </p:spTree>
    <p:extLst>
      <p:ext uri="{BB962C8B-B14F-4D97-AF65-F5344CB8AC3E}">
        <p14:creationId xmlns:p14="http://schemas.microsoft.com/office/powerpoint/2010/main" val="2633444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6" dur="6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E524F54-4333-4644-90D0-AA5430D4407C}"/>
              </a:ext>
            </a:extLst>
          </p:cNvPr>
          <p:cNvSpPr txBox="1"/>
          <p:nvPr/>
        </p:nvSpPr>
        <p:spPr>
          <a:xfrm>
            <a:off x="1004960" y="126049"/>
            <a:ext cx="10521942" cy="2862322"/>
          </a:xfrm>
          <a:prstGeom prst="rect">
            <a:avLst/>
          </a:prstGeom>
          <a:solidFill>
            <a:srgbClr val="587CB0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Данные технологии обладают средствами, активизирующими деятельность учащихся. В их основу положена педагогическая игра как основной вид деятельности, направленный на</a:t>
            </a:r>
          </a:p>
          <a:p>
            <a:pPr algn="ctr"/>
            <a:r>
              <a:rPr lang="ru-RU" sz="3600" b="1" dirty="0">
                <a:solidFill>
                  <a:schemeClr val="bg1"/>
                </a:solidFill>
              </a:rPr>
              <a:t>усвоение общественного опыта.</a:t>
            </a:r>
          </a:p>
        </p:txBody>
      </p:sp>
      <p:sp>
        <p:nvSpPr>
          <p:cNvPr id="8" name="Стрелка: пятиугольник 7">
            <a:extLst>
              <a:ext uri="{FF2B5EF4-FFF2-40B4-BE49-F238E27FC236}">
                <a16:creationId xmlns:a16="http://schemas.microsoft.com/office/drawing/2014/main" id="{670653B3-E5A0-4F3F-AC0A-58973A22CE79}"/>
              </a:ext>
            </a:extLst>
          </p:cNvPr>
          <p:cNvSpPr/>
          <p:nvPr/>
        </p:nvSpPr>
        <p:spPr>
          <a:xfrm>
            <a:off x="1004960" y="3390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А) </a:t>
            </a:r>
            <a:r>
              <a:rPr lang="ru-RU" sz="2000" b="1" dirty="0"/>
              <a:t>групповые</a:t>
            </a:r>
          </a:p>
        </p:txBody>
      </p:sp>
      <p:sp>
        <p:nvSpPr>
          <p:cNvPr id="9" name="Стрелка: пятиугольник 8">
            <a:extLst>
              <a:ext uri="{FF2B5EF4-FFF2-40B4-BE49-F238E27FC236}">
                <a16:creationId xmlns:a16="http://schemas.microsoft.com/office/drawing/2014/main" id="{67C73706-1CEE-4717-925B-50C3EFA3397A}"/>
              </a:ext>
            </a:extLst>
          </p:cNvPr>
          <p:cNvSpPr/>
          <p:nvPr/>
        </p:nvSpPr>
        <p:spPr>
          <a:xfrm flipH="1">
            <a:off x="7649030" y="3380005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В) </a:t>
            </a:r>
            <a:r>
              <a:rPr lang="ru-RU" sz="2000" b="1" dirty="0"/>
              <a:t>дидактические</a:t>
            </a:r>
          </a:p>
        </p:txBody>
      </p:sp>
      <p:sp>
        <p:nvSpPr>
          <p:cNvPr id="10" name="Стрелка: пятиугольник 9">
            <a:extLst>
              <a:ext uri="{FF2B5EF4-FFF2-40B4-BE49-F238E27FC236}">
                <a16:creationId xmlns:a16="http://schemas.microsoft.com/office/drawing/2014/main" id="{E3FE1690-9392-4893-8C81-80B3D4740633}"/>
              </a:ext>
            </a:extLst>
          </p:cNvPr>
          <p:cNvSpPr/>
          <p:nvPr/>
        </p:nvSpPr>
        <p:spPr>
          <a:xfrm>
            <a:off x="1004960" y="5031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Б) </a:t>
            </a:r>
            <a:r>
              <a:rPr lang="ru-RU" sz="2000" b="1" dirty="0"/>
              <a:t>индивидуальные</a:t>
            </a:r>
          </a:p>
        </p:txBody>
      </p:sp>
      <p:sp>
        <p:nvSpPr>
          <p:cNvPr id="11" name="Стрелка: пятиугольник 10">
            <a:extLst>
              <a:ext uri="{FF2B5EF4-FFF2-40B4-BE49-F238E27FC236}">
                <a16:creationId xmlns:a16="http://schemas.microsoft.com/office/drawing/2014/main" id="{5062DD93-A1DE-4634-9AA1-55EDB1D20AAA}"/>
              </a:ext>
            </a:extLst>
          </p:cNvPr>
          <p:cNvSpPr/>
          <p:nvPr/>
        </p:nvSpPr>
        <p:spPr>
          <a:xfrm flipH="1">
            <a:off x="7649030" y="5031241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Г) </a:t>
            </a:r>
            <a:r>
              <a:rPr lang="ru-RU" sz="2000" b="1" dirty="0"/>
              <a:t>игровые</a:t>
            </a:r>
          </a:p>
        </p:txBody>
      </p:sp>
    </p:spTree>
    <p:extLst>
      <p:ext uri="{BB962C8B-B14F-4D97-AF65-F5344CB8AC3E}">
        <p14:creationId xmlns:p14="http://schemas.microsoft.com/office/powerpoint/2010/main" val="396119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6" dur="6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E524F54-4333-4644-90D0-AA5430D4407C}"/>
              </a:ext>
            </a:extLst>
          </p:cNvPr>
          <p:cNvSpPr txBox="1"/>
          <p:nvPr/>
        </p:nvSpPr>
        <p:spPr>
          <a:xfrm>
            <a:off x="1645750" y="126049"/>
            <a:ext cx="9091316" cy="2585323"/>
          </a:xfrm>
          <a:prstGeom prst="rect">
            <a:avLst/>
          </a:prstGeom>
          <a:solidFill>
            <a:srgbClr val="587CB0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Классический подход к образованию, при котором учащиеся физически присутствуют на занятиях или на лекциях, чтобы участвовать в учебном процессе.</a:t>
            </a:r>
          </a:p>
          <a:p>
            <a:endParaRPr lang="ru-RU" dirty="0"/>
          </a:p>
        </p:txBody>
      </p:sp>
      <p:sp>
        <p:nvSpPr>
          <p:cNvPr id="8" name="Стрелка: пятиугольник 7">
            <a:extLst>
              <a:ext uri="{FF2B5EF4-FFF2-40B4-BE49-F238E27FC236}">
                <a16:creationId xmlns:a16="http://schemas.microsoft.com/office/drawing/2014/main" id="{670653B3-E5A0-4F3F-AC0A-58973A22CE79}"/>
              </a:ext>
            </a:extLst>
          </p:cNvPr>
          <p:cNvSpPr/>
          <p:nvPr/>
        </p:nvSpPr>
        <p:spPr>
          <a:xfrm>
            <a:off x="1004960" y="3390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А) </a:t>
            </a:r>
            <a:r>
              <a:rPr lang="ru-RU" sz="2000" b="1" dirty="0"/>
              <a:t>частичное обучение</a:t>
            </a:r>
          </a:p>
        </p:txBody>
      </p:sp>
      <p:sp>
        <p:nvSpPr>
          <p:cNvPr id="9" name="Стрелка: пятиугольник 8">
            <a:extLst>
              <a:ext uri="{FF2B5EF4-FFF2-40B4-BE49-F238E27FC236}">
                <a16:creationId xmlns:a16="http://schemas.microsoft.com/office/drawing/2014/main" id="{67C73706-1CEE-4717-925B-50C3EFA3397A}"/>
              </a:ext>
            </a:extLst>
          </p:cNvPr>
          <p:cNvSpPr/>
          <p:nvPr/>
        </p:nvSpPr>
        <p:spPr>
          <a:xfrm flipH="1">
            <a:off x="7649030" y="3390241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В) </a:t>
            </a:r>
            <a:r>
              <a:rPr lang="ru-RU" sz="2000" b="1" dirty="0"/>
              <a:t>очное обучение</a:t>
            </a:r>
          </a:p>
        </p:txBody>
      </p:sp>
      <p:sp>
        <p:nvSpPr>
          <p:cNvPr id="10" name="Стрелка: пятиугольник 9">
            <a:extLst>
              <a:ext uri="{FF2B5EF4-FFF2-40B4-BE49-F238E27FC236}">
                <a16:creationId xmlns:a16="http://schemas.microsoft.com/office/drawing/2014/main" id="{E3FE1690-9392-4893-8C81-80B3D4740633}"/>
              </a:ext>
            </a:extLst>
          </p:cNvPr>
          <p:cNvSpPr/>
          <p:nvPr/>
        </p:nvSpPr>
        <p:spPr>
          <a:xfrm>
            <a:off x="1004960" y="5031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Б) </a:t>
            </a:r>
            <a:r>
              <a:rPr lang="ru-RU" sz="2000" b="1" dirty="0"/>
              <a:t>дистанционное обучение</a:t>
            </a:r>
          </a:p>
        </p:txBody>
      </p:sp>
      <p:sp>
        <p:nvSpPr>
          <p:cNvPr id="11" name="Стрелка: пятиугольник 10">
            <a:extLst>
              <a:ext uri="{FF2B5EF4-FFF2-40B4-BE49-F238E27FC236}">
                <a16:creationId xmlns:a16="http://schemas.microsoft.com/office/drawing/2014/main" id="{5062DD93-A1DE-4634-9AA1-55EDB1D20AAA}"/>
              </a:ext>
            </a:extLst>
          </p:cNvPr>
          <p:cNvSpPr/>
          <p:nvPr/>
        </p:nvSpPr>
        <p:spPr>
          <a:xfrm flipH="1">
            <a:off x="7649030" y="5031241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Г) </a:t>
            </a:r>
            <a:r>
              <a:rPr lang="ru-RU" sz="2000" b="1" dirty="0"/>
              <a:t>очно-заочное обучение</a:t>
            </a:r>
          </a:p>
        </p:txBody>
      </p:sp>
    </p:spTree>
    <p:extLst>
      <p:ext uri="{BB962C8B-B14F-4D97-AF65-F5344CB8AC3E}">
        <p14:creationId xmlns:p14="http://schemas.microsoft.com/office/powerpoint/2010/main" val="2222683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6" dur="6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72C48F-C4F8-4BDD-B313-B1C4C992BB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унд 2">
            <a:hlinkClick r:id="" action="ppaction://media"/>
            <a:extLst>
              <a:ext uri="{FF2B5EF4-FFF2-40B4-BE49-F238E27FC236}">
                <a16:creationId xmlns:a16="http://schemas.microsoft.com/office/drawing/2014/main" id="{47C7800D-EE52-4FCA-97ED-4377EB542F41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1"/>
            <a:ext cx="12192000" cy="6857845"/>
          </a:xfrm>
        </p:spPr>
      </p:pic>
    </p:spTree>
    <p:extLst>
      <p:ext uri="{BB962C8B-B14F-4D97-AF65-F5344CB8AC3E}">
        <p14:creationId xmlns:p14="http://schemas.microsoft.com/office/powerpoint/2010/main" val="394548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622E321-69DB-4E27-A75E-8857978EAF03}"/>
              </a:ext>
            </a:extLst>
          </p:cNvPr>
          <p:cNvSpPr/>
          <p:nvPr/>
        </p:nvSpPr>
        <p:spPr>
          <a:xfrm>
            <a:off x="1247320" y="882502"/>
            <a:ext cx="9697359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perspectiveBelow"/>
              <a:lightRig rig="soft" dir="t">
                <a:rot lat="0" lon="0" rev="15600000"/>
              </a:lightRig>
            </a:scene3d>
            <a:sp3d extrusionH="57150" prstMaterial="softEdge">
              <a:bevelT w="25400" h="38100" prst="angle"/>
            </a:sp3d>
          </a:bodyPr>
          <a:lstStyle/>
          <a:p>
            <a:pPr algn="ctr"/>
            <a:r>
              <a:rPr lang="ru-RU" sz="6600" b="1" cap="none" spc="0" dirty="0">
                <a:ln>
                  <a:solidFill>
                    <a:schemeClr val="bg2">
                      <a:lumMod val="10000"/>
                    </a:schemeClr>
                  </a:solidFill>
                </a:ln>
                <a:solidFill>
                  <a:srgbClr val="FFD13F"/>
                </a:solidFill>
                <a:effectLst>
                  <a:glow rad="215900">
                    <a:schemeClr val="bg2">
                      <a:alpha val="59000"/>
                    </a:schemeClr>
                  </a:glow>
                  <a:innerShdw blurRad="114300">
                    <a:prstClr val="black"/>
                  </a:innerShdw>
                </a:effectLst>
              </a:rPr>
              <a:t>Педагогические ситуации </a:t>
            </a:r>
          </a:p>
        </p:txBody>
      </p:sp>
    </p:spTree>
    <p:extLst>
      <p:ext uri="{BB962C8B-B14F-4D97-AF65-F5344CB8AC3E}">
        <p14:creationId xmlns:p14="http://schemas.microsoft.com/office/powerpoint/2010/main" val="25295328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1E5F69-4E02-4898-92A5-E2EDBA28C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аунд 3">
            <a:hlinkClick r:id="" action="ppaction://media"/>
            <a:extLst>
              <a:ext uri="{FF2B5EF4-FFF2-40B4-BE49-F238E27FC236}">
                <a16:creationId xmlns:a16="http://schemas.microsoft.com/office/drawing/2014/main" id="{6C204497-2CF6-4A37-9F01-8B56A299A422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276" cy="6858000"/>
          </a:xfrm>
        </p:spPr>
      </p:pic>
    </p:spTree>
    <p:extLst>
      <p:ext uri="{BB962C8B-B14F-4D97-AF65-F5344CB8AC3E}">
        <p14:creationId xmlns:p14="http://schemas.microsoft.com/office/powerpoint/2010/main" val="1606320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622E321-69DB-4E27-A75E-8857978EAF03}"/>
              </a:ext>
            </a:extLst>
          </p:cNvPr>
          <p:cNvSpPr/>
          <p:nvPr/>
        </p:nvSpPr>
        <p:spPr>
          <a:xfrm>
            <a:off x="2328386" y="785520"/>
            <a:ext cx="79785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perspectiveBelow"/>
              <a:lightRig rig="soft" dir="t">
                <a:rot lat="0" lon="0" rev="15600000"/>
              </a:lightRig>
            </a:scene3d>
            <a:sp3d extrusionH="57150" prstMaterial="softEdge">
              <a:bevelT w="25400" h="38100" prst="angle"/>
            </a:sp3d>
          </a:bodyPr>
          <a:lstStyle/>
          <a:p>
            <a:pPr algn="ctr"/>
            <a:r>
              <a:rPr lang="ru-RU" sz="7200" b="1" cap="none" spc="0" dirty="0">
                <a:ln>
                  <a:solidFill>
                    <a:schemeClr val="bg2">
                      <a:lumMod val="10000"/>
                    </a:schemeClr>
                  </a:solidFill>
                </a:ln>
                <a:solidFill>
                  <a:srgbClr val="FFD13F"/>
                </a:solidFill>
                <a:effectLst>
                  <a:glow rad="215900">
                    <a:schemeClr val="bg2">
                      <a:alpha val="59000"/>
                    </a:schemeClr>
                  </a:glow>
                  <a:innerShdw blurRad="114300">
                    <a:prstClr val="black"/>
                  </a:innerShdw>
                </a:effectLst>
              </a:rPr>
              <a:t>Педагог- новатор</a:t>
            </a:r>
          </a:p>
        </p:txBody>
      </p:sp>
    </p:spTree>
    <p:extLst>
      <p:ext uri="{BB962C8B-B14F-4D97-AF65-F5344CB8AC3E}">
        <p14:creationId xmlns:p14="http://schemas.microsoft.com/office/powerpoint/2010/main" val="36930876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622E321-69DB-4E27-A75E-8857978EAF03}"/>
              </a:ext>
            </a:extLst>
          </p:cNvPr>
          <p:cNvSpPr/>
          <p:nvPr/>
        </p:nvSpPr>
        <p:spPr>
          <a:xfrm>
            <a:off x="2328386" y="785520"/>
            <a:ext cx="79785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perspectiveBelow"/>
              <a:lightRig rig="soft" dir="t">
                <a:rot lat="0" lon="0" rev="15600000"/>
              </a:lightRig>
            </a:scene3d>
            <a:sp3d extrusionH="57150" prstMaterial="softEdge">
              <a:bevelT w="25400" h="38100" prst="angle"/>
            </a:sp3d>
          </a:bodyPr>
          <a:lstStyle/>
          <a:p>
            <a:pPr algn="ctr"/>
            <a:r>
              <a:rPr lang="ru-RU" sz="7200" b="1" cap="none" spc="0" dirty="0">
                <a:ln>
                  <a:solidFill>
                    <a:schemeClr val="bg2">
                      <a:lumMod val="10000"/>
                    </a:schemeClr>
                  </a:solidFill>
                </a:ln>
                <a:solidFill>
                  <a:srgbClr val="FFD13F"/>
                </a:solidFill>
                <a:effectLst>
                  <a:glow rad="215900">
                    <a:schemeClr val="bg2">
                      <a:alpha val="59000"/>
                    </a:schemeClr>
                  </a:glow>
                  <a:innerShdw blurRad="114300">
                    <a:prstClr val="black"/>
                  </a:innerShdw>
                </a:effectLst>
              </a:rPr>
              <a:t>Педагог- новатор</a:t>
            </a:r>
          </a:p>
        </p:txBody>
      </p:sp>
      <p:pic>
        <p:nvPicPr>
          <p:cNvPr id="3" name="раунд 4">
            <a:hlinkClick r:id="" action="ppaction://media"/>
            <a:extLst>
              <a:ext uri="{FF2B5EF4-FFF2-40B4-BE49-F238E27FC236}">
                <a16:creationId xmlns:a16="http://schemas.microsoft.com/office/drawing/2014/main" id="{7E79943C-44AE-4A35-BBBD-6B765914344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267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622E321-69DB-4E27-A75E-8857978EAF03}"/>
              </a:ext>
            </a:extLst>
          </p:cNvPr>
          <p:cNvSpPr/>
          <p:nvPr/>
        </p:nvSpPr>
        <p:spPr>
          <a:xfrm>
            <a:off x="2328386" y="785520"/>
            <a:ext cx="7978572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perspectiveBelow"/>
              <a:lightRig rig="soft" dir="t">
                <a:rot lat="0" lon="0" rev="15600000"/>
              </a:lightRig>
            </a:scene3d>
            <a:sp3d extrusionH="57150" prstMaterial="softEdge">
              <a:bevelT w="25400" h="38100" prst="angle"/>
            </a:sp3d>
          </a:bodyPr>
          <a:lstStyle/>
          <a:p>
            <a:pPr algn="ctr"/>
            <a:r>
              <a:rPr lang="ru-RU" sz="7200" b="1" cap="none" spc="0" dirty="0">
                <a:ln>
                  <a:solidFill>
                    <a:schemeClr val="bg2">
                      <a:lumMod val="10000"/>
                    </a:schemeClr>
                  </a:solidFill>
                </a:ln>
                <a:solidFill>
                  <a:srgbClr val="FFD13F"/>
                </a:solidFill>
                <a:effectLst>
                  <a:glow rad="215900">
                    <a:schemeClr val="bg2">
                      <a:alpha val="59000"/>
                    </a:schemeClr>
                  </a:glow>
                  <a:innerShdw blurRad="114300">
                    <a:prstClr val="black"/>
                  </a:innerShdw>
                </a:effectLst>
              </a:rPr>
              <a:t>Интеллектуальные забавы </a:t>
            </a:r>
          </a:p>
        </p:txBody>
      </p:sp>
    </p:spTree>
    <p:extLst>
      <p:ext uri="{BB962C8B-B14F-4D97-AF65-F5344CB8AC3E}">
        <p14:creationId xmlns:p14="http://schemas.microsoft.com/office/powerpoint/2010/main" val="412604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E524F54-4333-4644-90D0-AA5430D4407C}"/>
              </a:ext>
            </a:extLst>
          </p:cNvPr>
          <p:cNvSpPr txBox="1"/>
          <p:nvPr/>
        </p:nvSpPr>
        <p:spPr>
          <a:xfrm>
            <a:off x="1645750" y="126049"/>
            <a:ext cx="9091316" cy="3139321"/>
          </a:xfrm>
          <a:prstGeom prst="rect">
            <a:avLst/>
          </a:prstGeom>
          <a:solidFill>
            <a:srgbClr val="587CB0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Пассивный метод обучения. Вид изложения, в котором дается последовательное развитие положений, доказательств, подводящих учащихся к выводам. </a:t>
            </a:r>
          </a:p>
          <a:p>
            <a:endParaRPr lang="ru-RU" dirty="0"/>
          </a:p>
        </p:txBody>
      </p:sp>
      <p:sp>
        <p:nvSpPr>
          <p:cNvPr id="8" name="Стрелка: пятиугольник 7">
            <a:extLst>
              <a:ext uri="{FF2B5EF4-FFF2-40B4-BE49-F238E27FC236}">
                <a16:creationId xmlns:a16="http://schemas.microsoft.com/office/drawing/2014/main" id="{670653B3-E5A0-4F3F-AC0A-58973A22CE79}"/>
              </a:ext>
            </a:extLst>
          </p:cNvPr>
          <p:cNvSpPr/>
          <p:nvPr/>
        </p:nvSpPr>
        <p:spPr>
          <a:xfrm>
            <a:off x="1004960" y="3390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А) </a:t>
            </a:r>
            <a:r>
              <a:rPr lang="ru-RU" sz="2000" b="1" dirty="0"/>
              <a:t>рассказ</a:t>
            </a:r>
          </a:p>
        </p:txBody>
      </p:sp>
      <p:sp>
        <p:nvSpPr>
          <p:cNvPr id="9" name="Стрелка: пятиугольник 8">
            <a:extLst>
              <a:ext uri="{FF2B5EF4-FFF2-40B4-BE49-F238E27FC236}">
                <a16:creationId xmlns:a16="http://schemas.microsoft.com/office/drawing/2014/main" id="{67C73706-1CEE-4717-925B-50C3EFA3397A}"/>
              </a:ext>
            </a:extLst>
          </p:cNvPr>
          <p:cNvSpPr/>
          <p:nvPr/>
        </p:nvSpPr>
        <p:spPr>
          <a:xfrm flipH="1">
            <a:off x="7649030" y="3380005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В) </a:t>
            </a:r>
            <a:r>
              <a:rPr lang="ru-RU" sz="2000" b="1" dirty="0"/>
              <a:t>рассуждение</a:t>
            </a:r>
          </a:p>
        </p:txBody>
      </p:sp>
      <p:sp>
        <p:nvSpPr>
          <p:cNvPr id="10" name="Стрелка: пятиугольник 9">
            <a:extLst>
              <a:ext uri="{FF2B5EF4-FFF2-40B4-BE49-F238E27FC236}">
                <a16:creationId xmlns:a16="http://schemas.microsoft.com/office/drawing/2014/main" id="{E3FE1690-9392-4893-8C81-80B3D4740633}"/>
              </a:ext>
            </a:extLst>
          </p:cNvPr>
          <p:cNvSpPr/>
          <p:nvPr/>
        </p:nvSpPr>
        <p:spPr>
          <a:xfrm>
            <a:off x="1004960" y="5031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Б) </a:t>
            </a:r>
            <a:r>
              <a:rPr lang="ru-RU" sz="2000" b="1" dirty="0"/>
              <a:t>монолог</a:t>
            </a:r>
          </a:p>
        </p:txBody>
      </p:sp>
      <p:sp>
        <p:nvSpPr>
          <p:cNvPr id="11" name="Стрелка: пятиугольник 10">
            <a:extLst>
              <a:ext uri="{FF2B5EF4-FFF2-40B4-BE49-F238E27FC236}">
                <a16:creationId xmlns:a16="http://schemas.microsoft.com/office/drawing/2014/main" id="{5062DD93-A1DE-4634-9AA1-55EDB1D20AAA}"/>
              </a:ext>
            </a:extLst>
          </p:cNvPr>
          <p:cNvSpPr/>
          <p:nvPr/>
        </p:nvSpPr>
        <p:spPr>
          <a:xfrm flipH="1">
            <a:off x="7649030" y="5031241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Г) </a:t>
            </a:r>
            <a:r>
              <a:rPr lang="ru-RU" sz="2000" b="1" dirty="0"/>
              <a:t>квест</a:t>
            </a:r>
          </a:p>
        </p:txBody>
      </p:sp>
      <p:pic>
        <p:nvPicPr>
          <p:cNvPr id="7" name="секунд">
            <a:hlinkClick r:id="" action="ppaction://media"/>
            <a:extLst>
              <a:ext uri="{FF2B5EF4-FFF2-40B4-BE49-F238E27FC236}">
                <a16:creationId xmlns:a16="http://schemas.microsoft.com/office/drawing/2014/main" id="{6ECDD4B3-3EFD-4236-ACC3-8AF43253C1D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3510" t="-3447" r="14932" b="972"/>
          <a:stretch/>
        </p:blipFill>
        <p:spPr>
          <a:xfrm>
            <a:off x="5442011" y="3888420"/>
            <a:ext cx="1615737" cy="1469854"/>
          </a:xfrm>
          <a:prstGeom prst="ellipse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16398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6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E524F54-4333-4644-90D0-AA5430D4407C}"/>
              </a:ext>
            </a:extLst>
          </p:cNvPr>
          <p:cNvSpPr txBox="1"/>
          <p:nvPr/>
        </p:nvSpPr>
        <p:spPr>
          <a:xfrm>
            <a:off x="1645750" y="126049"/>
            <a:ext cx="9091316" cy="2585323"/>
          </a:xfrm>
          <a:prstGeom prst="rect">
            <a:avLst/>
          </a:prstGeom>
          <a:solidFill>
            <a:srgbClr val="587CB0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endParaRPr lang="ru-RU" sz="3600" b="1" dirty="0">
              <a:solidFill>
                <a:schemeClr val="bg1"/>
              </a:solidFill>
            </a:endParaRPr>
          </a:p>
          <a:p>
            <a:pPr algn="ctr"/>
            <a:endParaRPr lang="ru-RU" sz="3600" b="1" dirty="0">
              <a:solidFill>
                <a:schemeClr val="bg1"/>
              </a:solidFill>
            </a:endParaRPr>
          </a:p>
          <a:p>
            <a:pPr algn="ctr"/>
            <a:r>
              <a:rPr lang="ru-RU" sz="3600" b="1" dirty="0">
                <a:solidFill>
                  <a:schemeClr val="bg1"/>
                </a:solidFill>
              </a:rPr>
              <a:t>Какое животное немое?</a:t>
            </a:r>
          </a:p>
          <a:p>
            <a:pPr algn="ctr"/>
            <a:endParaRPr lang="ru-RU" sz="3600" b="1" dirty="0">
              <a:solidFill>
                <a:schemeClr val="bg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8" name="Стрелка: пятиугольник 7">
            <a:extLst>
              <a:ext uri="{FF2B5EF4-FFF2-40B4-BE49-F238E27FC236}">
                <a16:creationId xmlns:a16="http://schemas.microsoft.com/office/drawing/2014/main" id="{670653B3-E5A0-4F3F-AC0A-58973A22CE79}"/>
              </a:ext>
            </a:extLst>
          </p:cNvPr>
          <p:cNvSpPr/>
          <p:nvPr/>
        </p:nvSpPr>
        <p:spPr>
          <a:xfrm>
            <a:off x="1004960" y="3390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А) </a:t>
            </a:r>
            <a:r>
              <a:rPr lang="ru-RU" sz="2000" b="1" dirty="0"/>
              <a:t>жираф</a:t>
            </a:r>
          </a:p>
        </p:txBody>
      </p:sp>
      <p:sp>
        <p:nvSpPr>
          <p:cNvPr id="9" name="Стрелка: пятиугольник 8">
            <a:extLst>
              <a:ext uri="{FF2B5EF4-FFF2-40B4-BE49-F238E27FC236}">
                <a16:creationId xmlns:a16="http://schemas.microsoft.com/office/drawing/2014/main" id="{67C73706-1CEE-4717-925B-50C3EFA3397A}"/>
              </a:ext>
            </a:extLst>
          </p:cNvPr>
          <p:cNvSpPr/>
          <p:nvPr/>
        </p:nvSpPr>
        <p:spPr>
          <a:xfrm flipH="1">
            <a:off x="7649030" y="3380005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В) </a:t>
            </a:r>
            <a:r>
              <a:rPr lang="ru-RU" sz="2000" b="1" dirty="0"/>
              <a:t>лемур</a:t>
            </a:r>
          </a:p>
        </p:txBody>
      </p:sp>
      <p:sp>
        <p:nvSpPr>
          <p:cNvPr id="10" name="Стрелка: пятиугольник 9">
            <a:extLst>
              <a:ext uri="{FF2B5EF4-FFF2-40B4-BE49-F238E27FC236}">
                <a16:creationId xmlns:a16="http://schemas.microsoft.com/office/drawing/2014/main" id="{E3FE1690-9392-4893-8C81-80B3D4740633}"/>
              </a:ext>
            </a:extLst>
          </p:cNvPr>
          <p:cNvSpPr/>
          <p:nvPr/>
        </p:nvSpPr>
        <p:spPr>
          <a:xfrm>
            <a:off x="1004960" y="5031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Б) </a:t>
            </a:r>
            <a:r>
              <a:rPr lang="ru-RU" sz="2000" b="1" dirty="0"/>
              <a:t>лев</a:t>
            </a:r>
          </a:p>
        </p:txBody>
      </p:sp>
      <p:sp>
        <p:nvSpPr>
          <p:cNvPr id="11" name="Стрелка: пятиугольник 10">
            <a:extLst>
              <a:ext uri="{FF2B5EF4-FFF2-40B4-BE49-F238E27FC236}">
                <a16:creationId xmlns:a16="http://schemas.microsoft.com/office/drawing/2014/main" id="{5062DD93-A1DE-4634-9AA1-55EDB1D20AAA}"/>
              </a:ext>
            </a:extLst>
          </p:cNvPr>
          <p:cNvSpPr/>
          <p:nvPr/>
        </p:nvSpPr>
        <p:spPr>
          <a:xfrm flipH="1">
            <a:off x="7649030" y="5031241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Г) </a:t>
            </a:r>
            <a:r>
              <a:rPr lang="ru-RU" sz="2000" b="1" dirty="0"/>
              <a:t>коала</a:t>
            </a:r>
          </a:p>
        </p:txBody>
      </p:sp>
      <p:pic>
        <p:nvPicPr>
          <p:cNvPr id="7" name="секунд">
            <a:hlinkClick r:id="" action="ppaction://media"/>
            <a:extLst>
              <a:ext uri="{FF2B5EF4-FFF2-40B4-BE49-F238E27FC236}">
                <a16:creationId xmlns:a16="http://schemas.microsoft.com/office/drawing/2014/main" id="{6ECDD4B3-3EFD-4236-ACC3-8AF43253C1D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3510" t="-3447" r="14932" b="972"/>
          <a:stretch/>
        </p:blipFill>
        <p:spPr>
          <a:xfrm>
            <a:off x="5442011" y="3888420"/>
            <a:ext cx="1615737" cy="1469854"/>
          </a:xfrm>
          <a:prstGeom prst="ellipse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2159367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6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E524F54-4333-4644-90D0-AA5430D4407C}"/>
              </a:ext>
            </a:extLst>
          </p:cNvPr>
          <p:cNvSpPr txBox="1"/>
          <p:nvPr/>
        </p:nvSpPr>
        <p:spPr>
          <a:xfrm>
            <a:off x="1550342" y="110890"/>
            <a:ext cx="9091316" cy="3139321"/>
          </a:xfrm>
          <a:prstGeom prst="rect">
            <a:avLst/>
          </a:prstGeom>
          <a:solidFill>
            <a:srgbClr val="587CB0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endParaRPr lang="ru-RU" sz="3600" b="1" dirty="0">
              <a:solidFill>
                <a:schemeClr val="bg1"/>
              </a:solidFill>
            </a:endParaRPr>
          </a:p>
          <a:p>
            <a:pPr algn="ctr"/>
            <a:endParaRPr lang="ru-RU" sz="3600" b="1" dirty="0">
              <a:solidFill>
                <a:schemeClr val="bg1"/>
              </a:solidFill>
            </a:endParaRPr>
          </a:p>
          <a:p>
            <a:pPr algn="ctr"/>
            <a:r>
              <a:rPr lang="ru-RU" sz="3600" b="1" dirty="0">
                <a:solidFill>
                  <a:schemeClr val="bg1"/>
                </a:solidFill>
              </a:rPr>
              <a:t>Сколько запахов различает собака?</a:t>
            </a:r>
          </a:p>
          <a:p>
            <a:pPr algn="ctr"/>
            <a:endParaRPr lang="ru-RU" sz="3600" b="1" dirty="0">
              <a:solidFill>
                <a:schemeClr val="bg1"/>
              </a:solidFill>
            </a:endParaRPr>
          </a:p>
          <a:p>
            <a:pPr algn="ctr"/>
            <a:endParaRPr lang="ru-RU" sz="3600" b="1" dirty="0">
              <a:solidFill>
                <a:schemeClr val="bg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8" name="Стрелка: пятиугольник 7">
            <a:extLst>
              <a:ext uri="{FF2B5EF4-FFF2-40B4-BE49-F238E27FC236}">
                <a16:creationId xmlns:a16="http://schemas.microsoft.com/office/drawing/2014/main" id="{670653B3-E5A0-4F3F-AC0A-58973A22CE79}"/>
              </a:ext>
            </a:extLst>
          </p:cNvPr>
          <p:cNvSpPr/>
          <p:nvPr/>
        </p:nvSpPr>
        <p:spPr>
          <a:xfrm>
            <a:off x="1004960" y="3390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А) </a:t>
            </a:r>
            <a:r>
              <a:rPr lang="ru-RU" sz="2000" b="1" dirty="0"/>
              <a:t>100</a:t>
            </a:r>
          </a:p>
        </p:txBody>
      </p:sp>
      <p:sp>
        <p:nvSpPr>
          <p:cNvPr id="9" name="Стрелка: пятиугольник 8">
            <a:extLst>
              <a:ext uri="{FF2B5EF4-FFF2-40B4-BE49-F238E27FC236}">
                <a16:creationId xmlns:a16="http://schemas.microsoft.com/office/drawing/2014/main" id="{67C73706-1CEE-4717-925B-50C3EFA3397A}"/>
              </a:ext>
            </a:extLst>
          </p:cNvPr>
          <p:cNvSpPr/>
          <p:nvPr/>
        </p:nvSpPr>
        <p:spPr>
          <a:xfrm flipH="1">
            <a:off x="7649030" y="3380005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В) </a:t>
            </a:r>
            <a:r>
              <a:rPr lang="ru-RU" sz="2000" b="1" dirty="0"/>
              <a:t>3 000</a:t>
            </a:r>
          </a:p>
        </p:txBody>
      </p:sp>
      <p:sp>
        <p:nvSpPr>
          <p:cNvPr id="10" name="Стрелка: пятиугольник 9">
            <a:extLst>
              <a:ext uri="{FF2B5EF4-FFF2-40B4-BE49-F238E27FC236}">
                <a16:creationId xmlns:a16="http://schemas.microsoft.com/office/drawing/2014/main" id="{E3FE1690-9392-4893-8C81-80B3D4740633}"/>
              </a:ext>
            </a:extLst>
          </p:cNvPr>
          <p:cNvSpPr/>
          <p:nvPr/>
        </p:nvSpPr>
        <p:spPr>
          <a:xfrm>
            <a:off x="1004960" y="5031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Б) </a:t>
            </a:r>
            <a:r>
              <a:rPr lang="ru-RU" sz="2000" b="1" dirty="0"/>
              <a:t>2 млн.</a:t>
            </a:r>
          </a:p>
        </p:txBody>
      </p:sp>
      <p:sp>
        <p:nvSpPr>
          <p:cNvPr id="11" name="Стрелка: пятиугольник 10">
            <a:extLst>
              <a:ext uri="{FF2B5EF4-FFF2-40B4-BE49-F238E27FC236}">
                <a16:creationId xmlns:a16="http://schemas.microsoft.com/office/drawing/2014/main" id="{5062DD93-A1DE-4634-9AA1-55EDB1D20AAA}"/>
              </a:ext>
            </a:extLst>
          </p:cNvPr>
          <p:cNvSpPr/>
          <p:nvPr/>
        </p:nvSpPr>
        <p:spPr>
          <a:xfrm flipH="1">
            <a:off x="7649030" y="5031241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Г) </a:t>
            </a:r>
            <a:r>
              <a:rPr lang="ru-RU" sz="2000" b="1" dirty="0"/>
              <a:t>500</a:t>
            </a:r>
          </a:p>
        </p:txBody>
      </p:sp>
      <p:pic>
        <p:nvPicPr>
          <p:cNvPr id="3" name="секунд">
            <a:hlinkClick r:id="" action="ppaction://media"/>
            <a:extLst>
              <a:ext uri="{FF2B5EF4-FFF2-40B4-BE49-F238E27FC236}">
                <a16:creationId xmlns:a16="http://schemas.microsoft.com/office/drawing/2014/main" id="{CD9CAF79-D07D-4878-AF23-6F3F1F70294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3510" t="-3447" r="14932" b="972"/>
          <a:stretch/>
        </p:blipFill>
        <p:spPr>
          <a:xfrm>
            <a:off x="5442011" y="3888420"/>
            <a:ext cx="1615737" cy="1469854"/>
          </a:xfrm>
          <a:prstGeom prst="ellipse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490503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6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E524F54-4333-4644-90D0-AA5430D4407C}"/>
              </a:ext>
            </a:extLst>
          </p:cNvPr>
          <p:cNvSpPr txBox="1"/>
          <p:nvPr/>
        </p:nvSpPr>
        <p:spPr>
          <a:xfrm>
            <a:off x="1645750" y="126049"/>
            <a:ext cx="9091316" cy="2585323"/>
          </a:xfrm>
          <a:prstGeom prst="rect">
            <a:avLst/>
          </a:prstGeom>
          <a:solidFill>
            <a:srgbClr val="587CB0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endParaRPr lang="ru-RU" sz="3600" b="1" dirty="0">
              <a:solidFill>
                <a:schemeClr val="bg1"/>
              </a:solidFill>
            </a:endParaRPr>
          </a:p>
          <a:p>
            <a:pPr algn="ctr"/>
            <a:r>
              <a:rPr lang="ru-RU" sz="3600" b="1" dirty="0">
                <a:solidFill>
                  <a:schemeClr val="bg1"/>
                </a:solidFill>
              </a:rPr>
              <a:t>У кого из хищников самое маленькое сердце?</a:t>
            </a:r>
          </a:p>
          <a:p>
            <a:pPr algn="ctr"/>
            <a:endParaRPr lang="ru-RU" sz="3600" b="1" dirty="0">
              <a:solidFill>
                <a:schemeClr val="bg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8" name="Стрелка: пятиугольник 7">
            <a:extLst>
              <a:ext uri="{FF2B5EF4-FFF2-40B4-BE49-F238E27FC236}">
                <a16:creationId xmlns:a16="http://schemas.microsoft.com/office/drawing/2014/main" id="{670653B3-E5A0-4F3F-AC0A-58973A22CE79}"/>
              </a:ext>
            </a:extLst>
          </p:cNvPr>
          <p:cNvSpPr/>
          <p:nvPr/>
        </p:nvSpPr>
        <p:spPr>
          <a:xfrm>
            <a:off x="1004960" y="3390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А) </a:t>
            </a:r>
            <a:r>
              <a:rPr lang="ru-RU" sz="2000" b="1" dirty="0"/>
              <a:t>тигр</a:t>
            </a:r>
          </a:p>
        </p:txBody>
      </p:sp>
      <p:sp>
        <p:nvSpPr>
          <p:cNvPr id="9" name="Стрелка: пятиугольник 8">
            <a:extLst>
              <a:ext uri="{FF2B5EF4-FFF2-40B4-BE49-F238E27FC236}">
                <a16:creationId xmlns:a16="http://schemas.microsoft.com/office/drawing/2014/main" id="{67C73706-1CEE-4717-925B-50C3EFA3397A}"/>
              </a:ext>
            </a:extLst>
          </p:cNvPr>
          <p:cNvSpPr/>
          <p:nvPr/>
        </p:nvSpPr>
        <p:spPr>
          <a:xfrm flipH="1">
            <a:off x="7616927" y="3429000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В) рысь</a:t>
            </a:r>
            <a:endParaRPr lang="ru-RU" sz="2000" b="1" dirty="0"/>
          </a:p>
        </p:txBody>
      </p:sp>
      <p:sp>
        <p:nvSpPr>
          <p:cNvPr id="10" name="Стрелка: пятиугольник 9">
            <a:extLst>
              <a:ext uri="{FF2B5EF4-FFF2-40B4-BE49-F238E27FC236}">
                <a16:creationId xmlns:a16="http://schemas.microsoft.com/office/drawing/2014/main" id="{E3FE1690-9392-4893-8C81-80B3D4740633}"/>
              </a:ext>
            </a:extLst>
          </p:cNvPr>
          <p:cNvSpPr/>
          <p:nvPr/>
        </p:nvSpPr>
        <p:spPr>
          <a:xfrm>
            <a:off x="1004960" y="5031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Б) </a:t>
            </a:r>
            <a:r>
              <a:rPr lang="ru-RU" sz="2000" b="1" dirty="0"/>
              <a:t>мышь</a:t>
            </a:r>
          </a:p>
        </p:txBody>
      </p:sp>
      <p:sp>
        <p:nvSpPr>
          <p:cNvPr id="11" name="Стрелка: пятиугольник 10">
            <a:extLst>
              <a:ext uri="{FF2B5EF4-FFF2-40B4-BE49-F238E27FC236}">
                <a16:creationId xmlns:a16="http://schemas.microsoft.com/office/drawing/2014/main" id="{5062DD93-A1DE-4634-9AA1-55EDB1D20AAA}"/>
              </a:ext>
            </a:extLst>
          </p:cNvPr>
          <p:cNvSpPr/>
          <p:nvPr/>
        </p:nvSpPr>
        <p:spPr>
          <a:xfrm flipH="1">
            <a:off x="7649030" y="5031241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Г) </a:t>
            </a:r>
            <a:r>
              <a:rPr lang="ru-RU" sz="2000" b="1" dirty="0"/>
              <a:t>лев</a:t>
            </a:r>
          </a:p>
        </p:txBody>
      </p:sp>
      <p:pic>
        <p:nvPicPr>
          <p:cNvPr id="7" name="секунд">
            <a:hlinkClick r:id="" action="ppaction://media"/>
            <a:extLst>
              <a:ext uri="{FF2B5EF4-FFF2-40B4-BE49-F238E27FC236}">
                <a16:creationId xmlns:a16="http://schemas.microsoft.com/office/drawing/2014/main" id="{56E1EA12-F5D0-42F0-8345-8CBA307C7A9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3510" t="-3447" r="14932" b="972"/>
          <a:stretch/>
        </p:blipFill>
        <p:spPr>
          <a:xfrm>
            <a:off x="5442011" y="3888420"/>
            <a:ext cx="1615737" cy="1469854"/>
          </a:xfrm>
          <a:prstGeom prst="ellipse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70504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6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E524F54-4333-4644-90D0-AA5430D4407C}"/>
              </a:ext>
            </a:extLst>
          </p:cNvPr>
          <p:cNvSpPr txBox="1"/>
          <p:nvPr/>
        </p:nvSpPr>
        <p:spPr>
          <a:xfrm>
            <a:off x="1550342" y="344413"/>
            <a:ext cx="9091316" cy="2031325"/>
          </a:xfrm>
          <a:prstGeom prst="rect">
            <a:avLst/>
          </a:prstGeom>
          <a:solidFill>
            <a:srgbClr val="587CB0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endParaRPr lang="ru-RU" sz="3600" b="1" dirty="0">
              <a:solidFill>
                <a:schemeClr val="bg1"/>
              </a:solidFill>
            </a:endParaRPr>
          </a:p>
          <a:p>
            <a:pPr algn="ctr"/>
            <a:r>
              <a:rPr lang="ru-RU" sz="3600" b="1" dirty="0">
                <a:solidFill>
                  <a:schemeClr val="bg1"/>
                </a:solidFill>
              </a:rPr>
              <a:t>Какое насекомое само себя ест?</a:t>
            </a:r>
          </a:p>
          <a:p>
            <a:pPr algn="ctr"/>
            <a:endParaRPr lang="ru-RU" sz="3600" b="1" dirty="0">
              <a:solidFill>
                <a:schemeClr val="bg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8" name="Стрелка: пятиугольник 7">
            <a:extLst>
              <a:ext uri="{FF2B5EF4-FFF2-40B4-BE49-F238E27FC236}">
                <a16:creationId xmlns:a16="http://schemas.microsoft.com/office/drawing/2014/main" id="{670653B3-E5A0-4F3F-AC0A-58973A22CE79}"/>
              </a:ext>
            </a:extLst>
          </p:cNvPr>
          <p:cNvSpPr/>
          <p:nvPr/>
        </p:nvSpPr>
        <p:spPr>
          <a:xfrm>
            <a:off x="1004960" y="3390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А) </a:t>
            </a:r>
            <a:r>
              <a:rPr lang="ru-RU" sz="2000" b="1" dirty="0"/>
              <a:t>богомол</a:t>
            </a:r>
          </a:p>
        </p:txBody>
      </p:sp>
      <p:sp>
        <p:nvSpPr>
          <p:cNvPr id="9" name="Стрелка: пятиугольник 8">
            <a:extLst>
              <a:ext uri="{FF2B5EF4-FFF2-40B4-BE49-F238E27FC236}">
                <a16:creationId xmlns:a16="http://schemas.microsoft.com/office/drawing/2014/main" id="{67C73706-1CEE-4717-925B-50C3EFA3397A}"/>
              </a:ext>
            </a:extLst>
          </p:cNvPr>
          <p:cNvSpPr/>
          <p:nvPr/>
        </p:nvSpPr>
        <p:spPr>
          <a:xfrm flipH="1">
            <a:off x="7649030" y="3380005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В) </a:t>
            </a:r>
            <a:r>
              <a:rPr lang="ru-RU" sz="2000" b="1" dirty="0"/>
              <a:t>муха</a:t>
            </a:r>
          </a:p>
        </p:txBody>
      </p:sp>
      <p:sp>
        <p:nvSpPr>
          <p:cNvPr id="10" name="Стрелка: пятиугольник 9">
            <a:extLst>
              <a:ext uri="{FF2B5EF4-FFF2-40B4-BE49-F238E27FC236}">
                <a16:creationId xmlns:a16="http://schemas.microsoft.com/office/drawing/2014/main" id="{E3FE1690-9392-4893-8C81-80B3D4740633}"/>
              </a:ext>
            </a:extLst>
          </p:cNvPr>
          <p:cNvSpPr/>
          <p:nvPr/>
        </p:nvSpPr>
        <p:spPr>
          <a:xfrm>
            <a:off x="1004960" y="5031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Б) </a:t>
            </a:r>
            <a:r>
              <a:rPr lang="ru-RU" sz="2000" b="1" dirty="0"/>
              <a:t>кузнечик</a:t>
            </a:r>
          </a:p>
        </p:txBody>
      </p:sp>
      <p:sp>
        <p:nvSpPr>
          <p:cNvPr id="11" name="Стрелка: пятиугольник 10">
            <a:extLst>
              <a:ext uri="{FF2B5EF4-FFF2-40B4-BE49-F238E27FC236}">
                <a16:creationId xmlns:a16="http://schemas.microsoft.com/office/drawing/2014/main" id="{5062DD93-A1DE-4634-9AA1-55EDB1D20AAA}"/>
              </a:ext>
            </a:extLst>
          </p:cNvPr>
          <p:cNvSpPr/>
          <p:nvPr/>
        </p:nvSpPr>
        <p:spPr>
          <a:xfrm flipH="1">
            <a:off x="7649030" y="5031241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Г) </a:t>
            </a:r>
            <a:r>
              <a:rPr lang="ru-RU" sz="2000" b="1" dirty="0"/>
              <a:t>саранча </a:t>
            </a:r>
          </a:p>
        </p:txBody>
      </p:sp>
      <p:pic>
        <p:nvPicPr>
          <p:cNvPr id="7" name="секунд">
            <a:hlinkClick r:id="" action="ppaction://media"/>
            <a:extLst>
              <a:ext uri="{FF2B5EF4-FFF2-40B4-BE49-F238E27FC236}">
                <a16:creationId xmlns:a16="http://schemas.microsoft.com/office/drawing/2014/main" id="{E89AD221-0BA4-411C-991C-FD94158BE76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3510" t="-3447" r="14932" b="972"/>
          <a:stretch/>
        </p:blipFill>
        <p:spPr>
          <a:xfrm>
            <a:off x="5442011" y="3888420"/>
            <a:ext cx="1615737" cy="1469854"/>
          </a:xfrm>
          <a:prstGeom prst="ellipse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2960598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6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E524F54-4333-4644-90D0-AA5430D4407C}"/>
              </a:ext>
            </a:extLst>
          </p:cNvPr>
          <p:cNvSpPr txBox="1"/>
          <p:nvPr/>
        </p:nvSpPr>
        <p:spPr>
          <a:xfrm>
            <a:off x="1645750" y="126049"/>
            <a:ext cx="9091316" cy="2585323"/>
          </a:xfrm>
          <a:prstGeom prst="rect">
            <a:avLst/>
          </a:prstGeom>
          <a:solidFill>
            <a:srgbClr val="587CB0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endParaRPr lang="ru-RU" sz="3600" b="1" dirty="0">
              <a:solidFill>
                <a:schemeClr val="bg1"/>
              </a:solidFill>
            </a:endParaRPr>
          </a:p>
          <a:p>
            <a:pPr algn="ctr"/>
            <a:r>
              <a:rPr lang="ru-RU" sz="3600" b="1" dirty="0">
                <a:solidFill>
                  <a:schemeClr val="bg1"/>
                </a:solidFill>
              </a:rPr>
              <a:t>Какие существа в природе самые высокогорные?</a:t>
            </a:r>
          </a:p>
          <a:p>
            <a:pPr algn="ctr"/>
            <a:endParaRPr lang="ru-RU" sz="3600" b="1" dirty="0">
              <a:solidFill>
                <a:schemeClr val="bg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8" name="Стрелка: пятиугольник 7">
            <a:extLst>
              <a:ext uri="{FF2B5EF4-FFF2-40B4-BE49-F238E27FC236}">
                <a16:creationId xmlns:a16="http://schemas.microsoft.com/office/drawing/2014/main" id="{670653B3-E5A0-4F3F-AC0A-58973A22CE79}"/>
              </a:ext>
            </a:extLst>
          </p:cNvPr>
          <p:cNvSpPr/>
          <p:nvPr/>
        </p:nvSpPr>
        <p:spPr>
          <a:xfrm>
            <a:off x="1004960" y="3390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А)  бабочки</a:t>
            </a:r>
            <a:endParaRPr lang="ru-RU" sz="2000" b="1" dirty="0"/>
          </a:p>
        </p:txBody>
      </p:sp>
      <p:sp>
        <p:nvSpPr>
          <p:cNvPr id="9" name="Стрелка: пятиугольник 8">
            <a:extLst>
              <a:ext uri="{FF2B5EF4-FFF2-40B4-BE49-F238E27FC236}">
                <a16:creationId xmlns:a16="http://schemas.microsoft.com/office/drawing/2014/main" id="{67C73706-1CEE-4717-925B-50C3EFA3397A}"/>
              </a:ext>
            </a:extLst>
          </p:cNvPr>
          <p:cNvSpPr/>
          <p:nvPr/>
        </p:nvSpPr>
        <p:spPr>
          <a:xfrm flipH="1">
            <a:off x="7649030" y="3380005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В) </a:t>
            </a:r>
            <a:r>
              <a:rPr lang="ru-RU" sz="2000" b="1" dirty="0"/>
              <a:t>гусеница</a:t>
            </a:r>
          </a:p>
        </p:txBody>
      </p:sp>
      <p:sp>
        <p:nvSpPr>
          <p:cNvPr id="10" name="Стрелка: пятиугольник 9">
            <a:extLst>
              <a:ext uri="{FF2B5EF4-FFF2-40B4-BE49-F238E27FC236}">
                <a16:creationId xmlns:a16="http://schemas.microsoft.com/office/drawing/2014/main" id="{E3FE1690-9392-4893-8C81-80B3D4740633}"/>
              </a:ext>
            </a:extLst>
          </p:cNvPr>
          <p:cNvSpPr/>
          <p:nvPr/>
        </p:nvSpPr>
        <p:spPr>
          <a:xfrm>
            <a:off x="1004960" y="5031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Б) </a:t>
            </a:r>
            <a:r>
              <a:rPr lang="ru-RU" sz="2000" b="1" dirty="0"/>
              <a:t>пауки</a:t>
            </a:r>
          </a:p>
        </p:txBody>
      </p:sp>
      <p:sp>
        <p:nvSpPr>
          <p:cNvPr id="11" name="Стрелка: пятиугольник 10">
            <a:extLst>
              <a:ext uri="{FF2B5EF4-FFF2-40B4-BE49-F238E27FC236}">
                <a16:creationId xmlns:a16="http://schemas.microsoft.com/office/drawing/2014/main" id="{5062DD93-A1DE-4634-9AA1-55EDB1D20AAA}"/>
              </a:ext>
            </a:extLst>
          </p:cNvPr>
          <p:cNvSpPr/>
          <p:nvPr/>
        </p:nvSpPr>
        <p:spPr>
          <a:xfrm flipH="1">
            <a:off x="7649030" y="5031241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Г) </a:t>
            </a:r>
            <a:r>
              <a:rPr lang="ru-RU" sz="2000" b="1" dirty="0"/>
              <a:t>птицы  </a:t>
            </a:r>
          </a:p>
        </p:txBody>
      </p:sp>
      <p:pic>
        <p:nvPicPr>
          <p:cNvPr id="7" name="секунд">
            <a:hlinkClick r:id="" action="ppaction://media"/>
            <a:extLst>
              <a:ext uri="{FF2B5EF4-FFF2-40B4-BE49-F238E27FC236}">
                <a16:creationId xmlns:a16="http://schemas.microsoft.com/office/drawing/2014/main" id="{4EA6D7CB-EA45-49DE-9E0E-8009DA196D8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3510" t="-3447" r="14932" b="972"/>
          <a:stretch/>
        </p:blipFill>
        <p:spPr>
          <a:xfrm>
            <a:off x="5442011" y="3888420"/>
            <a:ext cx="1615737" cy="1469854"/>
          </a:xfrm>
          <a:prstGeom prst="ellipse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66027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6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E524F54-4333-4644-90D0-AA5430D4407C}"/>
              </a:ext>
            </a:extLst>
          </p:cNvPr>
          <p:cNvSpPr txBox="1"/>
          <p:nvPr/>
        </p:nvSpPr>
        <p:spPr>
          <a:xfrm>
            <a:off x="1391531" y="249917"/>
            <a:ext cx="9408937" cy="2585323"/>
          </a:xfrm>
          <a:prstGeom prst="rect">
            <a:avLst/>
          </a:prstGeom>
          <a:solidFill>
            <a:srgbClr val="587CB0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endParaRPr lang="ru-RU" sz="3600" b="1" dirty="0">
              <a:solidFill>
                <a:schemeClr val="bg1"/>
              </a:solidFill>
            </a:endParaRPr>
          </a:p>
          <a:p>
            <a:pPr algn="ctr"/>
            <a:r>
              <a:rPr lang="ru-RU" sz="3600" b="1" dirty="0">
                <a:solidFill>
                  <a:schemeClr val="bg1"/>
                </a:solidFill>
              </a:rPr>
              <a:t>Какое растение является насекомоядным?</a:t>
            </a:r>
          </a:p>
          <a:p>
            <a:pPr algn="ctr"/>
            <a:endParaRPr lang="ru-RU" sz="3600" b="1" dirty="0">
              <a:solidFill>
                <a:schemeClr val="bg1"/>
              </a:solidFill>
            </a:endParaRPr>
          </a:p>
          <a:p>
            <a:pPr algn="ctr"/>
            <a:endParaRPr lang="ru-RU" sz="3600" b="1" dirty="0">
              <a:solidFill>
                <a:schemeClr val="bg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8" name="Стрелка: пятиугольник 7">
            <a:extLst>
              <a:ext uri="{FF2B5EF4-FFF2-40B4-BE49-F238E27FC236}">
                <a16:creationId xmlns:a16="http://schemas.microsoft.com/office/drawing/2014/main" id="{670653B3-E5A0-4F3F-AC0A-58973A22CE79}"/>
              </a:ext>
            </a:extLst>
          </p:cNvPr>
          <p:cNvSpPr/>
          <p:nvPr/>
        </p:nvSpPr>
        <p:spPr>
          <a:xfrm>
            <a:off x="1004960" y="3390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А) </a:t>
            </a:r>
            <a:r>
              <a:rPr lang="ru-RU" sz="2000" b="1" dirty="0"/>
              <a:t>флокс</a:t>
            </a:r>
          </a:p>
        </p:txBody>
      </p:sp>
      <p:sp>
        <p:nvSpPr>
          <p:cNvPr id="9" name="Стрелка: пятиугольник 8">
            <a:extLst>
              <a:ext uri="{FF2B5EF4-FFF2-40B4-BE49-F238E27FC236}">
                <a16:creationId xmlns:a16="http://schemas.microsoft.com/office/drawing/2014/main" id="{67C73706-1CEE-4717-925B-50C3EFA3397A}"/>
              </a:ext>
            </a:extLst>
          </p:cNvPr>
          <p:cNvSpPr/>
          <p:nvPr/>
        </p:nvSpPr>
        <p:spPr>
          <a:xfrm flipH="1">
            <a:off x="7649030" y="3380005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В) </a:t>
            </a:r>
            <a:r>
              <a:rPr lang="ru-RU" sz="2000" b="1" dirty="0"/>
              <a:t>росянка</a:t>
            </a:r>
          </a:p>
        </p:txBody>
      </p:sp>
      <p:sp>
        <p:nvSpPr>
          <p:cNvPr id="10" name="Стрелка: пятиугольник 9">
            <a:extLst>
              <a:ext uri="{FF2B5EF4-FFF2-40B4-BE49-F238E27FC236}">
                <a16:creationId xmlns:a16="http://schemas.microsoft.com/office/drawing/2014/main" id="{E3FE1690-9392-4893-8C81-80B3D4740633}"/>
              </a:ext>
            </a:extLst>
          </p:cNvPr>
          <p:cNvSpPr/>
          <p:nvPr/>
        </p:nvSpPr>
        <p:spPr>
          <a:xfrm>
            <a:off x="1004960" y="5031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Б) </a:t>
            </a:r>
            <a:r>
              <a:rPr lang="ru-RU" sz="2000" b="1" dirty="0"/>
              <a:t>чистотел</a:t>
            </a:r>
          </a:p>
        </p:txBody>
      </p:sp>
      <p:sp>
        <p:nvSpPr>
          <p:cNvPr id="11" name="Стрелка: пятиугольник 10">
            <a:extLst>
              <a:ext uri="{FF2B5EF4-FFF2-40B4-BE49-F238E27FC236}">
                <a16:creationId xmlns:a16="http://schemas.microsoft.com/office/drawing/2014/main" id="{5062DD93-A1DE-4634-9AA1-55EDB1D20AAA}"/>
              </a:ext>
            </a:extLst>
          </p:cNvPr>
          <p:cNvSpPr/>
          <p:nvPr/>
        </p:nvSpPr>
        <p:spPr>
          <a:xfrm flipH="1">
            <a:off x="7649030" y="5031241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Г) </a:t>
            </a:r>
            <a:r>
              <a:rPr lang="ru-RU" sz="2000" b="1" dirty="0"/>
              <a:t>ромашка</a:t>
            </a:r>
          </a:p>
        </p:txBody>
      </p:sp>
      <p:pic>
        <p:nvPicPr>
          <p:cNvPr id="7" name="секунд">
            <a:hlinkClick r:id="" action="ppaction://media"/>
            <a:extLst>
              <a:ext uri="{FF2B5EF4-FFF2-40B4-BE49-F238E27FC236}">
                <a16:creationId xmlns:a16="http://schemas.microsoft.com/office/drawing/2014/main" id="{2548E01B-FF77-420A-930D-6D46DDE5BE1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3510" t="-3447" r="14932" b="972"/>
          <a:stretch/>
        </p:blipFill>
        <p:spPr>
          <a:xfrm>
            <a:off x="5442011" y="3888420"/>
            <a:ext cx="1615737" cy="1469854"/>
          </a:xfrm>
          <a:prstGeom prst="ellipse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099353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6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E524F54-4333-4644-90D0-AA5430D4407C}"/>
              </a:ext>
            </a:extLst>
          </p:cNvPr>
          <p:cNvSpPr txBox="1"/>
          <p:nvPr/>
        </p:nvSpPr>
        <p:spPr>
          <a:xfrm>
            <a:off x="1645750" y="126049"/>
            <a:ext cx="9091316" cy="2585323"/>
          </a:xfrm>
          <a:prstGeom prst="rect">
            <a:avLst/>
          </a:prstGeom>
          <a:solidFill>
            <a:srgbClr val="587CB0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endParaRPr lang="ru-RU" sz="3600" b="1" dirty="0">
              <a:solidFill>
                <a:schemeClr val="bg1"/>
              </a:solidFill>
            </a:endParaRPr>
          </a:p>
          <a:p>
            <a:pPr algn="ctr"/>
            <a:r>
              <a:rPr lang="ru-RU" sz="3600" b="1" dirty="0">
                <a:solidFill>
                  <a:schemeClr val="bg1"/>
                </a:solidFill>
              </a:rPr>
              <a:t>Соцветия какого растения поворачиваются за солнцем?</a:t>
            </a:r>
          </a:p>
          <a:p>
            <a:pPr algn="ctr"/>
            <a:endParaRPr lang="ru-RU" sz="3600" b="1" dirty="0">
              <a:solidFill>
                <a:schemeClr val="bg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8" name="Стрелка: пятиугольник 7">
            <a:extLst>
              <a:ext uri="{FF2B5EF4-FFF2-40B4-BE49-F238E27FC236}">
                <a16:creationId xmlns:a16="http://schemas.microsoft.com/office/drawing/2014/main" id="{670653B3-E5A0-4F3F-AC0A-58973A22CE79}"/>
              </a:ext>
            </a:extLst>
          </p:cNvPr>
          <p:cNvSpPr/>
          <p:nvPr/>
        </p:nvSpPr>
        <p:spPr>
          <a:xfrm>
            <a:off x="1004960" y="3390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А) </a:t>
            </a:r>
            <a:r>
              <a:rPr lang="ru-RU" sz="2000" b="1" dirty="0"/>
              <a:t>роза</a:t>
            </a:r>
          </a:p>
        </p:txBody>
      </p:sp>
      <p:sp>
        <p:nvSpPr>
          <p:cNvPr id="9" name="Стрелка: пятиугольник 8">
            <a:extLst>
              <a:ext uri="{FF2B5EF4-FFF2-40B4-BE49-F238E27FC236}">
                <a16:creationId xmlns:a16="http://schemas.microsoft.com/office/drawing/2014/main" id="{67C73706-1CEE-4717-925B-50C3EFA3397A}"/>
              </a:ext>
            </a:extLst>
          </p:cNvPr>
          <p:cNvSpPr/>
          <p:nvPr/>
        </p:nvSpPr>
        <p:spPr>
          <a:xfrm flipH="1">
            <a:off x="7649030" y="3380005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В) </a:t>
            </a:r>
            <a:r>
              <a:rPr lang="ru-RU" sz="2000" b="1" dirty="0"/>
              <a:t>ромашка</a:t>
            </a:r>
          </a:p>
        </p:txBody>
      </p:sp>
      <p:sp>
        <p:nvSpPr>
          <p:cNvPr id="10" name="Стрелка: пятиугольник 9">
            <a:extLst>
              <a:ext uri="{FF2B5EF4-FFF2-40B4-BE49-F238E27FC236}">
                <a16:creationId xmlns:a16="http://schemas.microsoft.com/office/drawing/2014/main" id="{E3FE1690-9392-4893-8C81-80B3D4740633}"/>
              </a:ext>
            </a:extLst>
          </p:cNvPr>
          <p:cNvSpPr/>
          <p:nvPr/>
        </p:nvSpPr>
        <p:spPr>
          <a:xfrm>
            <a:off x="1004960" y="5031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Б) </a:t>
            </a:r>
            <a:r>
              <a:rPr lang="ru-RU" sz="2000" b="1" dirty="0"/>
              <a:t>одуванчик</a:t>
            </a:r>
          </a:p>
        </p:txBody>
      </p:sp>
      <p:sp>
        <p:nvSpPr>
          <p:cNvPr id="11" name="Стрелка: пятиугольник 10">
            <a:extLst>
              <a:ext uri="{FF2B5EF4-FFF2-40B4-BE49-F238E27FC236}">
                <a16:creationId xmlns:a16="http://schemas.microsoft.com/office/drawing/2014/main" id="{5062DD93-A1DE-4634-9AA1-55EDB1D20AAA}"/>
              </a:ext>
            </a:extLst>
          </p:cNvPr>
          <p:cNvSpPr/>
          <p:nvPr/>
        </p:nvSpPr>
        <p:spPr>
          <a:xfrm flipH="1">
            <a:off x="7649030" y="5031241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Г) </a:t>
            </a:r>
            <a:r>
              <a:rPr lang="ru-RU" sz="2000" b="1" dirty="0"/>
              <a:t>подсолнух</a:t>
            </a:r>
          </a:p>
        </p:txBody>
      </p:sp>
      <p:pic>
        <p:nvPicPr>
          <p:cNvPr id="7" name="секунд">
            <a:hlinkClick r:id="" action="ppaction://media"/>
            <a:extLst>
              <a:ext uri="{FF2B5EF4-FFF2-40B4-BE49-F238E27FC236}">
                <a16:creationId xmlns:a16="http://schemas.microsoft.com/office/drawing/2014/main" id="{93798079-6C85-4049-BD6A-21A3BAE56CD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3510" t="-3447" r="14932" b="972"/>
          <a:stretch/>
        </p:blipFill>
        <p:spPr>
          <a:xfrm>
            <a:off x="5442011" y="3888420"/>
            <a:ext cx="1615737" cy="1469854"/>
          </a:xfrm>
          <a:prstGeom prst="ellipse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47719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6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E524F54-4333-4644-90D0-AA5430D4407C}"/>
              </a:ext>
            </a:extLst>
          </p:cNvPr>
          <p:cNvSpPr txBox="1"/>
          <p:nvPr/>
        </p:nvSpPr>
        <p:spPr>
          <a:xfrm>
            <a:off x="1187356" y="249917"/>
            <a:ext cx="10081571" cy="2031325"/>
          </a:xfrm>
          <a:prstGeom prst="rect">
            <a:avLst/>
          </a:prstGeom>
          <a:solidFill>
            <a:srgbClr val="587CB0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endParaRPr lang="ru-RU" sz="3600" b="1" dirty="0">
              <a:solidFill>
                <a:schemeClr val="bg1"/>
              </a:solidFill>
            </a:endParaRPr>
          </a:p>
          <a:p>
            <a:pPr algn="ctr"/>
            <a:r>
              <a:rPr lang="ru-RU" sz="3600" b="1" dirty="0">
                <a:solidFill>
                  <a:schemeClr val="bg1"/>
                </a:solidFill>
              </a:rPr>
              <a:t>Из чего растет тюльпан?</a:t>
            </a:r>
          </a:p>
          <a:p>
            <a:pPr algn="ctr"/>
            <a:endParaRPr lang="ru-RU" sz="3600" b="1" dirty="0">
              <a:solidFill>
                <a:schemeClr val="bg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8" name="Стрелка: пятиугольник 7">
            <a:extLst>
              <a:ext uri="{FF2B5EF4-FFF2-40B4-BE49-F238E27FC236}">
                <a16:creationId xmlns:a16="http://schemas.microsoft.com/office/drawing/2014/main" id="{670653B3-E5A0-4F3F-AC0A-58973A22CE79}"/>
              </a:ext>
            </a:extLst>
          </p:cNvPr>
          <p:cNvSpPr/>
          <p:nvPr/>
        </p:nvSpPr>
        <p:spPr>
          <a:xfrm>
            <a:off x="1004960" y="3429000"/>
            <a:ext cx="4156283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А) </a:t>
            </a:r>
            <a:r>
              <a:rPr lang="ru-RU" sz="2000" b="1" dirty="0"/>
              <a:t>из семян</a:t>
            </a:r>
          </a:p>
        </p:txBody>
      </p:sp>
      <p:sp>
        <p:nvSpPr>
          <p:cNvPr id="9" name="Стрелка: пятиугольник 8">
            <a:extLst>
              <a:ext uri="{FF2B5EF4-FFF2-40B4-BE49-F238E27FC236}">
                <a16:creationId xmlns:a16="http://schemas.microsoft.com/office/drawing/2014/main" id="{67C73706-1CEE-4717-925B-50C3EFA3397A}"/>
              </a:ext>
            </a:extLst>
          </p:cNvPr>
          <p:cNvSpPr/>
          <p:nvPr/>
        </p:nvSpPr>
        <p:spPr>
          <a:xfrm flipH="1">
            <a:off x="7649029" y="3380005"/>
            <a:ext cx="4156283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В) </a:t>
            </a:r>
            <a:r>
              <a:rPr lang="ru-RU" sz="2000" b="1" dirty="0"/>
              <a:t>из отводков</a:t>
            </a:r>
          </a:p>
        </p:txBody>
      </p:sp>
      <p:sp>
        <p:nvSpPr>
          <p:cNvPr id="10" name="Стрелка: пятиугольник 9">
            <a:extLst>
              <a:ext uri="{FF2B5EF4-FFF2-40B4-BE49-F238E27FC236}">
                <a16:creationId xmlns:a16="http://schemas.microsoft.com/office/drawing/2014/main" id="{E3FE1690-9392-4893-8C81-80B3D4740633}"/>
              </a:ext>
            </a:extLst>
          </p:cNvPr>
          <p:cNvSpPr/>
          <p:nvPr/>
        </p:nvSpPr>
        <p:spPr>
          <a:xfrm>
            <a:off x="1004960" y="5031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Б) </a:t>
            </a:r>
            <a:r>
              <a:rPr lang="ru-RU" sz="2000" b="1" dirty="0"/>
              <a:t>мы устали отвечать</a:t>
            </a:r>
          </a:p>
        </p:txBody>
      </p:sp>
      <p:sp>
        <p:nvSpPr>
          <p:cNvPr id="11" name="Стрелка: пятиугольник 10">
            <a:extLst>
              <a:ext uri="{FF2B5EF4-FFF2-40B4-BE49-F238E27FC236}">
                <a16:creationId xmlns:a16="http://schemas.microsoft.com/office/drawing/2014/main" id="{5062DD93-A1DE-4634-9AA1-55EDB1D20AAA}"/>
              </a:ext>
            </a:extLst>
          </p:cNvPr>
          <p:cNvSpPr/>
          <p:nvPr/>
        </p:nvSpPr>
        <p:spPr>
          <a:xfrm flipH="1">
            <a:off x="7649030" y="5031241"/>
            <a:ext cx="415628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Г) </a:t>
            </a:r>
            <a:r>
              <a:rPr lang="ru-RU" sz="2000" b="1" dirty="0"/>
              <a:t>из луковицы</a:t>
            </a:r>
          </a:p>
        </p:txBody>
      </p:sp>
      <p:pic>
        <p:nvPicPr>
          <p:cNvPr id="7" name="секунд">
            <a:hlinkClick r:id="" action="ppaction://media"/>
            <a:extLst>
              <a:ext uri="{FF2B5EF4-FFF2-40B4-BE49-F238E27FC236}">
                <a16:creationId xmlns:a16="http://schemas.microsoft.com/office/drawing/2014/main" id="{E9FD368C-04C9-4D46-A904-1B0434CDA13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3510" t="-3447" r="14932" b="972"/>
          <a:stretch/>
        </p:blipFill>
        <p:spPr>
          <a:xfrm>
            <a:off x="5442011" y="3888420"/>
            <a:ext cx="1615737" cy="1469854"/>
          </a:xfrm>
          <a:prstGeom prst="ellipse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808337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6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E524F54-4333-4644-90D0-AA5430D4407C}"/>
              </a:ext>
            </a:extLst>
          </p:cNvPr>
          <p:cNvSpPr txBox="1"/>
          <p:nvPr/>
        </p:nvSpPr>
        <p:spPr>
          <a:xfrm>
            <a:off x="1004960" y="126049"/>
            <a:ext cx="10521942" cy="2308324"/>
          </a:xfrm>
          <a:prstGeom prst="rect">
            <a:avLst/>
          </a:prstGeom>
          <a:solidFill>
            <a:srgbClr val="587CB0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endParaRPr lang="ru-RU" sz="3600" b="1" dirty="0">
              <a:solidFill>
                <a:schemeClr val="bg1"/>
              </a:solidFill>
            </a:endParaRPr>
          </a:p>
          <a:p>
            <a:pPr algn="ctr"/>
            <a:r>
              <a:rPr lang="ru-RU" sz="3600" b="1" dirty="0">
                <a:solidFill>
                  <a:schemeClr val="bg1"/>
                </a:solidFill>
              </a:rPr>
              <a:t>Сколько времени кактус может </a:t>
            </a:r>
          </a:p>
          <a:p>
            <a:pPr algn="ctr"/>
            <a:r>
              <a:rPr lang="ru-RU" sz="3600" b="1" dirty="0">
                <a:solidFill>
                  <a:schemeClr val="bg1"/>
                </a:solidFill>
              </a:rPr>
              <a:t>прожить без воды?</a:t>
            </a:r>
          </a:p>
          <a:p>
            <a:pPr algn="ctr"/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8" name="Стрелка: пятиугольник 7">
            <a:extLst>
              <a:ext uri="{FF2B5EF4-FFF2-40B4-BE49-F238E27FC236}">
                <a16:creationId xmlns:a16="http://schemas.microsoft.com/office/drawing/2014/main" id="{670653B3-E5A0-4F3F-AC0A-58973A22CE79}"/>
              </a:ext>
            </a:extLst>
          </p:cNvPr>
          <p:cNvSpPr/>
          <p:nvPr/>
        </p:nvSpPr>
        <p:spPr>
          <a:xfrm>
            <a:off x="1004960" y="3390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А) </a:t>
            </a:r>
            <a:r>
              <a:rPr lang="ru-RU" sz="2000" b="1" dirty="0"/>
              <a:t>месяц</a:t>
            </a:r>
          </a:p>
        </p:txBody>
      </p:sp>
      <p:sp>
        <p:nvSpPr>
          <p:cNvPr id="9" name="Стрелка: пятиугольник 8">
            <a:extLst>
              <a:ext uri="{FF2B5EF4-FFF2-40B4-BE49-F238E27FC236}">
                <a16:creationId xmlns:a16="http://schemas.microsoft.com/office/drawing/2014/main" id="{67C73706-1CEE-4717-925B-50C3EFA3397A}"/>
              </a:ext>
            </a:extLst>
          </p:cNvPr>
          <p:cNvSpPr/>
          <p:nvPr/>
        </p:nvSpPr>
        <p:spPr>
          <a:xfrm flipH="1">
            <a:off x="7649030" y="3380005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В) </a:t>
            </a:r>
            <a:r>
              <a:rPr lang="ru-RU" sz="2000" b="1" dirty="0"/>
              <a:t>несколько лет </a:t>
            </a:r>
          </a:p>
          <a:p>
            <a:pPr algn="ctr"/>
            <a:r>
              <a:rPr lang="ru-RU" sz="2000" b="1" dirty="0"/>
              <a:t>(от дождя и до дождя)</a:t>
            </a:r>
          </a:p>
        </p:txBody>
      </p:sp>
      <p:sp>
        <p:nvSpPr>
          <p:cNvPr id="10" name="Стрелка: пятиугольник 9">
            <a:extLst>
              <a:ext uri="{FF2B5EF4-FFF2-40B4-BE49-F238E27FC236}">
                <a16:creationId xmlns:a16="http://schemas.microsoft.com/office/drawing/2014/main" id="{E3FE1690-9392-4893-8C81-80B3D4740633}"/>
              </a:ext>
            </a:extLst>
          </p:cNvPr>
          <p:cNvSpPr/>
          <p:nvPr/>
        </p:nvSpPr>
        <p:spPr>
          <a:xfrm>
            <a:off x="1004960" y="5031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Б) около </a:t>
            </a:r>
            <a:r>
              <a:rPr lang="ru-RU" sz="2000" b="1" dirty="0"/>
              <a:t>500 лет</a:t>
            </a:r>
          </a:p>
        </p:txBody>
      </p:sp>
      <p:sp>
        <p:nvSpPr>
          <p:cNvPr id="11" name="Стрелка: пятиугольник 10">
            <a:extLst>
              <a:ext uri="{FF2B5EF4-FFF2-40B4-BE49-F238E27FC236}">
                <a16:creationId xmlns:a16="http://schemas.microsoft.com/office/drawing/2014/main" id="{5062DD93-A1DE-4634-9AA1-55EDB1D20AAA}"/>
              </a:ext>
            </a:extLst>
          </p:cNvPr>
          <p:cNvSpPr/>
          <p:nvPr/>
        </p:nvSpPr>
        <p:spPr>
          <a:xfrm flipH="1">
            <a:off x="7649030" y="5031241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Г) </a:t>
            </a:r>
            <a:r>
              <a:rPr lang="ru-RU" sz="2000" b="1" dirty="0"/>
              <a:t>полгода</a:t>
            </a:r>
          </a:p>
        </p:txBody>
      </p:sp>
      <p:pic>
        <p:nvPicPr>
          <p:cNvPr id="7" name="секунд">
            <a:hlinkClick r:id="" action="ppaction://media"/>
            <a:extLst>
              <a:ext uri="{FF2B5EF4-FFF2-40B4-BE49-F238E27FC236}">
                <a16:creationId xmlns:a16="http://schemas.microsoft.com/office/drawing/2014/main" id="{BA9B7B00-371C-48FB-8F87-ABB0042A87C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3510" t="-3447" r="14932" b="972"/>
          <a:stretch/>
        </p:blipFill>
        <p:spPr>
          <a:xfrm>
            <a:off x="5442011" y="3888420"/>
            <a:ext cx="1615737" cy="1469854"/>
          </a:xfrm>
          <a:prstGeom prst="ellipse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784692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6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E524F54-4333-4644-90D0-AA5430D4407C}"/>
              </a:ext>
            </a:extLst>
          </p:cNvPr>
          <p:cNvSpPr txBox="1"/>
          <p:nvPr/>
        </p:nvSpPr>
        <p:spPr>
          <a:xfrm>
            <a:off x="1645750" y="126049"/>
            <a:ext cx="9091316" cy="2031325"/>
          </a:xfrm>
          <a:prstGeom prst="rect">
            <a:avLst/>
          </a:prstGeom>
          <a:solidFill>
            <a:srgbClr val="587CB0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endParaRPr lang="ru-RU" sz="3600" b="1" dirty="0">
              <a:solidFill>
                <a:schemeClr val="bg1"/>
              </a:solidFill>
            </a:endParaRPr>
          </a:p>
          <a:p>
            <a:pPr algn="ctr"/>
            <a:r>
              <a:rPr lang="ru-RU" sz="3600" b="1" dirty="0">
                <a:solidFill>
                  <a:schemeClr val="bg1"/>
                </a:solidFill>
              </a:rPr>
              <a:t>Самая большая птица в мире?</a:t>
            </a:r>
          </a:p>
          <a:p>
            <a:pPr algn="ctr"/>
            <a:endParaRPr lang="ru-RU" sz="3600" b="1" dirty="0">
              <a:solidFill>
                <a:schemeClr val="bg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8" name="Стрелка: пятиугольник 7">
            <a:extLst>
              <a:ext uri="{FF2B5EF4-FFF2-40B4-BE49-F238E27FC236}">
                <a16:creationId xmlns:a16="http://schemas.microsoft.com/office/drawing/2014/main" id="{670653B3-E5A0-4F3F-AC0A-58973A22CE79}"/>
              </a:ext>
            </a:extLst>
          </p:cNvPr>
          <p:cNvSpPr/>
          <p:nvPr/>
        </p:nvSpPr>
        <p:spPr>
          <a:xfrm>
            <a:off x="1004960" y="3390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А) </a:t>
            </a:r>
            <a:r>
              <a:rPr lang="ru-RU" sz="2000" b="1" dirty="0"/>
              <a:t>курица</a:t>
            </a:r>
          </a:p>
        </p:txBody>
      </p:sp>
      <p:sp>
        <p:nvSpPr>
          <p:cNvPr id="9" name="Стрелка: пятиугольник 8">
            <a:extLst>
              <a:ext uri="{FF2B5EF4-FFF2-40B4-BE49-F238E27FC236}">
                <a16:creationId xmlns:a16="http://schemas.microsoft.com/office/drawing/2014/main" id="{67C73706-1CEE-4717-925B-50C3EFA3397A}"/>
              </a:ext>
            </a:extLst>
          </p:cNvPr>
          <p:cNvSpPr/>
          <p:nvPr/>
        </p:nvSpPr>
        <p:spPr>
          <a:xfrm flipH="1">
            <a:off x="7649030" y="3390241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В) </a:t>
            </a:r>
            <a:r>
              <a:rPr lang="ru-RU" sz="2000" b="1" dirty="0"/>
              <a:t>колибри</a:t>
            </a:r>
          </a:p>
        </p:txBody>
      </p:sp>
      <p:sp>
        <p:nvSpPr>
          <p:cNvPr id="10" name="Стрелка: пятиугольник 9">
            <a:extLst>
              <a:ext uri="{FF2B5EF4-FFF2-40B4-BE49-F238E27FC236}">
                <a16:creationId xmlns:a16="http://schemas.microsoft.com/office/drawing/2014/main" id="{E3FE1690-9392-4893-8C81-80B3D4740633}"/>
              </a:ext>
            </a:extLst>
          </p:cNvPr>
          <p:cNvSpPr/>
          <p:nvPr/>
        </p:nvSpPr>
        <p:spPr>
          <a:xfrm>
            <a:off x="1004960" y="5031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Б) </a:t>
            </a:r>
            <a:r>
              <a:rPr lang="ru-RU" sz="2000" b="1" dirty="0"/>
              <a:t>орел</a:t>
            </a:r>
          </a:p>
        </p:txBody>
      </p:sp>
      <p:sp>
        <p:nvSpPr>
          <p:cNvPr id="11" name="Стрелка: пятиугольник 10">
            <a:extLst>
              <a:ext uri="{FF2B5EF4-FFF2-40B4-BE49-F238E27FC236}">
                <a16:creationId xmlns:a16="http://schemas.microsoft.com/office/drawing/2014/main" id="{5062DD93-A1DE-4634-9AA1-55EDB1D20AAA}"/>
              </a:ext>
            </a:extLst>
          </p:cNvPr>
          <p:cNvSpPr/>
          <p:nvPr/>
        </p:nvSpPr>
        <p:spPr>
          <a:xfrm flipH="1">
            <a:off x="7649030" y="5031241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Г) </a:t>
            </a:r>
            <a:r>
              <a:rPr lang="ru-RU" sz="2000" b="1" dirty="0"/>
              <a:t>страус</a:t>
            </a:r>
          </a:p>
        </p:txBody>
      </p:sp>
      <p:pic>
        <p:nvPicPr>
          <p:cNvPr id="7" name="секунд">
            <a:hlinkClick r:id="" action="ppaction://media"/>
            <a:extLst>
              <a:ext uri="{FF2B5EF4-FFF2-40B4-BE49-F238E27FC236}">
                <a16:creationId xmlns:a16="http://schemas.microsoft.com/office/drawing/2014/main" id="{AEE45615-FC54-4234-88BE-022F1495732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3510" t="-3447" r="14932" b="972"/>
          <a:stretch/>
        </p:blipFill>
        <p:spPr>
          <a:xfrm>
            <a:off x="5442011" y="3888420"/>
            <a:ext cx="1615737" cy="1469854"/>
          </a:xfrm>
          <a:prstGeom prst="ellipse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21878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6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E524F54-4333-4644-90D0-AA5430D4407C}"/>
              </a:ext>
            </a:extLst>
          </p:cNvPr>
          <p:cNvSpPr txBox="1"/>
          <p:nvPr/>
        </p:nvSpPr>
        <p:spPr>
          <a:xfrm>
            <a:off x="1645750" y="126049"/>
            <a:ext cx="9091316" cy="3139321"/>
          </a:xfrm>
          <a:prstGeom prst="rect">
            <a:avLst/>
          </a:prstGeom>
          <a:solidFill>
            <a:srgbClr val="587CB0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Данная технология сочетает обучение </a:t>
            </a:r>
          </a:p>
          <a:p>
            <a:pPr algn="ctr"/>
            <a:r>
              <a:rPr lang="ru-RU" sz="3600" b="1" dirty="0">
                <a:solidFill>
                  <a:schemeClr val="bg1"/>
                </a:solidFill>
              </a:rPr>
              <a:t>и учение, ее цель-максимальное развитие индивидуальных познавательных способностей ребенка. </a:t>
            </a:r>
          </a:p>
          <a:p>
            <a:pPr algn="ctr"/>
            <a:r>
              <a:rPr lang="ru-RU" sz="3600" b="1" dirty="0">
                <a:solidFill>
                  <a:schemeClr val="bg1"/>
                </a:solidFill>
              </a:rPr>
              <a:t>Что это за технология?</a:t>
            </a:r>
          </a:p>
          <a:p>
            <a:endParaRPr lang="ru-RU" dirty="0"/>
          </a:p>
        </p:txBody>
      </p:sp>
      <p:sp>
        <p:nvSpPr>
          <p:cNvPr id="8" name="Стрелка: пятиугольник 7">
            <a:extLst>
              <a:ext uri="{FF2B5EF4-FFF2-40B4-BE49-F238E27FC236}">
                <a16:creationId xmlns:a16="http://schemas.microsoft.com/office/drawing/2014/main" id="{670653B3-E5A0-4F3F-AC0A-58973A22CE79}"/>
              </a:ext>
            </a:extLst>
          </p:cNvPr>
          <p:cNvSpPr/>
          <p:nvPr/>
        </p:nvSpPr>
        <p:spPr>
          <a:xfrm>
            <a:off x="1004960" y="3390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А) </a:t>
            </a:r>
            <a:r>
              <a:rPr lang="ru-RU" sz="2000" b="1" dirty="0"/>
              <a:t>исследовательского или проблемного обучения</a:t>
            </a:r>
          </a:p>
        </p:txBody>
      </p:sp>
      <p:sp>
        <p:nvSpPr>
          <p:cNvPr id="9" name="Стрелка: пятиугольник 8">
            <a:extLst>
              <a:ext uri="{FF2B5EF4-FFF2-40B4-BE49-F238E27FC236}">
                <a16:creationId xmlns:a16="http://schemas.microsoft.com/office/drawing/2014/main" id="{67C73706-1CEE-4717-925B-50C3EFA3397A}"/>
              </a:ext>
            </a:extLst>
          </p:cNvPr>
          <p:cNvSpPr/>
          <p:nvPr/>
        </p:nvSpPr>
        <p:spPr>
          <a:xfrm flipH="1">
            <a:off x="7649030" y="3380005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В) </a:t>
            </a:r>
            <a:r>
              <a:rPr lang="ru-RU" sz="2000" b="1" dirty="0"/>
              <a:t>программированного обучения</a:t>
            </a:r>
          </a:p>
        </p:txBody>
      </p:sp>
      <p:sp>
        <p:nvSpPr>
          <p:cNvPr id="10" name="Стрелка: пятиугольник 9">
            <a:extLst>
              <a:ext uri="{FF2B5EF4-FFF2-40B4-BE49-F238E27FC236}">
                <a16:creationId xmlns:a16="http://schemas.microsoft.com/office/drawing/2014/main" id="{E3FE1690-9392-4893-8C81-80B3D4740633}"/>
              </a:ext>
            </a:extLst>
          </p:cNvPr>
          <p:cNvSpPr/>
          <p:nvPr/>
        </p:nvSpPr>
        <p:spPr>
          <a:xfrm>
            <a:off x="1004960" y="5031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Б) </a:t>
            </a:r>
            <a:r>
              <a:rPr lang="ru-RU" sz="2000" b="1" dirty="0"/>
              <a:t>личностно-ориентированного развивающего обучения </a:t>
            </a:r>
          </a:p>
        </p:txBody>
      </p:sp>
      <p:sp>
        <p:nvSpPr>
          <p:cNvPr id="11" name="Стрелка: пятиугольник 10">
            <a:extLst>
              <a:ext uri="{FF2B5EF4-FFF2-40B4-BE49-F238E27FC236}">
                <a16:creationId xmlns:a16="http://schemas.microsoft.com/office/drawing/2014/main" id="{5062DD93-A1DE-4634-9AA1-55EDB1D20AAA}"/>
              </a:ext>
            </a:extLst>
          </p:cNvPr>
          <p:cNvSpPr/>
          <p:nvPr/>
        </p:nvSpPr>
        <p:spPr>
          <a:xfrm flipH="1">
            <a:off x="7649030" y="5031241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Г) </a:t>
            </a:r>
            <a:r>
              <a:rPr lang="ru-RU" sz="2000" b="1" dirty="0"/>
              <a:t>психологического воздействия</a:t>
            </a:r>
          </a:p>
        </p:txBody>
      </p:sp>
      <p:pic>
        <p:nvPicPr>
          <p:cNvPr id="3" name="секунд">
            <a:hlinkClick r:id="" action="ppaction://media"/>
            <a:extLst>
              <a:ext uri="{FF2B5EF4-FFF2-40B4-BE49-F238E27FC236}">
                <a16:creationId xmlns:a16="http://schemas.microsoft.com/office/drawing/2014/main" id="{CD9CAF79-D07D-4878-AF23-6F3F1F70294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13510" t="-3447" r="14932" b="972"/>
          <a:stretch/>
        </p:blipFill>
        <p:spPr>
          <a:xfrm>
            <a:off x="5442011" y="3888420"/>
            <a:ext cx="1615737" cy="1469854"/>
          </a:xfrm>
          <a:prstGeom prst="ellipse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4259881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6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622E321-69DB-4E27-A75E-8857978EAF03}"/>
              </a:ext>
            </a:extLst>
          </p:cNvPr>
          <p:cNvSpPr/>
          <p:nvPr/>
        </p:nvSpPr>
        <p:spPr>
          <a:xfrm>
            <a:off x="2328386" y="785520"/>
            <a:ext cx="79785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perspectiveBelow"/>
              <a:lightRig rig="soft" dir="t">
                <a:rot lat="0" lon="0" rev="15600000"/>
              </a:lightRig>
            </a:scene3d>
            <a:sp3d extrusionH="57150" prstMaterial="softEdge">
              <a:bevelT w="25400" h="38100" prst="angle"/>
            </a:sp3d>
          </a:bodyPr>
          <a:lstStyle/>
          <a:p>
            <a:pPr algn="ctr"/>
            <a:r>
              <a:rPr lang="ru-RU" sz="7200" b="1" cap="none" spc="0" dirty="0">
                <a:ln>
                  <a:solidFill>
                    <a:schemeClr val="bg2">
                      <a:lumMod val="10000"/>
                    </a:schemeClr>
                  </a:solidFill>
                </a:ln>
                <a:solidFill>
                  <a:srgbClr val="FFD13F"/>
                </a:solidFill>
                <a:effectLst>
                  <a:glow rad="215900">
                    <a:schemeClr val="bg2">
                      <a:alpha val="59000"/>
                    </a:schemeClr>
                  </a:glow>
                  <a:innerShdw blurRad="114300">
                    <a:prstClr val="black"/>
                  </a:innerShdw>
                </a:effectLst>
              </a:rPr>
              <a:t>ответы</a:t>
            </a:r>
          </a:p>
        </p:txBody>
      </p:sp>
    </p:spTree>
    <p:extLst>
      <p:ext uri="{BB962C8B-B14F-4D97-AF65-F5344CB8AC3E}">
        <p14:creationId xmlns:p14="http://schemas.microsoft.com/office/powerpoint/2010/main" val="150643244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E524F54-4333-4644-90D0-AA5430D4407C}"/>
              </a:ext>
            </a:extLst>
          </p:cNvPr>
          <p:cNvSpPr txBox="1"/>
          <p:nvPr/>
        </p:nvSpPr>
        <p:spPr>
          <a:xfrm>
            <a:off x="1645750" y="126049"/>
            <a:ext cx="9091316" cy="2585323"/>
          </a:xfrm>
          <a:prstGeom prst="rect">
            <a:avLst/>
          </a:prstGeom>
          <a:solidFill>
            <a:srgbClr val="587CB0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endParaRPr lang="ru-RU" sz="3600" b="1" dirty="0">
              <a:solidFill>
                <a:schemeClr val="bg1"/>
              </a:solidFill>
            </a:endParaRPr>
          </a:p>
          <a:p>
            <a:pPr algn="ctr"/>
            <a:endParaRPr lang="ru-RU" sz="3600" b="1" dirty="0">
              <a:solidFill>
                <a:schemeClr val="bg1"/>
              </a:solidFill>
            </a:endParaRPr>
          </a:p>
          <a:p>
            <a:pPr algn="ctr"/>
            <a:r>
              <a:rPr lang="ru-RU" sz="3600" b="1" dirty="0">
                <a:solidFill>
                  <a:schemeClr val="bg1"/>
                </a:solidFill>
              </a:rPr>
              <a:t>Какое животное немое?</a:t>
            </a:r>
          </a:p>
          <a:p>
            <a:pPr algn="ctr"/>
            <a:endParaRPr lang="ru-RU" sz="3600" b="1" dirty="0">
              <a:solidFill>
                <a:schemeClr val="bg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8" name="Стрелка: пятиугольник 7">
            <a:extLst>
              <a:ext uri="{FF2B5EF4-FFF2-40B4-BE49-F238E27FC236}">
                <a16:creationId xmlns:a16="http://schemas.microsoft.com/office/drawing/2014/main" id="{670653B3-E5A0-4F3F-AC0A-58973A22CE79}"/>
              </a:ext>
            </a:extLst>
          </p:cNvPr>
          <p:cNvSpPr/>
          <p:nvPr/>
        </p:nvSpPr>
        <p:spPr>
          <a:xfrm>
            <a:off x="1004960" y="3390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А) </a:t>
            </a:r>
            <a:r>
              <a:rPr lang="ru-RU" sz="2000" b="1" dirty="0"/>
              <a:t>жираф</a:t>
            </a:r>
          </a:p>
        </p:txBody>
      </p:sp>
      <p:sp>
        <p:nvSpPr>
          <p:cNvPr id="9" name="Стрелка: пятиугольник 8">
            <a:extLst>
              <a:ext uri="{FF2B5EF4-FFF2-40B4-BE49-F238E27FC236}">
                <a16:creationId xmlns:a16="http://schemas.microsoft.com/office/drawing/2014/main" id="{67C73706-1CEE-4717-925B-50C3EFA3397A}"/>
              </a:ext>
            </a:extLst>
          </p:cNvPr>
          <p:cNvSpPr/>
          <p:nvPr/>
        </p:nvSpPr>
        <p:spPr>
          <a:xfrm flipH="1">
            <a:off x="7649030" y="3380005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В) </a:t>
            </a:r>
            <a:r>
              <a:rPr lang="ru-RU" sz="2000" b="1" dirty="0"/>
              <a:t>лемур</a:t>
            </a:r>
          </a:p>
        </p:txBody>
      </p:sp>
      <p:sp>
        <p:nvSpPr>
          <p:cNvPr id="10" name="Стрелка: пятиугольник 9">
            <a:extLst>
              <a:ext uri="{FF2B5EF4-FFF2-40B4-BE49-F238E27FC236}">
                <a16:creationId xmlns:a16="http://schemas.microsoft.com/office/drawing/2014/main" id="{E3FE1690-9392-4893-8C81-80B3D4740633}"/>
              </a:ext>
            </a:extLst>
          </p:cNvPr>
          <p:cNvSpPr/>
          <p:nvPr/>
        </p:nvSpPr>
        <p:spPr>
          <a:xfrm>
            <a:off x="1004960" y="5031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Б) </a:t>
            </a:r>
            <a:r>
              <a:rPr lang="ru-RU" sz="2000" b="1" dirty="0"/>
              <a:t>лев</a:t>
            </a:r>
          </a:p>
        </p:txBody>
      </p:sp>
      <p:sp>
        <p:nvSpPr>
          <p:cNvPr id="11" name="Стрелка: пятиугольник 10">
            <a:extLst>
              <a:ext uri="{FF2B5EF4-FFF2-40B4-BE49-F238E27FC236}">
                <a16:creationId xmlns:a16="http://schemas.microsoft.com/office/drawing/2014/main" id="{5062DD93-A1DE-4634-9AA1-55EDB1D20AAA}"/>
              </a:ext>
            </a:extLst>
          </p:cNvPr>
          <p:cNvSpPr/>
          <p:nvPr/>
        </p:nvSpPr>
        <p:spPr>
          <a:xfrm flipH="1">
            <a:off x="7649030" y="5031241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Г) </a:t>
            </a:r>
            <a:r>
              <a:rPr lang="ru-RU" sz="2000" b="1" dirty="0"/>
              <a:t>коала</a:t>
            </a:r>
          </a:p>
        </p:txBody>
      </p:sp>
    </p:spTree>
    <p:extLst>
      <p:ext uri="{BB962C8B-B14F-4D97-AF65-F5344CB8AC3E}">
        <p14:creationId xmlns:p14="http://schemas.microsoft.com/office/powerpoint/2010/main" val="2124753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E524F54-4333-4644-90D0-AA5430D4407C}"/>
              </a:ext>
            </a:extLst>
          </p:cNvPr>
          <p:cNvSpPr txBox="1"/>
          <p:nvPr/>
        </p:nvSpPr>
        <p:spPr>
          <a:xfrm>
            <a:off x="1550342" y="110890"/>
            <a:ext cx="9091316" cy="3139321"/>
          </a:xfrm>
          <a:prstGeom prst="rect">
            <a:avLst/>
          </a:prstGeom>
          <a:solidFill>
            <a:srgbClr val="587CB0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endParaRPr lang="ru-RU" sz="3600" b="1" dirty="0">
              <a:solidFill>
                <a:schemeClr val="bg1"/>
              </a:solidFill>
            </a:endParaRPr>
          </a:p>
          <a:p>
            <a:pPr algn="ctr"/>
            <a:endParaRPr lang="ru-RU" sz="3600" b="1" dirty="0">
              <a:solidFill>
                <a:schemeClr val="bg1"/>
              </a:solidFill>
            </a:endParaRPr>
          </a:p>
          <a:p>
            <a:pPr algn="ctr"/>
            <a:r>
              <a:rPr lang="ru-RU" sz="3600" b="1" dirty="0">
                <a:solidFill>
                  <a:schemeClr val="bg1"/>
                </a:solidFill>
              </a:rPr>
              <a:t>Сколько запахов различает собака?</a:t>
            </a:r>
          </a:p>
          <a:p>
            <a:pPr algn="ctr"/>
            <a:endParaRPr lang="ru-RU" sz="3600" b="1" dirty="0">
              <a:solidFill>
                <a:schemeClr val="bg1"/>
              </a:solidFill>
            </a:endParaRPr>
          </a:p>
          <a:p>
            <a:pPr algn="ctr"/>
            <a:endParaRPr lang="ru-RU" sz="3600" b="1" dirty="0">
              <a:solidFill>
                <a:schemeClr val="bg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8" name="Стрелка: пятиугольник 7">
            <a:extLst>
              <a:ext uri="{FF2B5EF4-FFF2-40B4-BE49-F238E27FC236}">
                <a16:creationId xmlns:a16="http://schemas.microsoft.com/office/drawing/2014/main" id="{670653B3-E5A0-4F3F-AC0A-58973A22CE79}"/>
              </a:ext>
            </a:extLst>
          </p:cNvPr>
          <p:cNvSpPr/>
          <p:nvPr/>
        </p:nvSpPr>
        <p:spPr>
          <a:xfrm>
            <a:off x="1004960" y="3390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А) </a:t>
            </a:r>
            <a:r>
              <a:rPr lang="ru-RU" sz="2000" b="1" dirty="0"/>
              <a:t>100</a:t>
            </a:r>
          </a:p>
        </p:txBody>
      </p:sp>
      <p:sp>
        <p:nvSpPr>
          <p:cNvPr id="9" name="Стрелка: пятиугольник 8">
            <a:extLst>
              <a:ext uri="{FF2B5EF4-FFF2-40B4-BE49-F238E27FC236}">
                <a16:creationId xmlns:a16="http://schemas.microsoft.com/office/drawing/2014/main" id="{67C73706-1CEE-4717-925B-50C3EFA3397A}"/>
              </a:ext>
            </a:extLst>
          </p:cNvPr>
          <p:cNvSpPr/>
          <p:nvPr/>
        </p:nvSpPr>
        <p:spPr>
          <a:xfrm flipH="1">
            <a:off x="7649030" y="3380005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В) </a:t>
            </a:r>
            <a:r>
              <a:rPr lang="ru-RU" sz="2000" b="1" dirty="0"/>
              <a:t>3 000</a:t>
            </a:r>
          </a:p>
        </p:txBody>
      </p:sp>
      <p:sp>
        <p:nvSpPr>
          <p:cNvPr id="10" name="Стрелка: пятиугольник 9">
            <a:extLst>
              <a:ext uri="{FF2B5EF4-FFF2-40B4-BE49-F238E27FC236}">
                <a16:creationId xmlns:a16="http://schemas.microsoft.com/office/drawing/2014/main" id="{E3FE1690-9392-4893-8C81-80B3D4740633}"/>
              </a:ext>
            </a:extLst>
          </p:cNvPr>
          <p:cNvSpPr/>
          <p:nvPr/>
        </p:nvSpPr>
        <p:spPr>
          <a:xfrm>
            <a:off x="1004960" y="5031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Б) </a:t>
            </a:r>
            <a:r>
              <a:rPr lang="ru-RU" sz="2000" b="1" dirty="0"/>
              <a:t>2 млн.</a:t>
            </a:r>
          </a:p>
        </p:txBody>
      </p:sp>
      <p:sp>
        <p:nvSpPr>
          <p:cNvPr id="11" name="Стрелка: пятиугольник 10">
            <a:extLst>
              <a:ext uri="{FF2B5EF4-FFF2-40B4-BE49-F238E27FC236}">
                <a16:creationId xmlns:a16="http://schemas.microsoft.com/office/drawing/2014/main" id="{5062DD93-A1DE-4634-9AA1-55EDB1D20AAA}"/>
              </a:ext>
            </a:extLst>
          </p:cNvPr>
          <p:cNvSpPr/>
          <p:nvPr/>
        </p:nvSpPr>
        <p:spPr>
          <a:xfrm flipH="1">
            <a:off x="7649030" y="5031241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Г) </a:t>
            </a:r>
            <a:r>
              <a:rPr lang="ru-RU" sz="2000" b="1" dirty="0"/>
              <a:t>500</a:t>
            </a:r>
          </a:p>
        </p:txBody>
      </p:sp>
    </p:spTree>
    <p:extLst>
      <p:ext uri="{BB962C8B-B14F-4D97-AF65-F5344CB8AC3E}">
        <p14:creationId xmlns:p14="http://schemas.microsoft.com/office/powerpoint/2010/main" val="1164661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E524F54-4333-4644-90D0-AA5430D4407C}"/>
              </a:ext>
            </a:extLst>
          </p:cNvPr>
          <p:cNvSpPr txBox="1"/>
          <p:nvPr/>
        </p:nvSpPr>
        <p:spPr>
          <a:xfrm>
            <a:off x="1645750" y="126049"/>
            <a:ext cx="9091316" cy="2585323"/>
          </a:xfrm>
          <a:prstGeom prst="rect">
            <a:avLst/>
          </a:prstGeom>
          <a:solidFill>
            <a:srgbClr val="587CB0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endParaRPr lang="ru-RU" sz="3600" b="1" dirty="0">
              <a:solidFill>
                <a:schemeClr val="bg1"/>
              </a:solidFill>
            </a:endParaRPr>
          </a:p>
          <a:p>
            <a:pPr algn="ctr"/>
            <a:r>
              <a:rPr lang="ru-RU" sz="3600" b="1" dirty="0">
                <a:solidFill>
                  <a:schemeClr val="bg1"/>
                </a:solidFill>
              </a:rPr>
              <a:t>У кого из хищников самое маленькое сердце?</a:t>
            </a:r>
          </a:p>
          <a:p>
            <a:pPr algn="ctr"/>
            <a:endParaRPr lang="ru-RU" sz="3600" b="1" dirty="0">
              <a:solidFill>
                <a:schemeClr val="bg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8" name="Стрелка: пятиугольник 7">
            <a:extLst>
              <a:ext uri="{FF2B5EF4-FFF2-40B4-BE49-F238E27FC236}">
                <a16:creationId xmlns:a16="http://schemas.microsoft.com/office/drawing/2014/main" id="{670653B3-E5A0-4F3F-AC0A-58973A22CE79}"/>
              </a:ext>
            </a:extLst>
          </p:cNvPr>
          <p:cNvSpPr/>
          <p:nvPr/>
        </p:nvSpPr>
        <p:spPr>
          <a:xfrm>
            <a:off x="1004960" y="3390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А) </a:t>
            </a:r>
            <a:r>
              <a:rPr lang="ru-RU" sz="2000" b="1" dirty="0"/>
              <a:t>тигр</a:t>
            </a:r>
          </a:p>
        </p:txBody>
      </p:sp>
      <p:sp>
        <p:nvSpPr>
          <p:cNvPr id="9" name="Стрелка: пятиугольник 8">
            <a:extLst>
              <a:ext uri="{FF2B5EF4-FFF2-40B4-BE49-F238E27FC236}">
                <a16:creationId xmlns:a16="http://schemas.microsoft.com/office/drawing/2014/main" id="{67C73706-1CEE-4717-925B-50C3EFA3397A}"/>
              </a:ext>
            </a:extLst>
          </p:cNvPr>
          <p:cNvSpPr/>
          <p:nvPr/>
        </p:nvSpPr>
        <p:spPr>
          <a:xfrm flipH="1">
            <a:off x="7616927" y="3429000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В) рысь</a:t>
            </a:r>
            <a:endParaRPr lang="ru-RU" sz="2000" b="1" dirty="0"/>
          </a:p>
        </p:txBody>
      </p:sp>
      <p:sp>
        <p:nvSpPr>
          <p:cNvPr id="10" name="Стрелка: пятиугольник 9">
            <a:extLst>
              <a:ext uri="{FF2B5EF4-FFF2-40B4-BE49-F238E27FC236}">
                <a16:creationId xmlns:a16="http://schemas.microsoft.com/office/drawing/2014/main" id="{E3FE1690-9392-4893-8C81-80B3D4740633}"/>
              </a:ext>
            </a:extLst>
          </p:cNvPr>
          <p:cNvSpPr/>
          <p:nvPr/>
        </p:nvSpPr>
        <p:spPr>
          <a:xfrm>
            <a:off x="1004960" y="5031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Б) </a:t>
            </a:r>
            <a:r>
              <a:rPr lang="ru-RU" sz="2000" b="1" dirty="0"/>
              <a:t>мышь</a:t>
            </a:r>
          </a:p>
        </p:txBody>
      </p:sp>
      <p:sp>
        <p:nvSpPr>
          <p:cNvPr id="11" name="Стрелка: пятиугольник 10">
            <a:extLst>
              <a:ext uri="{FF2B5EF4-FFF2-40B4-BE49-F238E27FC236}">
                <a16:creationId xmlns:a16="http://schemas.microsoft.com/office/drawing/2014/main" id="{5062DD93-A1DE-4634-9AA1-55EDB1D20AAA}"/>
              </a:ext>
            </a:extLst>
          </p:cNvPr>
          <p:cNvSpPr/>
          <p:nvPr/>
        </p:nvSpPr>
        <p:spPr>
          <a:xfrm flipH="1">
            <a:off x="7649030" y="5031241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Г) </a:t>
            </a:r>
            <a:r>
              <a:rPr lang="ru-RU" sz="2000" b="1" dirty="0"/>
              <a:t>лев</a:t>
            </a:r>
          </a:p>
        </p:txBody>
      </p:sp>
    </p:spTree>
    <p:extLst>
      <p:ext uri="{BB962C8B-B14F-4D97-AF65-F5344CB8AC3E}">
        <p14:creationId xmlns:p14="http://schemas.microsoft.com/office/powerpoint/2010/main" val="3401852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E524F54-4333-4644-90D0-AA5430D4407C}"/>
              </a:ext>
            </a:extLst>
          </p:cNvPr>
          <p:cNvSpPr txBox="1"/>
          <p:nvPr/>
        </p:nvSpPr>
        <p:spPr>
          <a:xfrm>
            <a:off x="1550342" y="344413"/>
            <a:ext cx="9091316" cy="2031325"/>
          </a:xfrm>
          <a:prstGeom prst="rect">
            <a:avLst/>
          </a:prstGeom>
          <a:solidFill>
            <a:srgbClr val="587CB0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endParaRPr lang="ru-RU" sz="3600" b="1" dirty="0">
              <a:solidFill>
                <a:schemeClr val="bg1"/>
              </a:solidFill>
            </a:endParaRPr>
          </a:p>
          <a:p>
            <a:pPr algn="ctr"/>
            <a:r>
              <a:rPr lang="ru-RU" sz="3600" b="1" dirty="0">
                <a:solidFill>
                  <a:schemeClr val="bg1"/>
                </a:solidFill>
              </a:rPr>
              <a:t>Какое насекомое само себя ест?</a:t>
            </a:r>
          </a:p>
          <a:p>
            <a:pPr algn="ctr"/>
            <a:endParaRPr lang="ru-RU" sz="3600" b="1" dirty="0">
              <a:solidFill>
                <a:schemeClr val="bg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8" name="Стрелка: пятиугольник 7">
            <a:extLst>
              <a:ext uri="{FF2B5EF4-FFF2-40B4-BE49-F238E27FC236}">
                <a16:creationId xmlns:a16="http://schemas.microsoft.com/office/drawing/2014/main" id="{670653B3-E5A0-4F3F-AC0A-58973A22CE79}"/>
              </a:ext>
            </a:extLst>
          </p:cNvPr>
          <p:cNvSpPr/>
          <p:nvPr/>
        </p:nvSpPr>
        <p:spPr>
          <a:xfrm>
            <a:off x="1004960" y="3390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А) </a:t>
            </a:r>
            <a:r>
              <a:rPr lang="ru-RU" sz="2000" b="1" dirty="0"/>
              <a:t>богомол</a:t>
            </a:r>
          </a:p>
        </p:txBody>
      </p:sp>
      <p:sp>
        <p:nvSpPr>
          <p:cNvPr id="9" name="Стрелка: пятиугольник 8">
            <a:extLst>
              <a:ext uri="{FF2B5EF4-FFF2-40B4-BE49-F238E27FC236}">
                <a16:creationId xmlns:a16="http://schemas.microsoft.com/office/drawing/2014/main" id="{67C73706-1CEE-4717-925B-50C3EFA3397A}"/>
              </a:ext>
            </a:extLst>
          </p:cNvPr>
          <p:cNvSpPr/>
          <p:nvPr/>
        </p:nvSpPr>
        <p:spPr>
          <a:xfrm flipH="1">
            <a:off x="7649030" y="3380005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В) </a:t>
            </a:r>
            <a:r>
              <a:rPr lang="ru-RU" sz="2000" b="1" dirty="0"/>
              <a:t>муха</a:t>
            </a:r>
          </a:p>
        </p:txBody>
      </p:sp>
      <p:sp>
        <p:nvSpPr>
          <p:cNvPr id="10" name="Стрелка: пятиугольник 9">
            <a:extLst>
              <a:ext uri="{FF2B5EF4-FFF2-40B4-BE49-F238E27FC236}">
                <a16:creationId xmlns:a16="http://schemas.microsoft.com/office/drawing/2014/main" id="{E3FE1690-9392-4893-8C81-80B3D4740633}"/>
              </a:ext>
            </a:extLst>
          </p:cNvPr>
          <p:cNvSpPr/>
          <p:nvPr/>
        </p:nvSpPr>
        <p:spPr>
          <a:xfrm>
            <a:off x="1004960" y="5031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Б) </a:t>
            </a:r>
            <a:r>
              <a:rPr lang="ru-RU" sz="2000" b="1" dirty="0"/>
              <a:t>кузнечик</a:t>
            </a:r>
          </a:p>
        </p:txBody>
      </p:sp>
      <p:sp>
        <p:nvSpPr>
          <p:cNvPr id="11" name="Стрелка: пятиугольник 10">
            <a:extLst>
              <a:ext uri="{FF2B5EF4-FFF2-40B4-BE49-F238E27FC236}">
                <a16:creationId xmlns:a16="http://schemas.microsoft.com/office/drawing/2014/main" id="{5062DD93-A1DE-4634-9AA1-55EDB1D20AAA}"/>
              </a:ext>
            </a:extLst>
          </p:cNvPr>
          <p:cNvSpPr/>
          <p:nvPr/>
        </p:nvSpPr>
        <p:spPr>
          <a:xfrm flipH="1">
            <a:off x="7649030" y="5031241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Г) </a:t>
            </a:r>
            <a:r>
              <a:rPr lang="ru-RU" sz="2000" b="1" dirty="0"/>
              <a:t>саранча </a:t>
            </a:r>
          </a:p>
        </p:txBody>
      </p:sp>
    </p:spTree>
    <p:extLst>
      <p:ext uri="{BB962C8B-B14F-4D97-AF65-F5344CB8AC3E}">
        <p14:creationId xmlns:p14="http://schemas.microsoft.com/office/powerpoint/2010/main" val="2974956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E524F54-4333-4644-90D0-AA5430D4407C}"/>
              </a:ext>
            </a:extLst>
          </p:cNvPr>
          <p:cNvSpPr txBox="1"/>
          <p:nvPr/>
        </p:nvSpPr>
        <p:spPr>
          <a:xfrm>
            <a:off x="1645750" y="126049"/>
            <a:ext cx="9091316" cy="2585323"/>
          </a:xfrm>
          <a:prstGeom prst="rect">
            <a:avLst/>
          </a:prstGeom>
          <a:solidFill>
            <a:srgbClr val="587CB0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endParaRPr lang="ru-RU" sz="3600" b="1" dirty="0">
              <a:solidFill>
                <a:schemeClr val="bg1"/>
              </a:solidFill>
            </a:endParaRPr>
          </a:p>
          <a:p>
            <a:pPr algn="ctr"/>
            <a:r>
              <a:rPr lang="ru-RU" sz="3600" b="1" dirty="0">
                <a:solidFill>
                  <a:schemeClr val="bg1"/>
                </a:solidFill>
              </a:rPr>
              <a:t>Какие существа в природе живут дольше всех?</a:t>
            </a:r>
          </a:p>
          <a:p>
            <a:pPr algn="ctr"/>
            <a:endParaRPr lang="ru-RU" sz="3600" b="1" dirty="0">
              <a:solidFill>
                <a:schemeClr val="bg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8" name="Стрелка: пятиугольник 7">
            <a:extLst>
              <a:ext uri="{FF2B5EF4-FFF2-40B4-BE49-F238E27FC236}">
                <a16:creationId xmlns:a16="http://schemas.microsoft.com/office/drawing/2014/main" id="{670653B3-E5A0-4F3F-AC0A-58973A22CE79}"/>
              </a:ext>
            </a:extLst>
          </p:cNvPr>
          <p:cNvSpPr/>
          <p:nvPr/>
        </p:nvSpPr>
        <p:spPr>
          <a:xfrm>
            <a:off x="1004960" y="3390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А)  медведь</a:t>
            </a:r>
            <a:endParaRPr lang="ru-RU" sz="2000" b="1" dirty="0"/>
          </a:p>
        </p:txBody>
      </p:sp>
      <p:sp>
        <p:nvSpPr>
          <p:cNvPr id="9" name="Стрелка: пятиугольник 8">
            <a:extLst>
              <a:ext uri="{FF2B5EF4-FFF2-40B4-BE49-F238E27FC236}">
                <a16:creationId xmlns:a16="http://schemas.microsoft.com/office/drawing/2014/main" id="{67C73706-1CEE-4717-925B-50C3EFA3397A}"/>
              </a:ext>
            </a:extLst>
          </p:cNvPr>
          <p:cNvSpPr/>
          <p:nvPr/>
        </p:nvSpPr>
        <p:spPr>
          <a:xfrm flipH="1">
            <a:off x="7649030" y="3380005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В) </a:t>
            </a:r>
            <a:r>
              <a:rPr lang="ru-RU" sz="2000" b="1" dirty="0"/>
              <a:t>северный олень</a:t>
            </a:r>
          </a:p>
        </p:txBody>
      </p:sp>
      <p:sp>
        <p:nvSpPr>
          <p:cNvPr id="10" name="Стрелка: пятиугольник 9">
            <a:extLst>
              <a:ext uri="{FF2B5EF4-FFF2-40B4-BE49-F238E27FC236}">
                <a16:creationId xmlns:a16="http://schemas.microsoft.com/office/drawing/2014/main" id="{E3FE1690-9392-4893-8C81-80B3D4740633}"/>
              </a:ext>
            </a:extLst>
          </p:cNvPr>
          <p:cNvSpPr/>
          <p:nvPr/>
        </p:nvSpPr>
        <p:spPr>
          <a:xfrm>
            <a:off x="1004960" y="5031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Б) </a:t>
            </a:r>
            <a:r>
              <a:rPr lang="ru-RU" sz="2000" b="1" dirty="0"/>
              <a:t>гренландская акула</a:t>
            </a:r>
          </a:p>
        </p:txBody>
      </p:sp>
      <p:sp>
        <p:nvSpPr>
          <p:cNvPr id="11" name="Стрелка: пятиугольник 10">
            <a:extLst>
              <a:ext uri="{FF2B5EF4-FFF2-40B4-BE49-F238E27FC236}">
                <a16:creationId xmlns:a16="http://schemas.microsoft.com/office/drawing/2014/main" id="{5062DD93-A1DE-4634-9AA1-55EDB1D20AAA}"/>
              </a:ext>
            </a:extLst>
          </p:cNvPr>
          <p:cNvSpPr/>
          <p:nvPr/>
        </p:nvSpPr>
        <p:spPr>
          <a:xfrm flipH="1">
            <a:off x="7649030" y="5019634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Г) </a:t>
            </a:r>
            <a:r>
              <a:rPr lang="ru-RU" sz="2000" b="1" dirty="0"/>
              <a:t>морж  </a:t>
            </a:r>
          </a:p>
        </p:txBody>
      </p:sp>
    </p:spTree>
    <p:extLst>
      <p:ext uri="{BB962C8B-B14F-4D97-AF65-F5344CB8AC3E}">
        <p14:creationId xmlns:p14="http://schemas.microsoft.com/office/powerpoint/2010/main" val="2696742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E524F54-4333-4644-90D0-AA5430D4407C}"/>
              </a:ext>
            </a:extLst>
          </p:cNvPr>
          <p:cNvSpPr txBox="1"/>
          <p:nvPr/>
        </p:nvSpPr>
        <p:spPr>
          <a:xfrm>
            <a:off x="1391531" y="249917"/>
            <a:ext cx="9408937" cy="2585323"/>
          </a:xfrm>
          <a:prstGeom prst="rect">
            <a:avLst/>
          </a:prstGeom>
          <a:solidFill>
            <a:srgbClr val="587CB0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endParaRPr lang="ru-RU" sz="3600" b="1" dirty="0">
              <a:solidFill>
                <a:schemeClr val="bg1"/>
              </a:solidFill>
            </a:endParaRPr>
          </a:p>
          <a:p>
            <a:pPr algn="ctr"/>
            <a:r>
              <a:rPr lang="ru-RU" sz="3600" b="1" dirty="0">
                <a:solidFill>
                  <a:schemeClr val="bg1"/>
                </a:solidFill>
              </a:rPr>
              <a:t>Какое растение является насекомоядным?</a:t>
            </a:r>
          </a:p>
          <a:p>
            <a:pPr algn="ctr"/>
            <a:endParaRPr lang="ru-RU" sz="3600" b="1" dirty="0">
              <a:solidFill>
                <a:schemeClr val="bg1"/>
              </a:solidFill>
            </a:endParaRPr>
          </a:p>
          <a:p>
            <a:pPr algn="ctr"/>
            <a:endParaRPr lang="ru-RU" sz="3600" b="1" dirty="0">
              <a:solidFill>
                <a:schemeClr val="bg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8" name="Стрелка: пятиугольник 7">
            <a:extLst>
              <a:ext uri="{FF2B5EF4-FFF2-40B4-BE49-F238E27FC236}">
                <a16:creationId xmlns:a16="http://schemas.microsoft.com/office/drawing/2014/main" id="{670653B3-E5A0-4F3F-AC0A-58973A22CE79}"/>
              </a:ext>
            </a:extLst>
          </p:cNvPr>
          <p:cNvSpPr/>
          <p:nvPr/>
        </p:nvSpPr>
        <p:spPr>
          <a:xfrm>
            <a:off x="1004960" y="3390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А) </a:t>
            </a:r>
            <a:r>
              <a:rPr lang="ru-RU" sz="2000" b="1" dirty="0"/>
              <a:t>флокс</a:t>
            </a:r>
          </a:p>
        </p:txBody>
      </p:sp>
      <p:sp>
        <p:nvSpPr>
          <p:cNvPr id="9" name="Стрелка: пятиугольник 8">
            <a:extLst>
              <a:ext uri="{FF2B5EF4-FFF2-40B4-BE49-F238E27FC236}">
                <a16:creationId xmlns:a16="http://schemas.microsoft.com/office/drawing/2014/main" id="{67C73706-1CEE-4717-925B-50C3EFA3397A}"/>
              </a:ext>
            </a:extLst>
          </p:cNvPr>
          <p:cNvSpPr/>
          <p:nvPr/>
        </p:nvSpPr>
        <p:spPr>
          <a:xfrm flipH="1">
            <a:off x="7649030" y="3380005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В) </a:t>
            </a:r>
            <a:r>
              <a:rPr lang="ru-RU" sz="2000" b="1" dirty="0"/>
              <a:t>росянка</a:t>
            </a:r>
          </a:p>
        </p:txBody>
      </p:sp>
      <p:sp>
        <p:nvSpPr>
          <p:cNvPr id="10" name="Стрелка: пятиугольник 9">
            <a:extLst>
              <a:ext uri="{FF2B5EF4-FFF2-40B4-BE49-F238E27FC236}">
                <a16:creationId xmlns:a16="http://schemas.microsoft.com/office/drawing/2014/main" id="{E3FE1690-9392-4893-8C81-80B3D4740633}"/>
              </a:ext>
            </a:extLst>
          </p:cNvPr>
          <p:cNvSpPr/>
          <p:nvPr/>
        </p:nvSpPr>
        <p:spPr>
          <a:xfrm>
            <a:off x="1004960" y="5031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Б) </a:t>
            </a:r>
            <a:r>
              <a:rPr lang="ru-RU" sz="2000" b="1" dirty="0"/>
              <a:t>чистотел</a:t>
            </a:r>
          </a:p>
        </p:txBody>
      </p:sp>
      <p:sp>
        <p:nvSpPr>
          <p:cNvPr id="11" name="Стрелка: пятиугольник 10">
            <a:extLst>
              <a:ext uri="{FF2B5EF4-FFF2-40B4-BE49-F238E27FC236}">
                <a16:creationId xmlns:a16="http://schemas.microsoft.com/office/drawing/2014/main" id="{5062DD93-A1DE-4634-9AA1-55EDB1D20AAA}"/>
              </a:ext>
            </a:extLst>
          </p:cNvPr>
          <p:cNvSpPr/>
          <p:nvPr/>
        </p:nvSpPr>
        <p:spPr>
          <a:xfrm flipH="1">
            <a:off x="7649030" y="5031241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Г) </a:t>
            </a:r>
            <a:r>
              <a:rPr lang="ru-RU" sz="2000" b="1" dirty="0"/>
              <a:t>ромашка</a:t>
            </a:r>
          </a:p>
        </p:txBody>
      </p:sp>
    </p:spTree>
    <p:extLst>
      <p:ext uri="{BB962C8B-B14F-4D97-AF65-F5344CB8AC3E}">
        <p14:creationId xmlns:p14="http://schemas.microsoft.com/office/powerpoint/2010/main" val="741989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E524F54-4333-4644-90D0-AA5430D4407C}"/>
              </a:ext>
            </a:extLst>
          </p:cNvPr>
          <p:cNvSpPr txBox="1"/>
          <p:nvPr/>
        </p:nvSpPr>
        <p:spPr>
          <a:xfrm>
            <a:off x="1645750" y="126049"/>
            <a:ext cx="9091316" cy="2585323"/>
          </a:xfrm>
          <a:prstGeom prst="rect">
            <a:avLst/>
          </a:prstGeom>
          <a:solidFill>
            <a:srgbClr val="587CB0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endParaRPr lang="ru-RU" sz="3600" b="1" dirty="0">
              <a:solidFill>
                <a:schemeClr val="bg1"/>
              </a:solidFill>
            </a:endParaRPr>
          </a:p>
          <a:p>
            <a:pPr algn="ctr"/>
            <a:r>
              <a:rPr lang="ru-RU" sz="3600" b="1" dirty="0">
                <a:solidFill>
                  <a:schemeClr val="bg1"/>
                </a:solidFill>
              </a:rPr>
              <a:t>Соцветия какого растения поворачиваются за солнцем?</a:t>
            </a:r>
          </a:p>
          <a:p>
            <a:pPr algn="ctr"/>
            <a:endParaRPr lang="ru-RU" sz="3600" b="1" dirty="0">
              <a:solidFill>
                <a:schemeClr val="bg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8" name="Стрелка: пятиугольник 7">
            <a:extLst>
              <a:ext uri="{FF2B5EF4-FFF2-40B4-BE49-F238E27FC236}">
                <a16:creationId xmlns:a16="http://schemas.microsoft.com/office/drawing/2014/main" id="{670653B3-E5A0-4F3F-AC0A-58973A22CE79}"/>
              </a:ext>
            </a:extLst>
          </p:cNvPr>
          <p:cNvSpPr/>
          <p:nvPr/>
        </p:nvSpPr>
        <p:spPr>
          <a:xfrm>
            <a:off x="1004960" y="3390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А) </a:t>
            </a:r>
            <a:r>
              <a:rPr lang="ru-RU" sz="2000" b="1" dirty="0"/>
              <a:t>роза</a:t>
            </a:r>
          </a:p>
        </p:txBody>
      </p:sp>
      <p:sp>
        <p:nvSpPr>
          <p:cNvPr id="9" name="Стрелка: пятиугольник 8">
            <a:extLst>
              <a:ext uri="{FF2B5EF4-FFF2-40B4-BE49-F238E27FC236}">
                <a16:creationId xmlns:a16="http://schemas.microsoft.com/office/drawing/2014/main" id="{67C73706-1CEE-4717-925B-50C3EFA3397A}"/>
              </a:ext>
            </a:extLst>
          </p:cNvPr>
          <p:cNvSpPr/>
          <p:nvPr/>
        </p:nvSpPr>
        <p:spPr>
          <a:xfrm flipH="1">
            <a:off x="7649030" y="3380005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В) </a:t>
            </a:r>
            <a:r>
              <a:rPr lang="ru-RU" sz="2000" b="1" dirty="0"/>
              <a:t>ромашка</a:t>
            </a:r>
          </a:p>
        </p:txBody>
      </p:sp>
      <p:sp>
        <p:nvSpPr>
          <p:cNvPr id="10" name="Стрелка: пятиугольник 9">
            <a:extLst>
              <a:ext uri="{FF2B5EF4-FFF2-40B4-BE49-F238E27FC236}">
                <a16:creationId xmlns:a16="http://schemas.microsoft.com/office/drawing/2014/main" id="{E3FE1690-9392-4893-8C81-80B3D4740633}"/>
              </a:ext>
            </a:extLst>
          </p:cNvPr>
          <p:cNvSpPr/>
          <p:nvPr/>
        </p:nvSpPr>
        <p:spPr>
          <a:xfrm>
            <a:off x="1004960" y="5031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Б) </a:t>
            </a:r>
            <a:r>
              <a:rPr lang="ru-RU" sz="2000" b="1" dirty="0"/>
              <a:t>одуванчик</a:t>
            </a:r>
          </a:p>
        </p:txBody>
      </p:sp>
      <p:sp>
        <p:nvSpPr>
          <p:cNvPr id="11" name="Стрелка: пятиугольник 10">
            <a:extLst>
              <a:ext uri="{FF2B5EF4-FFF2-40B4-BE49-F238E27FC236}">
                <a16:creationId xmlns:a16="http://schemas.microsoft.com/office/drawing/2014/main" id="{5062DD93-A1DE-4634-9AA1-55EDB1D20AAA}"/>
              </a:ext>
            </a:extLst>
          </p:cNvPr>
          <p:cNvSpPr/>
          <p:nvPr/>
        </p:nvSpPr>
        <p:spPr>
          <a:xfrm flipH="1">
            <a:off x="7649030" y="5031241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Г) </a:t>
            </a:r>
            <a:r>
              <a:rPr lang="ru-RU" sz="2000" b="1" dirty="0"/>
              <a:t>подсолнух</a:t>
            </a:r>
          </a:p>
        </p:txBody>
      </p:sp>
    </p:spTree>
    <p:extLst>
      <p:ext uri="{BB962C8B-B14F-4D97-AF65-F5344CB8AC3E}">
        <p14:creationId xmlns:p14="http://schemas.microsoft.com/office/powerpoint/2010/main" val="237311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E524F54-4333-4644-90D0-AA5430D4407C}"/>
              </a:ext>
            </a:extLst>
          </p:cNvPr>
          <p:cNvSpPr txBox="1"/>
          <p:nvPr/>
        </p:nvSpPr>
        <p:spPr>
          <a:xfrm>
            <a:off x="1187356" y="249917"/>
            <a:ext cx="10081571" cy="2031325"/>
          </a:xfrm>
          <a:prstGeom prst="rect">
            <a:avLst/>
          </a:prstGeom>
          <a:solidFill>
            <a:srgbClr val="587CB0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endParaRPr lang="ru-RU" sz="3600" b="1" dirty="0">
              <a:solidFill>
                <a:schemeClr val="bg1"/>
              </a:solidFill>
            </a:endParaRPr>
          </a:p>
          <a:p>
            <a:pPr algn="ctr"/>
            <a:r>
              <a:rPr lang="ru-RU" sz="3600" b="1" dirty="0">
                <a:solidFill>
                  <a:schemeClr val="bg1"/>
                </a:solidFill>
              </a:rPr>
              <a:t>Из чего растет тюльпан?</a:t>
            </a:r>
          </a:p>
          <a:p>
            <a:pPr algn="ctr"/>
            <a:endParaRPr lang="ru-RU" sz="3600" b="1" dirty="0">
              <a:solidFill>
                <a:schemeClr val="bg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8" name="Стрелка: пятиугольник 7">
            <a:extLst>
              <a:ext uri="{FF2B5EF4-FFF2-40B4-BE49-F238E27FC236}">
                <a16:creationId xmlns:a16="http://schemas.microsoft.com/office/drawing/2014/main" id="{670653B3-E5A0-4F3F-AC0A-58973A22CE79}"/>
              </a:ext>
            </a:extLst>
          </p:cNvPr>
          <p:cNvSpPr/>
          <p:nvPr/>
        </p:nvSpPr>
        <p:spPr>
          <a:xfrm>
            <a:off x="1004960" y="3429000"/>
            <a:ext cx="4156283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А) </a:t>
            </a:r>
            <a:r>
              <a:rPr lang="ru-RU" sz="2000" b="1" dirty="0"/>
              <a:t>из семян</a:t>
            </a:r>
          </a:p>
        </p:txBody>
      </p:sp>
      <p:sp>
        <p:nvSpPr>
          <p:cNvPr id="9" name="Стрелка: пятиугольник 8">
            <a:extLst>
              <a:ext uri="{FF2B5EF4-FFF2-40B4-BE49-F238E27FC236}">
                <a16:creationId xmlns:a16="http://schemas.microsoft.com/office/drawing/2014/main" id="{67C73706-1CEE-4717-925B-50C3EFA3397A}"/>
              </a:ext>
            </a:extLst>
          </p:cNvPr>
          <p:cNvSpPr/>
          <p:nvPr/>
        </p:nvSpPr>
        <p:spPr>
          <a:xfrm flipH="1">
            <a:off x="7649029" y="3380005"/>
            <a:ext cx="4156283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В) </a:t>
            </a:r>
            <a:r>
              <a:rPr lang="ru-RU" sz="2000" b="1" dirty="0"/>
              <a:t>из отводков</a:t>
            </a:r>
          </a:p>
        </p:txBody>
      </p:sp>
      <p:sp>
        <p:nvSpPr>
          <p:cNvPr id="10" name="Стрелка: пятиугольник 9">
            <a:extLst>
              <a:ext uri="{FF2B5EF4-FFF2-40B4-BE49-F238E27FC236}">
                <a16:creationId xmlns:a16="http://schemas.microsoft.com/office/drawing/2014/main" id="{E3FE1690-9392-4893-8C81-80B3D4740633}"/>
              </a:ext>
            </a:extLst>
          </p:cNvPr>
          <p:cNvSpPr/>
          <p:nvPr/>
        </p:nvSpPr>
        <p:spPr>
          <a:xfrm>
            <a:off x="1004960" y="5031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Б) </a:t>
            </a:r>
            <a:r>
              <a:rPr lang="ru-RU" sz="2000" b="1" dirty="0"/>
              <a:t>мы устали отвечать</a:t>
            </a:r>
          </a:p>
        </p:txBody>
      </p:sp>
      <p:sp>
        <p:nvSpPr>
          <p:cNvPr id="11" name="Стрелка: пятиугольник 10">
            <a:extLst>
              <a:ext uri="{FF2B5EF4-FFF2-40B4-BE49-F238E27FC236}">
                <a16:creationId xmlns:a16="http://schemas.microsoft.com/office/drawing/2014/main" id="{5062DD93-A1DE-4634-9AA1-55EDB1D20AAA}"/>
              </a:ext>
            </a:extLst>
          </p:cNvPr>
          <p:cNvSpPr/>
          <p:nvPr/>
        </p:nvSpPr>
        <p:spPr>
          <a:xfrm flipH="1">
            <a:off x="7649030" y="5031241"/>
            <a:ext cx="415628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Г) </a:t>
            </a:r>
            <a:r>
              <a:rPr lang="ru-RU" sz="2000" b="1" dirty="0"/>
              <a:t>из луковицы</a:t>
            </a:r>
          </a:p>
        </p:txBody>
      </p:sp>
    </p:spTree>
    <p:extLst>
      <p:ext uri="{BB962C8B-B14F-4D97-AF65-F5344CB8AC3E}">
        <p14:creationId xmlns:p14="http://schemas.microsoft.com/office/powerpoint/2010/main" val="275874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E524F54-4333-4644-90D0-AA5430D4407C}"/>
              </a:ext>
            </a:extLst>
          </p:cNvPr>
          <p:cNvSpPr txBox="1"/>
          <p:nvPr/>
        </p:nvSpPr>
        <p:spPr>
          <a:xfrm>
            <a:off x="1004960" y="126049"/>
            <a:ext cx="10521942" cy="2308324"/>
          </a:xfrm>
          <a:prstGeom prst="rect">
            <a:avLst/>
          </a:prstGeom>
          <a:solidFill>
            <a:srgbClr val="587CB0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endParaRPr lang="ru-RU" sz="3600" b="1" dirty="0">
              <a:solidFill>
                <a:schemeClr val="bg1"/>
              </a:solidFill>
            </a:endParaRPr>
          </a:p>
          <a:p>
            <a:pPr algn="ctr"/>
            <a:r>
              <a:rPr lang="ru-RU" sz="3600" b="1" dirty="0">
                <a:solidFill>
                  <a:schemeClr val="bg1"/>
                </a:solidFill>
              </a:rPr>
              <a:t>Сколько времени кактус может </a:t>
            </a:r>
          </a:p>
          <a:p>
            <a:pPr algn="ctr"/>
            <a:r>
              <a:rPr lang="ru-RU" sz="3600" b="1" dirty="0">
                <a:solidFill>
                  <a:schemeClr val="bg1"/>
                </a:solidFill>
              </a:rPr>
              <a:t>прожить без воды?</a:t>
            </a:r>
          </a:p>
          <a:p>
            <a:pPr algn="ctr"/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8" name="Стрелка: пятиугольник 7">
            <a:extLst>
              <a:ext uri="{FF2B5EF4-FFF2-40B4-BE49-F238E27FC236}">
                <a16:creationId xmlns:a16="http://schemas.microsoft.com/office/drawing/2014/main" id="{670653B3-E5A0-4F3F-AC0A-58973A22CE79}"/>
              </a:ext>
            </a:extLst>
          </p:cNvPr>
          <p:cNvSpPr/>
          <p:nvPr/>
        </p:nvSpPr>
        <p:spPr>
          <a:xfrm>
            <a:off x="1004960" y="3390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А) </a:t>
            </a:r>
            <a:r>
              <a:rPr lang="ru-RU" sz="2000" b="1" dirty="0"/>
              <a:t>месяц</a:t>
            </a:r>
          </a:p>
        </p:txBody>
      </p:sp>
      <p:sp>
        <p:nvSpPr>
          <p:cNvPr id="9" name="Стрелка: пятиугольник 8">
            <a:extLst>
              <a:ext uri="{FF2B5EF4-FFF2-40B4-BE49-F238E27FC236}">
                <a16:creationId xmlns:a16="http://schemas.microsoft.com/office/drawing/2014/main" id="{67C73706-1CEE-4717-925B-50C3EFA3397A}"/>
              </a:ext>
            </a:extLst>
          </p:cNvPr>
          <p:cNvSpPr/>
          <p:nvPr/>
        </p:nvSpPr>
        <p:spPr>
          <a:xfrm flipH="1">
            <a:off x="7649030" y="3380005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В) </a:t>
            </a:r>
            <a:r>
              <a:rPr lang="ru-RU" sz="2000" b="1" dirty="0"/>
              <a:t>несколько лет </a:t>
            </a:r>
          </a:p>
          <a:p>
            <a:pPr algn="ctr"/>
            <a:r>
              <a:rPr lang="ru-RU" sz="2000" b="1" dirty="0"/>
              <a:t>(от дождя и до дождя)</a:t>
            </a:r>
          </a:p>
        </p:txBody>
      </p:sp>
      <p:sp>
        <p:nvSpPr>
          <p:cNvPr id="10" name="Стрелка: пятиугольник 9">
            <a:extLst>
              <a:ext uri="{FF2B5EF4-FFF2-40B4-BE49-F238E27FC236}">
                <a16:creationId xmlns:a16="http://schemas.microsoft.com/office/drawing/2014/main" id="{E3FE1690-9392-4893-8C81-80B3D4740633}"/>
              </a:ext>
            </a:extLst>
          </p:cNvPr>
          <p:cNvSpPr/>
          <p:nvPr/>
        </p:nvSpPr>
        <p:spPr>
          <a:xfrm>
            <a:off x="1004960" y="5031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Б) около </a:t>
            </a:r>
            <a:r>
              <a:rPr lang="ru-RU" sz="2000" b="1" dirty="0"/>
              <a:t>500 лет</a:t>
            </a:r>
          </a:p>
        </p:txBody>
      </p:sp>
      <p:sp>
        <p:nvSpPr>
          <p:cNvPr id="11" name="Стрелка: пятиугольник 10">
            <a:extLst>
              <a:ext uri="{FF2B5EF4-FFF2-40B4-BE49-F238E27FC236}">
                <a16:creationId xmlns:a16="http://schemas.microsoft.com/office/drawing/2014/main" id="{5062DD93-A1DE-4634-9AA1-55EDB1D20AAA}"/>
              </a:ext>
            </a:extLst>
          </p:cNvPr>
          <p:cNvSpPr/>
          <p:nvPr/>
        </p:nvSpPr>
        <p:spPr>
          <a:xfrm flipH="1">
            <a:off x="7649030" y="5031241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Г) </a:t>
            </a:r>
            <a:r>
              <a:rPr lang="ru-RU" sz="2000" b="1" dirty="0"/>
              <a:t>полгода</a:t>
            </a:r>
          </a:p>
        </p:txBody>
      </p:sp>
    </p:spTree>
    <p:extLst>
      <p:ext uri="{BB962C8B-B14F-4D97-AF65-F5344CB8AC3E}">
        <p14:creationId xmlns:p14="http://schemas.microsoft.com/office/powerpoint/2010/main" val="2793828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E524F54-4333-4644-90D0-AA5430D4407C}"/>
              </a:ext>
            </a:extLst>
          </p:cNvPr>
          <p:cNvSpPr txBox="1"/>
          <p:nvPr/>
        </p:nvSpPr>
        <p:spPr>
          <a:xfrm>
            <a:off x="1645750" y="126049"/>
            <a:ext cx="9091316" cy="1754326"/>
          </a:xfrm>
          <a:prstGeom prst="rect">
            <a:avLst/>
          </a:prstGeom>
          <a:solidFill>
            <a:srgbClr val="587CB0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Технология, при которой образовательный процесс строится как поиск новых познавательных ориентиров. </a:t>
            </a:r>
            <a:endParaRPr lang="ru-RU" dirty="0"/>
          </a:p>
        </p:txBody>
      </p:sp>
      <p:sp>
        <p:nvSpPr>
          <p:cNvPr id="8" name="Стрелка: пятиугольник 7">
            <a:extLst>
              <a:ext uri="{FF2B5EF4-FFF2-40B4-BE49-F238E27FC236}">
                <a16:creationId xmlns:a16="http://schemas.microsoft.com/office/drawing/2014/main" id="{670653B3-E5A0-4F3F-AC0A-58973A22CE79}"/>
              </a:ext>
            </a:extLst>
          </p:cNvPr>
          <p:cNvSpPr/>
          <p:nvPr/>
        </p:nvSpPr>
        <p:spPr>
          <a:xfrm>
            <a:off x="1004960" y="3390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А) </a:t>
            </a:r>
            <a:r>
              <a:rPr lang="ru-RU" sz="2000" b="1" dirty="0"/>
              <a:t>исследовательского или проблемного обучения</a:t>
            </a:r>
          </a:p>
        </p:txBody>
      </p:sp>
      <p:sp>
        <p:nvSpPr>
          <p:cNvPr id="9" name="Стрелка: пятиугольник 8">
            <a:extLst>
              <a:ext uri="{FF2B5EF4-FFF2-40B4-BE49-F238E27FC236}">
                <a16:creationId xmlns:a16="http://schemas.microsoft.com/office/drawing/2014/main" id="{67C73706-1CEE-4717-925B-50C3EFA3397A}"/>
              </a:ext>
            </a:extLst>
          </p:cNvPr>
          <p:cNvSpPr/>
          <p:nvPr/>
        </p:nvSpPr>
        <p:spPr>
          <a:xfrm flipH="1">
            <a:off x="7649030" y="3380005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В) «</a:t>
            </a:r>
            <a:r>
              <a:rPr lang="ru-RU" sz="2000" b="1" dirty="0"/>
              <a:t>ТРИЗ»</a:t>
            </a:r>
          </a:p>
        </p:txBody>
      </p:sp>
      <p:sp>
        <p:nvSpPr>
          <p:cNvPr id="10" name="Стрелка: пятиугольник 9">
            <a:extLst>
              <a:ext uri="{FF2B5EF4-FFF2-40B4-BE49-F238E27FC236}">
                <a16:creationId xmlns:a16="http://schemas.microsoft.com/office/drawing/2014/main" id="{E3FE1690-9392-4893-8C81-80B3D4740633}"/>
              </a:ext>
            </a:extLst>
          </p:cNvPr>
          <p:cNvSpPr/>
          <p:nvPr/>
        </p:nvSpPr>
        <p:spPr>
          <a:xfrm>
            <a:off x="1004960" y="5031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Б) </a:t>
            </a:r>
            <a:r>
              <a:rPr lang="ru-RU" sz="2000" b="1" dirty="0"/>
              <a:t>личностно-ориентированного развивающего обучения </a:t>
            </a:r>
          </a:p>
        </p:txBody>
      </p:sp>
      <p:sp>
        <p:nvSpPr>
          <p:cNvPr id="11" name="Стрелка: пятиугольник 10">
            <a:extLst>
              <a:ext uri="{FF2B5EF4-FFF2-40B4-BE49-F238E27FC236}">
                <a16:creationId xmlns:a16="http://schemas.microsoft.com/office/drawing/2014/main" id="{5062DD93-A1DE-4634-9AA1-55EDB1D20AAA}"/>
              </a:ext>
            </a:extLst>
          </p:cNvPr>
          <p:cNvSpPr/>
          <p:nvPr/>
        </p:nvSpPr>
        <p:spPr>
          <a:xfrm flipH="1">
            <a:off x="7649030" y="5031241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b="1" u="sng" dirty="0"/>
              <a:t>Г) </a:t>
            </a:r>
            <a:r>
              <a:rPr lang="ru-RU" sz="2000" b="1" dirty="0"/>
              <a:t>дифференцированного</a:t>
            </a:r>
          </a:p>
          <a:p>
            <a:pPr algn="ctr"/>
            <a:r>
              <a:rPr lang="ru-RU" sz="2000" b="1" dirty="0"/>
              <a:t>обучения</a:t>
            </a:r>
          </a:p>
        </p:txBody>
      </p:sp>
      <p:pic>
        <p:nvPicPr>
          <p:cNvPr id="7" name="секунд">
            <a:hlinkClick r:id="" action="ppaction://media"/>
            <a:extLst>
              <a:ext uri="{FF2B5EF4-FFF2-40B4-BE49-F238E27FC236}">
                <a16:creationId xmlns:a16="http://schemas.microsoft.com/office/drawing/2014/main" id="{56E1EA12-F5D0-42F0-8345-8CBA307C7A9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3510" t="-3447" r="14932" b="972"/>
          <a:stretch/>
        </p:blipFill>
        <p:spPr>
          <a:xfrm>
            <a:off x="5442011" y="3888420"/>
            <a:ext cx="1615737" cy="1469854"/>
          </a:xfrm>
          <a:prstGeom prst="ellipse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86144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6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E524F54-4333-4644-90D0-AA5430D4407C}"/>
              </a:ext>
            </a:extLst>
          </p:cNvPr>
          <p:cNvSpPr txBox="1"/>
          <p:nvPr/>
        </p:nvSpPr>
        <p:spPr>
          <a:xfrm>
            <a:off x="1645750" y="126049"/>
            <a:ext cx="9091316" cy="2031325"/>
          </a:xfrm>
          <a:prstGeom prst="rect">
            <a:avLst/>
          </a:prstGeom>
          <a:solidFill>
            <a:srgbClr val="587CB0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endParaRPr lang="ru-RU" sz="3600" b="1" dirty="0">
              <a:solidFill>
                <a:schemeClr val="bg1"/>
              </a:solidFill>
            </a:endParaRPr>
          </a:p>
          <a:p>
            <a:pPr algn="ctr"/>
            <a:r>
              <a:rPr lang="ru-RU" sz="3600" b="1" dirty="0">
                <a:solidFill>
                  <a:schemeClr val="bg1"/>
                </a:solidFill>
              </a:rPr>
              <a:t>Самая большая птица в мире?</a:t>
            </a:r>
          </a:p>
          <a:p>
            <a:pPr algn="ctr"/>
            <a:endParaRPr lang="ru-RU" sz="3600" b="1" dirty="0">
              <a:solidFill>
                <a:schemeClr val="bg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8" name="Стрелка: пятиугольник 7">
            <a:extLst>
              <a:ext uri="{FF2B5EF4-FFF2-40B4-BE49-F238E27FC236}">
                <a16:creationId xmlns:a16="http://schemas.microsoft.com/office/drawing/2014/main" id="{670653B3-E5A0-4F3F-AC0A-58973A22CE79}"/>
              </a:ext>
            </a:extLst>
          </p:cNvPr>
          <p:cNvSpPr/>
          <p:nvPr/>
        </p:nvSpPr>
        <p:spPr>
          <a:xfrm>
            <a:off x="1004960" y="3390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А) </a:t>
            </a:r>
            <a:r>
              <a:rPr lang="ru-RU" sz="2000" b="1" dirty="0"/>
              <a:t>страус</a:t>
            </a:r>
          </a:p>
        </p:txBody>
      </p:sp>
      <p:sp>
        <p:nvSpPr>
          <p:cNvPr id="9" name="Стрелка: пятиугольник 8">
            <a:extLst>
              <a:ext uri="{FF2B5EF4-FFF2-40B4-BE49-F238E27FC236}">
                <a16:creationId xmlns:a16="http://schemas.microsoft.com/office/drawing/2014/main" id="{67C73706-1CEE-4717-925B-50C3EFA3397A}"/>
              </a:ext>
            </a:extLst>
          </p:cNvPr>
          <p:cNvSpPr/>
          <p:nvPr/>
        </p:nvSpPr>
        <p:spPr>
          <a:xfrm flipH="1">
            <a:off x="7649030" y="3390241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В) </a:t>
            </a:r>
            <a:r>
              <a:rPr lang="ru-RU" sz="2000" b="1" dirty="0"/>
              <a:t>колибри</a:t>
            </a:r>
          </a:p>
        </p:txBody>
      </p:sp>
      <p:sp>
        <p:nvSpPr>
          <p:cNvPr id="10" name="Стрелка: пятиугольник 9">
            <a:extLst>
              <a:ext uri="{FF2B5EF4-FFF2-40B4-BE49-F238E27FC236}">
                <a16:creationId xmlns:a16="http://schemas.microsoft.com/office/drawing/2014/main" id="{E3FE1690-9392-4893-8C81-80B3D4740633}"/>
              </a:ext>
            </a:extLst>
          </p:cNvPr>
          <p:cNvSpPr/>
          <p:nvPr/>
        </p:nvSpPr>
        <p:spPr>
          <a:xfrm>
            <a:off x="1004960" y="5031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Б) </a:t>
            </a:r>
            <a:r>
              <a:rPr lang="ru-RU" sz="2000" b="1" dirty="0"/>
              <a:t>орел</a:t>
            </a:r>
          </a:p>
        </p:txBody>
      </p:sp>
      <p:sp>
        <p:nvSpPr>
          <p:cNvPr id="11" name="Стрелка: пятиугольник 10">
            <a:extLst>
              <a:ext uri="{FF2B5EF4-FFF2-40B4-BE49-F238E27FC236}">
                <a16:creationId xmlns:a16="http://schemas.microsoft.com/office/drawing/2014/main" id="{5062DD93-A1DE-4634-9AA1-55EDB1D20AAA}"/>
              </a:ext>
            </a:extLst>
          </p:cNvPr>
          <p:cNvSpPr/>
          <p:nvPr/>
        </p:nvSpPr>
        <p:spPr>
          <a:xfrm flipH="1">
            <a:off x="7649030" y="5031241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Г) </a:t>
            </a:r>
            <a:r>
              <a:rPr lang="ru-RU" sz="2000" b="1" dirty="0"/>
              <a:t>курица</a:t>
            </a:r>
          </a:p>
        </p:txBody>
      </p:sp>
    </p:spTree>
    <p:extLst>
      <p:ext uri="{BB962C8B-B14F-4D97-AF65-F5344CB8AC3E}">
        <p14:creationId xmlns:p14="http://schemas.microsoft.com/office/powerpoint/2010/main" val="645788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622E321-69DB-4E27-A75E-8857978EAF03}"/>
              </a:ext>
            </a:extLst>
          </p:cNvPr>
          <p:cNvSpPr/>
          <p:nvPr/>
        </p:nvSpPr>
        <p:spPr>
          <a:xfrm>
            <a:off x="2106714" y="2212538"/>
            <a:ext cx="797857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perspectiveBelow"/>
              <a:lightRig rig="soft" dir="t">
                <a:rot lat="0" lon="0" rev="15600000"/>
              </a:lightRig>
            </a:scene3d>
            <a:sp3d extrusionH="57150" prstMaterial="softEdge">
              <a:bevelT w="25400" h="38100" prst="angle"/>
            </a:sp3d>
          </a:bodyPr>
          <a:lstStyle/>
          <a:p>
            <a:pPr algn="ctr"/>
            <a:r>
              <a:rPr lang="ru-RU" sz="5400" b="1" cap="none" spc="0" dirty="0">
                <a:ln>
                  <a:solidFill>
                    <a:schemeClr val="bg2">
                      <a:lumMod val="10000"/>
                    </a:schemeClr>
                  </a:solidFill>
                </a:ln>
                <a:solidFill>
                  <a:srgbClr val="FFD13F"/>
                </a:solidFill>
                <a:effectLst>
                  <a:glow rad="215900">
                    <a:schemeClr val="bg2">
                      <a:alpha val="59000"/>
                    </a:schemeClr>
                  </a:glow>
                  <a:innerShdw blurRad="114300">
                    <a:prstClr val="black"/>
                  </a:innerShdw>
                </a:effectLst>
              </a:rPr>
              <a:t>Методический ринг</a:t>
            </a:r>
          </a:p>
          <a:p>
            <a:pPr algn="ctr"/>
            <a:r>
              <a:rPr lang="ru-RU" sz="5400" b="1" dirty="0">
                <a:ln>
                  <a:solidFill>
                    <a:schemeClr val="bg2">
                      <a:lumMod val="10000"/>
                    </a:schemeClr>
                  </a:solidFill>
                </a:ln>
                <a:solidFill>
                  <a:srgbClr val="FFD13F"/>
                </a:solidFill>
                <a:effectLst>
                  <a:glow rad="215900">
                    <a:schemeClr val="bg2">
                      <a:alpha val="59000"/>
                    </a:schemeClr>
                  </a:glow>
                  <a:innerShdw blurRad="114300">
                    <a:prstClr val="black"/>
                  </a:innerShdw>
                </a:effectLst>
              </a:rPr>
              <a:t>«Чему и как учить </a:t>
            </a:r>
          </a:p>
          <a:p>
            <a:pPr algn="ctr"/>
            <a:r>
              <a:rPr lang="ru-RU" sz="5400" b="1" dirty="0">
                <a:ln>
                  <a:solidFill>
                    <a:schemeClr val="bg2">
                      <a:lumMod val="10000"/>
                    </a:schemeClr>
                  </a:solidFill>
                </a:ln>
                <a:solidFill>
                  <a:srgbClr val="FFD13F"/>
                </a:solidFill>
                <a:effectLst>
                  <a:glow rad="215900">
                    <a:schemeClr val="bg2">
                      <a:alpha val="59000"/>
                    </a:schemeClr>
                  </a:glow>
                  <a:innerShdw blurRad="114300">
                    <a:prstClr val="black"/>
                  </a:innerShdw>
                </a:effectLst>
              </a:rPr>
              <a:t>современных детей»</a:t>
            </a:r>
            <a:endParaRPr lang="ru-RU" sz="5400" b="1" cap="none" spc="0" dirty="0">
              <a:ln>
                <a:solidFill>
                  <a:schemeClr val="bg2">
                    <a:lumMod val="10000"/>
                  </a:schemeClr>
                </a:solidFill>
              </a:ln>
              <a:solidFill>
                <a:srgbClr val="FFD13F"/>
              </a:solidFill>
              <a:effectLst>
                <a:glow rad="215900">
                  <a:schemeClr val="bg2">
                    <a:alpha val="59000"/>
                  </a:schemeClr>
                </a:glow>
                <a:innerShdw blurRad="114300">
                  <a:prstClr val="black"/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188368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E524F54-4333-4644-90D0-AA5430D4407C}"/>
              </a:ext>
            </a:extLst>
          </p:cNvPr>
          <p:cNvSpPr txBox="1"/>
          <p:nvPr/>
        </p:nvSpPr>
        <p:spPr>
          <a:xfrm>
            <a:off x="1550342" y="344413"/>
            <a:ext cx="9091316" cy="1754326"/>
          </a:xfrm>
          <a:prstGeom prst="rect">
            <a:avLst/>
          </a:prstGeom>
          <a:solidFill>
            <a:srgbClr val="587CB0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По источнику знаний: объяснение, рассказ, беседа, самостоятельная работа, экскурсия, дискуссия относятся к группе … методов. </a:t>
            </a:r>
            <a:endParaRPr lang="ru-RU" dirty="0"/>
          </a:p>
        </p:txBody>
      </p:sp>
      <p:sp>
        <p:nvSpPr>
          <p:cNvPr id="8" name="Стрелка: пятиугольник 7">
            <a:extLst>
              <a:ext uri="{FF2B5EF4-FFF2-40B4-BE49-F238E27FC236}">
                <a16:creationId xmlns:a16="http://schemas.microsoft.com/office/drawing/2014/main" id="{670653B3-E5A0-4F3F-AC0A-58973A22CE79}"/>
              </a:ext>
            </a:extLst>
          </p:cNvPr>
          <p:cNvSpPr/>
          <p:nvPr/>
        </p:nvSpPr>
        <p:spPr>
          <a:xfrm>
            <a:off x="1004960" y="3390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А) </a:t>
            </a:r>
            <a:r>
              <a:rPr lang="ru-RU" sz="2000" b="1" dirty="0"/>
              <a:t>словесных</a:t>
            </a:r>
          </a:p>
        </p:txBody>
      </p:sp>
      <p:sp>
        <p:nvSpPr>
          <p:cNvPr id="9" name="Стрелка: пятиугольник 8">
            <a:extLst>
              <a:ext uri="{FF2B5EF4-FFF2-40B4-BE49-F238E27FC236}">
                <a16:creationId xmlns:a16="http://schemas.microsoft.com/office/drawing/2014/main" id="{67C73706-1CEE-4717-925B-50C3EFA3397A}"/>
              </a:ext>
            </a:extLst>
          </p:cNvPr>
          <p:cNvSpPr/>
          <p:nvPr/>
        </p:nvSpPr>
        <p:spPr>
          <a:xfrm flipH="1">
            <a:off x="7649030" y="3380005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В) </a:t>
            </a:r>
            <a:r>
              <a:rPr lang="ru-RU" sz="2000" b="1" dirty="0"/>
              <a:t>наглядные</a:t>
            </a:r>
          </a:p>
        </p:txBody>
      </p:sp>
      <p:sp>
        <p:nvSpPr>
          <p:cNvPr id="10" name="Стрелка: пятиугольник 9">
            <a:extLst>
              <a:ext uri="{FF2B5EF4-FFF2-40B4-BE49-F238E27FC236}">
                <a16:creationId xmlns:a16="http://schemas.microsoft.com/office/drawing/2014/main" id="{E3FE1690-9392-4893-8C81-80B3D4740633}"/>
              </a:ext>
            </a:extLst>
          </p:cNvPr>
          <p:cNvSpPr/>
          <p:nvPr/>
        </p:nvSpPr>
        <p:spPr>
          <a:xfrm>
            <a:off x="1004960" y="5031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Б) </a:t>
            </a:r>
            <a:r>
              <a:rPr lang="ru-RU" sz="2000" b="1" dirty="0"/>
              <a:t>практические</a:t>
            </a:r>
          </a:p>
        </p:txBody>
      </p:sp>
      <p:sp>
        <p:nvSpPr>
          <p:cNvPr id="11" name="Стрелка: пятиугольник 10">
            <a:extLst>
              <a:ext uri="{FF2B5EF4-FFF2-40B4-BE49-F238E27FC236}">
                <a16:creationId xmlns:a16="http://schemas.microsoft.com/office/drawing/2014/main" id="{5062DD93-A1DE-4634-9AA1-55EDB1D20AAA}"/>
              </a:ext>
            </a:extLst>
          </p:cNvPr>
          <p:cNvSpPr/>
          <p:nvPr/>
        </p:nvSpPr>
        <p:spPr>
          <a:xfrm flipH="1">
            <a:off x="7649030" y="5031241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Г) </a:t>
            </a:r>
            <a:r>
              <a:rPr lang="ru-RU" sz="2000" b="1" dirty="0"/>
              <a:t>теоретические </a:t>
            </a:r>
          </a:p>
        </p:txBody>
      </p:sp>
      <p:pic>
        <p:nvPicPr>
          <p:cNvPr id="7" name="секунд">
            <a:hlinkClick r:id="" action="ppaction://media"/>
            <a:extLst>
              <a:ext uri="{FF2B5EF4-FFF2-40B4-BE49-F238E27FC236}">
                <a16:creationId xmlns:a16="http://schemas.microsoft.com/office/drawing/2014/main" id="{E89AD221-0BA4-411C-991C-FD94158BE76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3510" t="-3447" r="14932" b="972"/>
          <a:stretch/>
        </p:blipFill>
        <p:spPr>
          <a:xfrm>
            <a:off x="5442011" y="3888420"/>
            <a:ext cx="1615737" cy="1469854"/>
          </a:xfrm>
          <a:prstGeom prst="ellipse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867906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6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E524F54-4333-4644-90D0-AA5430D4407C}"/>
              </a:ext>
            </a:extLst>
          </p:cNvPr>
          <p:cNvSpPr txBox="1"/>
          <p:nvPr/>
        </p:nvSpPr>
        <p:spPr>
          <a:xfrm>
            <a:off x="1645750" y="126049"/>
            <a:ext cx="9091316" cy="1754326"/>
          </a:xfrm>
          <a:prstGeom prst="rect">
            <a:avLst/>
          </a:prstGeom>
          <a:solidFill>
            <a:srgbClr val="587CB0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Чат занятия, форум, вебинар, конференции, деловые игры-все эти формы относятся к … обучению. </a:t>
            </a:r>
            <a:endParaRPr lang="ru-RU" dirty="0"/>
          </a:p>
        </p:txBody>
      </p:sp>
      <p:sp>
        <p:nvSpPr>
          <p:cNvPr id="8" name="Стрелка: пятиугольник 7">
            <a:extLst>
              <a:ext uri="{FF2B5EF4-FFF2-40B4-BE49-F238E27FC236}">
                <a16:creationId xmlns:a16="http://schemas.microsoft.com/office/drawing/2014/main" id="{670653B3-E5A0-4F3F-AC0A-58973A22CE79}"/>
              </a:ext>
            </a:extLst>
          </p:cNvPr>
          <p:cNvSpPr/>
          <p:nvPr/>
        </p:nvSpPr>
        <p:spPr>
          <a:xfrm>
            <a:off x="1004960" y="3390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А) </a:t>
            </a:r>
            <a:r>
              <a:rPr lang="ru-RU" sz="2000" b="1" dirty="0"/>
              <a:t>очному</a:t>
            </a:r>
          </a:p>
        </p:txBody>
      </p:sp>
      <p:sp>
        <p:nvSpPr>
          <p:cNvPr id="9" name="Стрелка: пятиугольник 8">
            <a:extLst>
              <a:ext uri="{FF2B5EF4-FFF2-40B4-BE49-F238E27FC236}">
                <a16:creationId xmlns:a16="http://schemas.microsoft.com/office/drawing/2014/main" id="{67C73706-1CEE-4717-925B-50C3EFA3397A}"/>
              </a:ext>
            </a:extLst>
          </p:cNvPr>
          <p:cNvSpPr/>
          <p:nvPr/>
        </p:nvSpPr>
        <p:spPr>
          <a:xfrm flipH="1">
            <a:off x="7649030" y="3380005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В) </a:t>
            </a:r>
            <a:r>
              <a:rPr lang="ru-RU" sz="2000" b="1" dirty="0"/>
              <a:t>очно-заочному</a:t>
            </a:r>
          </a:p>
        </p:txBody>
      </p:sp>
      <p:sp>
        <p:nvSpPr>
          <p:cNvPr id="10" name="Стрелка: пятиугольник 9">
            <a:extLst>
              <a:ext uri="{FF2B5EF4-FFF2-40B4-BE49-F238E27FC236}">
                <a16:creationId xmlns:a16="http://schemas.microsoft.com/office/drawing/2014/main" id="{E3FE1690-9392-4893-8C81-80B3D4740633}"/>
              </a:ext>
            </a:extLst>
          </p:cNvPr>
          <p:cNvSpPr/>
          <p:nvPr/>
        </p:nvSpPr>
        <p:spPr>
          <a:xfrm>
            <a:off x="1004960" y="5031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Б) </a:t>
            </a:r>
            <a:r>
              <a:rPr lang="ru-RU" sz="2000" b="1" dirty="0"/>
              <a:t>семейному обучению</a:t>
            </a:r>
          </a:p>
        </p:txBody>
      </p:sp>
      <p:sp>
        <p:nvSpPr>
          <p:cNvPr id="11" name="Стрелка: пятиугольник 10">
            <a:extLst>
              <a:ext uri="{FF2B5EF4-FFF2-40B4-BE49-F238E27FC236}">
                <a16:creationId xmlns:a16="http://schemas.microsoft.com/office/drawing/2014/main" id="{5062DD93-A1DE-4634-9AA1-55EDB1D20AAA}"/>
              </a:ext>
            </a:extLst>
          </p:cNvPr>
          <p:cNvSpPr/>
          <p:nvPr/>
        </p:nvSpPr>
        <p:spPr>
          <a:xfrm flipH="1">
            <a:off x="7649030" y="5031241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Г) </a:t>
            </a:r>
            <a:r>
              <a:rPr lang="ru-RU" sz="2000" b="1" dirty="0"/>
              <a:t>дистанционному  </a:t>
            </a:r>
          </a:p>
        </p:txBody>
      </p:sp>
      <p:pic>
        <p:nvPicPr>
          <p:cNvPr id="7" name="секунд">
            <a:hlinkClick r:id="" action="ppaction://media"/>
            <a:extLst>
              <a:ext uri="{FF2B5EF4-FFF2-40B4-BE49-F238E27FC236}">
                <a16:creationId xmlns:a16="http://schemas.microsoft.com/office/drawing/2014/main" id="{4EA6D7CB-EA45-49DE-9E0E-8009DA196D8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3510" t="-3447" r="14932" b="972"/>
          <a:stretch/>
        </p:blipFill>
        <p:spPr>
          <a:xfrm>
            <a:off x="5442011" y="3888420"/>
            <a:ext cx="1615737" cy="1469854"/>
          </a:xfrm>
          <a:prstGeom prst="ellipse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969047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6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E524F54-4333-4644-90D0-AA5430D4407C}"/>
              </a:ext>
            </a:extLst>
          </p:cNvPr>
          <p:cNvSpPr txBox="1"/>
          <p:nvPr/>
        </p:nvSpPr>
        <p:spPr>
          <a:xfrm>
            <a:off x="1391531" y="249917"/>
            <a:ext cx="9408937" cy="2862322"/>
          </a:xfrm>
          <a:prstGeom prst="rect">
            <a:avLst/>
          </a:prstGeom>
          <a:solidFill>
            <a:srgbClr val="587CB0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Данный метод предусматривает творческий поиск  знаний и используется, чтобы научить приобретать знания, исследовать предмет или явление, делать выводы и применять полученные умение и навыки в жизни.</a:t>
            </a:r>
            <a:endParaRPr lang="ru-RU" dirty="0"/>
          </a:p>
        </p:txBody>
      </p:sp>
      <p:sp>
        <p:nvSpPr>
          <p:cNvPr id="8" name="Стрелка: пятиугольник 7">
            <a:extLst>
              <a:ext uri="{FF2B5EF4-FFF2-40B4-BE49-F238E27FC236}">
                <a16:creationId xmlns:a16="http://schemas.microsoft.com/office/drawing/2014/main" id="{670653B3-E5A0-4F3F-AC0A-58973A22CE79}"/>
              </a:ext>
            </a:extLst>
          </p:cNvPr>
          <p:cNvSpPr/>
          <p:nvPr/>
        </p:nvSpPr>
        <p:spPr>
          <a:xfrm>
            <a:off x="1004960" y="3390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А) </a:t>
            </a:r>
            <a:r>
              <a:rPr lang="ru-RU" sz="2000" b="1" dirty="0"/>
              <a:t>наглядный</a:t>
            </a:r>
          </a:p>
        </p:txBody>
      </p:sp>
      <p:sp>
        <p:nvSpPr>
          <p:cNvPr id="9" name="Стрелка: пятиугольник 8">
            <a:extLst>
              <a:ext uri="{FF2B5EF4-FFF2-40B4-BE49-F238E27FC236}">
                <a16:creationId xmlns:a16="http://schemas.microsoft.com/office/drawing/2014/main" id="{67C73706-1CEE-4717-925B-50C3EFA3397A}"/>
              </a:ext>
            </a:extLst>
          </p:cNvPr>
          <p:cNvSpPr/>
          <p:nvPr/>
        </p:nvSpPr>
        <p:spPr>
          <a:xfrm flipH="1">
            <a:off x="7649030" y="3380005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В) </a:t>
            </a:r>
            <a:r>
              <a:rPr lang="ru-RU" sz="2000" b="1" dirty="0"/>
              <a:t>программированный</a:t>
            </a:r>
          </a:p>
        </p:txBody>
      </p:sp>
      <p:sp>
        <p:nvSpPr>
          <p:cNvPr id="10" name="Стрелка: пятиугольник 9">
            <a:extLst>
              <a:ext uri="{FF2B5EF4-FFF2-40B4-BE49-F238E27FC236}">
                <a16:creationId xmlns:a16="http://schemas.microsoft.com/office/drawing/2014/main" id="{E3FE1690-9392-4893-8C81-80B3D4740633}"/>
              </a:ext>
            </a:extLst>
          </p:cNvPr>
          <p:cNvSpPr/>
          <p:nvPr/>
        </p:nvSpPr>
        <p:spPr>
          <a:xfrm>
            <a:off x="1004960" y="5031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Б) </a:t>
            </a:r>
            <a:r>
              <a:rPr lang="ru-RU" sz="2000" b="1" dirty="0"/>
              <a:t>исследовательский</a:t>
            </a:r>
          </a:p>
        </p:txBody>
      </p:sp>
      <p:sp>
        <p:nvSpPr>
          <p:cNvPr id="11" name="Стрелка: пятиугольник 10">
            <a:extLst>
              <a:ext uri="{FF2B5EF4-FFF2-40B4-BE49-F238E27FC236}">
                <a16:creationId xmlns:a16="http://schemas.microsoft.com/office/drawing/2014/main" id="{5062DD93-A1DE-4634-9AA1-55EDB1D20AAA}"/>
              </a:ext>
            </a:extLst>
          </p:cNvPr>
          <p:cNvSpPr/>
          <p:nvPr/>
        </p:nvSpPr>
        <p:spPr>
          <a:xfrm flipH="1">
            <a:off x="7649030" y="5031241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Г) </a:t>
            </a:r>
            <a:r>
              <a:rPr lang="ru-RU" sz="2000" b="1" dirty="0"/>
              <a:t>игровой</a:t>
            </a:r>
          </a:p>
        </p:txBody>
      </p:sp>
      <p:pic>
        <p:nvPicPr>
          <p:cNvPr id="7" name="секунд">
            <a:hlinkClick r:id="" action="ppaction://media"/>
            <a:extLst>
              <a:ext uri="{FF2B5EF4-FFF2-40B4-BE49-F238E27FC236}">
                <a16:creationId xmlns:a16="http://schemas.microsoft.com/office/drawing/2014/main" id="{2548E01B-FF77-420A-930D-6D46DDE5BE1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3510" t="-3447" r="14932" b="972"/>
          <a:stretch/>
        </p:blipFill>
        <p:spPr>
          <a:xfrm>
            <a:off x="5442011" y="3888420"/>
            <a:ext cx="1615737" cy="1469854"/>
          </a:xfrm>
          <a:prstGeom prst="ellipse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71559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6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E524F54-4333-4644-90D0-AA5430D4407C}"/>
              </a:ext>
            </a:extLst>
          </p:cNvPr>
          <p:cNvSpPr txBox="1"/>
          <p:nvPr/>
        </p:nvSpPr>
        <p:spPr>
          <a:xfrm>
            <a:off x="1645750" y="126049"/>
            <a:ext cx="9091316" cy="2308324"/>
          </a:xfrm>
          <a:prstGeom prst="rect">
            <a:avLst/>
          </a:prstGeom>
          <a:solidFill>
            <a:srgbClr val="587CB0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Данная технология возникла в начале 50-х годов. Ей свойственно, что весь материал подается в строго </a:t>
            </a:r>
            <a:r>
              <a:rPr lang="ru-RU" sz="3600" b="1" dirty="0" err="1">
                <a:solidFill>
                  <a:schemeClr val="bg1"/>
                </a:solidFill>
              </a:rPr>
              <a:t>алгоритмичном</a:t>
            </a:r>
            <a:r>
              <a:rPr lang="ru-RU" sz="3600" b="1" dirty="0">
                <a:solidFill>
                  <a:schemeClr val="bg1"/>
                </a:solidFill>
              </a:rPr>
              <a:t> порядке сравнительно небольшими порциями. </a:t>
            </a:r>
            <a:endParaRPr lang="ru-RU" dirty="0"/>
          </a:p>
        </p:txBody>
      </p:sp>
      <p:sp>
        <p:nvSpPr>
          <p:cNvPr id="8" name="Стрелка: пятиугольник 7">
            <a:extLst>
              <a:ext uri="{FF2B5EF4-FFF2-40B4-BE49-F238E27FC236}">
                <a16:creationId xmlns:a16="http://schemas.microsoft.com/office/drawing/2014/main" id="{670653B3-E5A0-4F3F-AC0A-58973A22CE79}"/>
              </a:ext>
            </a:extLst>
          </p:cNvPr>
          <p:cNvSpPr/>
          <p:nvPr/>
        </p:nvSpPr>
        <p:spPr>
          <a:xfrm>
            <a:off x="1004960" y="3390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А) </a:t>
            </a:r>
            <a:r>
              <a:rPr lang="ru-RU" sz="2000" b="1" dirty="0"/>
              <a:t>групповые технологии</a:t>
            </a:r>
          </a:p>
        </p:txBody>
      </p:sp>
      <p:sp>
        <p:nvSpPr>
          <p:cNvPr id="9" name="Стрелка: пятиугольник 8">
            <a:extLst>
              <a:ext uri="{FF2B5EF4-FFF2-40B4-BE49-F238E27FC236}">
                <a16:creationId xmlns:a16="http://schemas.microsoft.com/office/drawing/2014/main" id="{67C73706-1CEE-4717-925B-50C3EFA3397A}"/>
              </a:ext>
            </a:extLst>
          </p:cNvPr>
          <p:cNvSpPr/>
          <p:nvPr/>
        </p:nvSpPr>
        <p:spPr>
          <a:xfrm flipH="1">
            <a:off x="7649030" y="3380005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В) </a:t>
            </a:r>
            <a:r>
              <a:rPr lang="ru-RU" sz="2000" b="1" dirty="0"/>
              <a:t>коммуникативная технология</a:t>
            </a:r>
          </a:p>
        </p:txBody>
      </p:sp>
      <p:sp>
        <p:nvSpPr>
          <p:cNvPr id="10" name="Стрелка: пятиугольник 9">
            <a:extLst>
              <a:ext uri="{FF2B5EF4-FFF2-40B4-BE49-F238E27FC236}">
                <a16:creationId xmlns:a16="http://schemas.microsoft.com/office/drawing/2014/main" id="{E3FE1690-9392-4893-8C81-80B3D4740633}"/>
              </a:ext>
            </a:extLst>
          </p:cNvPr>
          <p:cNvSpPr/>
          <p:nvPr/>
        </p:nvSpPr>
        <p:spPr>
          <a:xfrm>
            <a:off x="1004960" y="5031241"/>
            <a:ext cx="3877872" cy="1115704"/>
          </a:xfrm>
          <a:prstGeom prst="homePlate">
            <a:avLst/>
          </a:prstGeom>
          <a:solidFill>
            <a:srgbClr val="FF0000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Б) </a:t>
            </a:r>
            <a:r>
              <a:rPr lang="ru-RU" sz="2000" b="1" dirty="0"/>
              <a:t>программированного обучения</a:t>
            </a:r>
          </a:p>
        </p:txBody>
      </p:sp>
      <p:sp>
        <p:nvSpPr>
          <p:cNvPr id="11" name="Стрелка: пятиугольник 10">
            <a:extLst>
              <a:ext uri="{FF2B5EF4-FFF2-40B4-BE49-F238E27FC236}">
                <a16:creationId xmlns:a16="http://schemas.microsoft.com/office/drawing/2014/main" id="{5062DD93-A1DE-4634-9AA1-55EDB1D20AAA}"/>
              </a:ext>
            </a:extLst>
          </p:cNvPr>
          <p:cNvSpPr/>
          <p:nvPr/>
        </p:nvSpPr>
        <p:spPr>
          <a:xfrm flipH="1">
            <a:off x="7649030" y="5031241"/>
            <a:ext cx="3877872" cy="1115704"/>
          </a:xfrm>
          <a:prstGeom prst="homePlate">
            <a:avLst/>
          </a:prstGeom>
          <a:ln w="28575">
            <a:solidFill>
              <a:srgbClr val="00206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/>
              <a:t>Г) </a:t>
            </a:r>
            <a:r>
              <a:rPr lang="ru-RU" sz="2000" b="1" dirty="0"/>
              <a:t>педагогика</a:t>
            </a:r>
          </a:p>
          <a:p>
            <a:pPr algn="ctr"/>
            <a:r>
              <a:rPr lang="ru-RU" sz="2000" b="1" dirty="0"/>
              <a:t>сотрудничества</a:t>
            </a:r>
          </a:p>
        </p:txBody>
      </p:sp>
      <p:pic>
        <p:nvPicPr>
          <p:cNvPr id="7" name="секунд">
            <a:hlinkClick r:id="" action="ppaction://media"/>
            <a:extLst>
              <a:ext uri="{FF2B5EF4-FFF2-40B4-BE49-F238E27FC236}">
                <a16:creationId xmlns:a16="http://schemas.microsoft.com/office/drawing/2014/main" id="{93798079-6C85-4049-BD6A-21A3BAE56CD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3510" t="-3447" r="14932" b="972"/>
          <a:stretch/>
        </p:blipFill>
        <p:spPr>
          <a:xfrm>
            <a:off x="5442011" y="3888420"/>
            <a:ext cx="1615737" cy="1469854"/>
          </a:xfrm>
          <a:prstGeom prst="ellipse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817364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6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600</TotalTime>
  <Words>1179</Words>
  <Application>Microsoft Office PowerPoint</Application>
  <PresentationFormat>Широкоэкранный</PresentationFormat>
  <Paragraphs>254</Paragraphs>
  <Slides>51</Slides>
  <Notes>0</Notes>
  <HiddenSlides>0</HiddenSlides>
  <MMClips>24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5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Моц</dc:creator>
  <cp:lastModifiedBy>Моц</cp:lastModifiedBy>
  <cp:revision>7</cp:revision>
  <dcterms:created xsi:type="dcterms:W3CDTF">2024-04-05T00:39:36Z</dcterms:created>
  <dcterms:modified xsi:type="dcterms:W3CDTF">2024-05-15T00:55:37Z</dcterms:modified>
</cp:coreProperties>
</file>