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8" r:id="rId11"/>
    <p:sldId id="262" r:id="rId12"/>
    <p:sldId id="269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1D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4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1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9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76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793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77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803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92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6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4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5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7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3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5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76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5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F00E-BA4F-4D55-9C5D-81503C6BA799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10BB33-5E8B-4BBF-BD00-F3E5F48C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7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shkolnik.ru/pedagogika/16811-osobennosti-vzaimodeiystviya-s-roditelyami-deteiy-s-ogranichennymi-vozmozhnostyami-zdorovya-ovz.html" TargetMode="External"/><Relationship Id="rId2" Type="http://schemas.openxmlformats.org/officeDocument/2006/relationships/hyperlink" Target="https://cyberleninka.ru/article/n/osobennosti-realizatsii-modeli-vzaimodeystviya-obrazovatelnogo-uchrezhdeniya-s-semiey-vospityvayuschey-rebenka-s-ogranichennym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911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«Технология педагогического общения с </a:t>
            </a:r>
            <a:r>
              <a:rPr lang="ru-RU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детей ОВЗ»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3401961"/>
            <a:ext cx="8596668" cy="3342968"/>
          </a:xfrm>
        </p:spPr>
        <p:txBody>
          <a:bodyPr>
            <a:normAutofit/>
          </a:bodyPr>
          <a:lstStyle/>
          <a:p>
            <a:pPr algn="r"/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Педагог-психолог</a:t>
            </a:r>
            <a:b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МАДОУ д/с 55</a:t>
            </a:r>
            <a:b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Васько Т. И.</a:t>
            </a:r>
            <a:endParaRPr lang="ru-RU" sz="2800" dirty="0"/>
          </a:p>
        </p:txBody>
      </p:sp>
      <p:pic>
        <p:nvPicPr>
          <p:cNvPr id="6" name="Picture 2" descr="http://www.eduklgd.ru/org/mou08/mdou08100/mdou0855/55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7797" y="1873128"/>
            <a:ext cx="4496564" cy="30576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>
              <a:rot lat="0" lon="0" rev="2100000"/>
            </a:lightRig>
          </a:scene3d>
          <a:sp3d extrusionH="25400">
            <a:bevelT w="304800" h="152400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640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74588" cy="1320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Негативные поведенческие реакции педагога: 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19200"/>
            <a:ext cx="9685867" cy="5506065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sz="2400" dirty="0"/>
              <a:t>открытое недоверие;</a:t>
            </a:r>
          </a:p>
          <a:p>
            <a:pPr fontAlgn="base"/>
            <a:r>
              <a:rPr lang="ru-RU" sz="2400" dirty="0"/>
              <a:t>перебивание </a:t>
            </a:r>
            <a:r>
              <a:rPr lang="ru-RU" sz="2400" dirty="0" smtClean="0"/>
              <a:t>родителя;</a:t>
            </a:r>
            <a:endParaRPr lang="ru-RU" sz="2400" dirty="0"/>
          </a:p>
          <a:p>
            <a:pPr fontAlgn="base"/>
            <a:r>
              <a:rPr lang="ru-RU" sz="2400" dirty="0"/>
              <a:t>принижение </a:t>
            </a:r>
            <a:r>
              <a:rPr lang="ru-RU" sz="2400" dirty="0" smtClean="0"/>
              <a:t>значимости роли родителя;</a:t>
            </a:r>
            <a:endParaRPr lang="ru-RU" sz="2400" dirty="0"/>
          </a:p>
          <a:p>
            <a:pPr fontAlgn="base"/>
            <a:r>
              <a:rPr lang="ru-RU" sz="2400" dirty="0"/>
              <a:t>подчеркивание различий между собой и </a:t>
            </a:r>
            <a:r>
              <a:rPr lang="ru-RU" sz="2400" dirty="0" smtClean="0"/>
              <a:t>родителем </a:t>
            </a:r>
            <a:r>
              <a:rPr lang="ru-RU" sz="2400" dirty="0"/>
              <a:t>не в его пользу;</a:t>
            </a:r>
          </a:p>
          <a:p>
            <a:pPr fontAlgn="base"/>
            <a:r>
              <a:rPr lang="ru-RU" sz="2400" dirty="0"/>
              <a:t>устойчивое нежелание признавать свои ошибки и чью-то правоту;</a:t>
            </a:r>
          </a:p>
          <a:p>
            <a:pPr fontAlgn="base"/>
            <a:r>
              <a:rPr lang="ru-RU" sz="2400" dirty="0"/>
              <a:t>заниженная оценка вклада </a:t>
            </a:r>
            <a:r>
              <a:rPr lang="ru-RU" sz="2400" dirty="0" smtClean="0"/>
              <a:t>родителя в развитие ребёнка </a:t>
            </a:r>
            <a:r>
              <a:rPr lang="ru-RU" sz="2400" dirty="0"/>
              <a:t>и преувеличение собственного вклада;</a:t>
            </a:r>
          </a:p>
          <a:p>
            <a:pPr fontAlgn="base"/>
            <a:r>
              <a:rPr lang="ru-RU" sz="2400" dirty="0"/>
              <a:t>постоянное навязывание </a:t>
            </a:r>
            <a:r>
              <a:rPr lang="ru-RU" sz="2400" dirty="0" smtClean="0"/>
              <a:t>педагогом своей </a:t>
            </a:r>
            <a:r>
              <a:rPr lang="ru-RU" sz="2400" dirty="0"/>
              <a:t>точки зрения;</a:t>
            </a:r>
          </a:p>
          <a:p>
            <a:pPr fontAlgn="base"/>
            <a:r>
              <a:rPr lang="ru-RU" sz="2400" dirty="0"/>
              <a:t>неискренность в </a:t>
            </a:r>
            <a:r>
              <a:rPr lang="ru-RU" sz="2400" dirty="0" smtClean="0"/>
              <a:t>суждениях педагога;</a:t>
            </a:r>
            <a:endParaRPr lang="ru-RU" sz="2400" dirty="0"/>
          </a:p>
          <a:p>
            <a:pPr fontAlgn="base"/>
            <a:r>
              <a:rPr lang="ru-RU" sz="2400" dirty="0"/>
              <a:t>резкое ускорение темпа беседы и ее неожиданное свертывание;</a:t>
            </a:r>
          </a:p>
          <a:p>
            <a:pPr fontAlgn="base"/>
            <a:r>
              <a:rPr lang="ru-RU" sz="2400" dirty="0" smtClean="0"/>
              <a:t>негативное отношение к ребёнку;</a:t>
            </a:r>
            <a:endParaRPr lang="ru-RU" sz="24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934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977" y="409982"/>
            <a:ext cx="8596668" cy="474921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Рекомендации родителям, имеющим детей с ОВЗ: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977" y="647442"/>
            <a:ext cx="8596668" cy="303965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000" dirty="0" smtClean="0"/>
          </a:p>
          <a:p>
            <a:r>
              <a:rPr lang="ru-RU" sz="2000" dirty="0"/>
              <a:t>Никогда не жалейте ребёнка из-за того, что он не такой как все.</a:t>
            </a:r>
          </a:p>
          <a:p>
            <a:r>
              <a:rPr lang="ru-RU" sz="2000" dirty="0"/>
              <a:t>Дарите ребёнку любовь и внимание, но не забывайте, что есть и другие члены семьи, которые в них тоже нуждаются.</a:t>
            </a:r>
          </a:p>
          <a:p>
            <a:r>
              <a:rPr lang="ru-RU" sz="2000" dirty="0"/>
              <a:t>Организуйте свой быт так, чтобы никто из членов семьи не чувствовал себя «жертвой», отказываясь от своей личной жизни.</a:t>
            </a:r>
          </a:p>
          <a:p>
            <a:r>
              <a:rPr lang="ru-RU" sz="2000" dirty="0"/>
              <a:t>Не ограждайте ребёнка от обязанностей и проблем. Решайте все дела вместе с ним.</a:t>
            </a:r>
          </a:p>
          <a:p>
            <a:r>
              <a:rPr lang="ru-RU" sz="2000" dirty="0"/>
              <a:t>Предоставляйте ребёнку самостоятельность в действиях и принятии решений.</a:t>
            </a:r>
          </a:p>
          <a:p>
            <a:r>
              <a:rPr lang="ru-RU" sz="2000" dirty="0"/>
              <a:t>Следите за своей внешностью и поведением. Ребёнок должен гордиться Вами.</a:t>
            </a:r>
          </a:p>
          <a:p>
            <a:r>
              <a:rPr lang="ru-RU" sz="2000" dirty="0"/>
              <a:t>Не бойтесь отказывать ребёнку в чем-либо, если считаете его требования чрезмерными.</a:t>
            </a:r>
          </a:p>
          <a:p>
            <a:r>
              <a:rPr lang="ru-RU" sz="2000" dirty="0"/>
              <a:t>Чаще разговаривайте с ребёнком. Помните что не телевизор не радио не заменит общение с родителем.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5686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831" y="422788"/>
            <a:ext cx="8596668" cy="5746394"/>
          </a:xfrm>
        </p:spPr>
        <p:txBody>
          <a:bodyPr>
            <a:normAutofit/>
          </a:bodyPr>
          <a:lstStyle/>
          <a:p>
            <a:r>
              <a:rPr lang="ru-RU" sz="2000" dirty="0"/>
              <a:t>Не ограничивайте ребёнка в общении со сверстниками.</a:t>
            </a:r>
          </a:p>
          <a:p>
            <a:r>
              <a:rPr lang="ru-RU" sz="2000" dirty="0"/>
              <a:t>Не отказывайтесь от встречи с друзьями, приглашайте их в гости.</a:t>
            </a:r>
          </a:p>
          <a:p>
            <a:r>
              <a:rPr lang="ru-RU" sz="2000" dirty="0"/>
              <a:t>Чаще прибегайте к советам педагогов.</a:t>
            </a:r>
          </a:p>
          <a:p>
            <a:r>
              <a:rPr lang="ru-RU" sz="2000" dirty="0"/>
              <a:t>Общайтесь с семьями, где есть дети-инвалиды. Передавайте свой опыт и перенимайте чужой.</a:t>
            </a:r>
          </a:p>
          <a:p>
            <a:r>
              <a:rPr lang="ru-RU" sz="2000" dirty="0"/>
              <a:t>Не изводите себя упрёками. В том, что у Вас больной ребёнок вы не виноваты!</a:t>
            </a:r>
          </a:p>
          <a:p>
            <a:r>
              <a:rPr lang="ru-RU" sz="2000" dirty="0"/>
              <a:t>Помните, что когда-нибудь ребёнок повзрослеет и ему придётся жить самостоятельно. Готовьте его к будущей жизни, говорите с ребёнком о ней.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3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Список литературы: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01213"/>
            <a:ext cx="8596668" cy="560438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И.И.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Мамайчук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«Психологическая помощь детям с проблемами в развитии».-СПб.: Речь, 2008.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О.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Солоддянкин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«Воспитание ребенка с ограниченными возможностями здоровья в семье».-М.: АРКТИ, 2007.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Мастюкова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А. Г. Московкина «Семейное воспитание детей с отклонениями в развитии»: -М.: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Гуманит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изд. центр. ВЛАДОС, 2003.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Н. В. Верещагина «Особый ребёнок» в детском саду: Практические рекомендации по организации коррекционно-развевающей работы с детьми с множественными нарушениями в развитии.-СПб: ООО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Издательсьво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«Детство-пресс», 2009.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О.Н.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Истратова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«Диагностика и коррекция детско-родительских отношений»: практикум-изд. 2-е. Ростов н/Д: Феникс, 2018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И. 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Майчарук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И. Н. Ильина «Помощь психолога ребёнку с задержкой психического развития». Научно-практическое руководство.-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СП.б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Речь, 2006.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С. Ю. Танцюра, С. М. Мартыненко, Б. М. Басангова «Сопровождение семьи ребёнка с ОВЗ»: Методические рекомендации.-М.: ТЦ Сфера, 2017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cyberleninka.ru/article/n/osobennosti-realizatsii-modeli-vzaimodeystviya-obrazovatelnogo-uchrezhdeniya-s-semiey-vospityvayuschey-rebenka-s-ogranichennymi</a:t>
            </a:r>
            <a:endParaRPr lang="ru-RU" dirty="0" smtClean="0"/>
          </a:p>
          <a:p>
            <a:r>
              <a:rPr lang="en-US">
                <a:hlinkClick r:id="rId3"/>
              </a:rPr>
              <a:t>http://doshkolnik.ru/pedagogika/16811-osobennosti-vzaimodeiystviya-s-roditelyami-deteiy-s-ogranichennymi-vozmozhnostyami-zdorovya-ovz.html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0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Социальная </a:t>
            </a:r>
            <a:r>
              <a:rPr lang="ru-RU" u="sng" dirty="0" err="1" smtClean="0">
                <a:solidFill>
                  <a:schemeClr val="tx1"/>
                </a:solidFill>
              </a:rPr>
              <a:t>дезадаптация</a:t>
            </a:r>
            <a:r>
              <a:rPr lang="ru-RU" u="sng" dirty="0" smtClean="0">
                <a:solidFill>
                  <a:schemeClr val="tx1"/>
                </a:solidFill>
              </a:rPr>
              <a:t> семьи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3191" y="154423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Обнаружение дефекта развития и/ или подтверждение инвалидности ребёнка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626054" y="1828523"/>
            <a:ext cx="1779638" cy="294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827932" y="1544230"/>
            <a:ext cx="3146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Тяжелое стрессовое состояние семьи</a:t>
            </a:r>
            <a:endParaRPr lang="ru-RU" dirty="0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8360422" y="1659576"/>
            <a:ext cx="1108863" cy="135169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6829" y="2714370"/>
            <a:ext cx="6046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Качественные изменения на уровнях</a:t>
            </a:r>
            <a:endParaRPr lang="ru-RU" sz="2400" u="sng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1976829" y="3182435"/>
            <a:ext cx="235979" cy="1034817"/>
          </a:xfrm>
          <a:prstGeom prst="downArrow">
            <a:avLst>
              <a:gd name="adj1" fmla="val 42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flipH="1">
            <a:off x="4575347" y="3182435"/>
            <a:ext cx="231603" cy="10348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283720" y="3176035"/>
            <a:ext cx="237957" cy="104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144227" y="4414515"/>
            <a:ext cx="2556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Психологическом: </a:t>
            </a:r>
            <a:r>
              <a:rPr lang="ru-RU" dirty="0" smtClean="0"/>
              <a:t>постоянными и различными по своей природе психотравмирующими воздействиями.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48030" y="4414515"/>
            <a:ext cx="29791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Социальном:</a:t>
            </a:r>
          </a:p>
          <a:p>
            <a:r>
              <a:rPr lang="ru-RU" dirty="0" smtClean="0"/>
              <a:t>Семья может сузить круг своих контактов; выход из профессиональной деятельности; деформация супружеских отношений.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974620" y="4414515"/>
            <a:ext cx="27038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Соматическом:</a:t>
            </a:r>
          </a:p>
          <a:p>
            <a:r>
              <a:rPr lang="ru-RU" dirty="0" smtClean="0"/>
              <a:t>Переживаемый родителями стресс, выражается в различных психосоматических заболеваниях.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45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 animBg="1"/>
      <p:bldP spid="9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517" y="29059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Деструктивное </a:t>
            </a:r>
            <a:r>
              <a:rPr lang="ru-RU" u="sng" dirty="0">
                <a:solidFill>
                  <a:schemeClr val="tx1"/>
                </a:solidFill>
              </a:rPr>
              <a:t>воздействие на </a:t>
            </a:r>
            <a:r>
              <a:rPr lang="ru-RU" u="sng" dirty="0" smtClean="0">
                <a:solidFill>
                  <a:schemeClr val="tx1"/>
                </a:solidFill>
              </a:rPr>
              <a:t>ребёнка с ОВЗ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646" y="552922"/>
            <a:ext cx="287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Высокий уровень психической </a:t>
            </a:r>
            <a:r>
              <a:rPr lang="ru-RU" dirty="0" err="1" smtClean="0"/>
              <a:t>травматизации</a:t>
            </a:r>
            <a:r>
              <a:rPr lang="ru-RU" dirty="0" smtClean="0"/>
              <a:t> членов семьи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827721" y="451308"/>
            <a:ext cx="3104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Отсутствие как мотивов к оказанию помощи ребёнку и элементарных психолого-педагогических знаний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006857" y="451308"/>
            <a:ext cx="2690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Особенности личности родителей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495993" y="1928636"/>
            <a:ext cx="337583" cy="96155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406085" y="1784797"/>
            <a:ext cx="5315" cy="10434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7368363" y="1720173"/>
            <a:ext cx="733646" cy="1108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5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>
                <a:solidFill>
                  <a:schemeClr val="tx1"/>
                </a:solidFill>
              </a:rPr>
              <a:t>Фазы психологического состояния в процессе становления позиции родителей к ребёнку ОВЗ</a:t>
            </a:r>
          </a:p>
        </p:txBody>
      </p:sp>
      <p:sp useBgFill="1"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54101"/>
            <a:ext cx="8753745" cy="4195859"/>
          </a:xfrm>
        </p:spPr>
        <p:txBody>
          <a:bodyPr>
            <a:noAutofit/>
          </a:bodyPr>
          <a:lstStyle/>
          <a:p>
            <a:r>
              <a:rPr lang="ru-RU" sz="2800" dirty="0" smtClean="0"/>
              <a:t>1 фаза – «шок»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2 фаза – «неадекватное отношение к дефекту»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3 фаза «частичное осознание дефекта ребёнка»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4 фаза – «социально-психологическая адаптация всех членов семьи»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84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818" y="747823"/>
            <a:ext cx="9391699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Формы работы с родителями детей с ОВЗ: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28800"/>
            <a:ext cx="8201195" cy="490160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Консультационная форма</a:t>
            </a:r>
          </a:p>
          <a:p>
            <a:r>
              <a:rPr lang="ru-RU" sz="2400" dirty="0" smtClean="0"/>
              <a:t>Лекции и просветительская работа</a:t>
            </a:r>
          </a:p>
          <a:p>
            <a:r>
              <a:rPr lang="ru-RU" sz="2400" dirty="0" smtClean="0"/>
              <a:t>Театрализованная деятельность, проведение праздничных мероприятий</a:t>
            </a:r>
          </a:p>
          <a:p>
            <a:r>
              <a:rPr lang="ru-RU" sz="2400" dirty="0" smtClean="0"/>
              <a:t>Круглые столы, мастер-классы</a:t>
            </a:r>
          </a:p>
          <a:p>
            <a:r>
              <a:rPr lang="ru-RU" sz="2400" dirty="0" smtClean="0"/>
              <a:t>Тренинги для родителей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59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82065" y="2658141"/>
            <a:ext cx="3293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err="1" smtClean="0"/>
              <a:t>Психокоррекционная</a:t>
            </a:r>
            <a:r>
              <a:rPr lang="ru-RU" sz="2400" u="sng" dirty="0" smtClean="0"/>
              <a:t> работа с родителями</a:t>
            </a:r>
            <a:endParaRPr lang="ru-RU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7801902" y="2658140"/>
            <a:ext cx="3952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Реконструкция детско-родительских отношений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72550" y="790788"/>
            <a:ext cx="4281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Оптимизация супружеских и внутрисемейных отношений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82995" y="4585619"/>
            <a:ext cx="3844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Формирование навыков адекватного общения с окружающим миром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614219" y="4638569"/>
            <a:ext cx="5220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Коррекция неадекватных поведенческих и эмоциональных реакций родителей детей с ОВЗ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6882584" y="1924208"/>
            <a:ext cx="599768" cy="78903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982065" y="1824957"/>
            <a:ext cx="717755" cy="8728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009103" y="3504950"/>
            <a:ext cx="663677" cy="9072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6725271" y="3489138"/>
            <a:ext cx="457197" cy="9058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4349" y="855461"/>
            <a:ext cx="43532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Повышение уровня родительской мотивации к сотрудничеству с образовательной организацией</a:t>
            </a:r>
            <a:endParaRPr lang="ru-RU" sz="2400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7182468" y="3021762"/>
            <a:ext cx="526031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2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Психологическая поддержка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66685"/>
            <a:ext cx="9577711" cy="4674678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Снижение эмоционального дискомфорта у родителей в связи с заболеванием ребёнка.</a:t>
            </a:r>
          </a:p>
          <a:p>
            <a:r>
              <a:rPr lang="ru-RU" sz="2800" dirty="0" smtClean="0"/>
              <a:t>Поддержание уверенности родителей в возможностях ребёнка.</a:t>
            </a:r>
          </a:p>
          <a:p>
            <a:r>
              <a:rPr lang="ru-RU" sz="2800" dirty="0" smtClean="0"/>
              <a:t>Формирование у родителей адекватного отношения к проблемам ребёнка.</a:t>
            </a:r>
          </a:p>
          <a:p>
            <a:r>
              <a:rPr lang="ru-RU" sz="2800" dirty="0" smtClean="0"/>
              <a:t>Поддержание адекватных </a:t>
            </a:r>
            <a:r>
              <a:rPr lang="ru-RU" sz="2800" dirty="0" err="1" smtClean="0"/>
              <a:t>родительско</a:t>
            </a:r>
            <a:r>
              <a:rPr lang="ru-RU" sz="2800" dirty="0" smtClean="0"/>
              <a:t>-детских отношений и стилей семейного воспитания.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27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574" y="186471"/>
            <a:ext cx="9976489" cy="80453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Памятка для педагогов по взаимодействию с родителями детей ОВЗ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159" y="991001"/>
            <a:ext cx="10210407" cy="4858621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общении </a:t>
            </a:r>
            <a:r>
              <a:rPr lang="ru-RU" sz="2000" dirty="0"/>
              <a:t>с родителями помните, что вы только помощник родителей, а не лицо, их заменяющее. </a:t>
            </a:r>
            <a:endParaRPr lang="en-US" sz="2000" dirty="0" smtClean="0"/>
          </a:p>
          <a:p>
            <a:r>
              <a:rPr lang="ru-RU" sz="2000" dirty="0" smtClean="0"/>
              <a:t>Перед </a:t>
            </a:r>
            <a:r>
              <a:rPr lang="ru-RU" sz="2000" dirty="0"/>
              <a:t>встречей с родителями ответьте для себя на несколько вопросов: </a:t>
            </a:r>
            <a:r>
              <a:rPr lang="ru-RU" sz="2000" dirty="0" smtClean="0"/>
              <a:t>- </a:t>
            </a:r>
            <a:r>
              <a:rPr lang="ru-RU" sz="2000" dirty="0"/>
              <a:t>для чего нужна встреча с родителями (что бы Вы хотели от этой встречи) - что будем обсуждать с родителями (как Вы будете вести разговор для достижения цели разговора) </a:t>
            </a:r>
            <a:r>
              <a:rPr lang="ru-RU" sz="2000" dirty="0" smtClean="0"/>
              <a:t>- </a:t>
            </a:r>
            <a:r>
              <a:rPr lang="ru-RU" sz="2000" dirty="0"/>
              <a:t>что может сделать родитель для ребенка (какие конкретные рекомендации Вы можете дать родителю). </a:t>
            </a:r>
            <a:endParaRPr lang="en-US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встрече называйте родителя по имени отчеству, покажите свою заинтересованность в </a:t>
            </a:r>
            <a:r>
              <a:rPr lang="ru-RU" sz="2000" dirty="0" smtClean="0"/>
              <a:t>ребенке.</a:t>
            </a:r>
          </a:p>
          <a:p>
            <a:r>
              <a:rPr lang="ru-RU" sz="2000" dirty="0" smtClean="0"/>
              <a:t>Поговорите </a:t>
            </a:r>
            <a:r>
              <a:rPr lang="ru-RU" sz="2000" dirty="0"/>
              <a:t>с родителем </a:t>
            </a:r>
            <a:r>
              <a:rPr lang="ru-RU" sz="2000" dirty="0" smtClean="0"/>
              <a:t>о важности  участия </a:t>
            </a:r>
            <a:r>
              <a:rPr lang="ru-RU" sz="2000" dirty="0"/>
              <a:t>в </a:t>
            </a:r>
            <a:r>
              <a:rPr lang="ru-RU" sz="2000" dirty="0" smtClean="0"/>
              <a:t>различных мероприятиях ДОУ.</a:t>
            </a:r>
            <a:endParaRPr lang="en-US" sz="2000" dirty="0" smtClean="0"/>
          </a:p>
          <a:p>
            <a:r>
              <a:rPr lang="ru-RU" sz="2000" dirty="0" smtClean="0"/>
              <a:t> Будьте </a:t>
            </a:r>
            <a:r>
              <a:rPr lang="ru-RU" sz="2000" dirty="0"/>
              <a:t>готовы к разным эмоциям со стороны родителей, учитывая стадии адаптации родителей к проблемам ребенка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Если у Вас возникли негативные эмоции при разговоре с родителями, помните, что Вы тоже живой человек, но </a:t>
            </a:r>
            <a:r>
              <a:rPr lang="ru-RU" sz="2000" dirty="0" smtClean="0"/>
              <a:t>не забывайте, что вы человек</a:t>
            </a:r>
            <a:r>
              <a:rPr lang="ru-RU" sz="2000" dirty="0"/>
              <a:t>, обладающий специальными педагогическими </a:t>
            </a:r>
            <a:r>
              <a:rPr lang="ru-RU" sz="2000" dirty="0" smtClean="0"/>
              <a:t>знаниями.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9662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89099"/>
            <a:ext cx="10236472" cy="617751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Используйте метод активного слушания и рассказывайте о нем родителям для общения со своими детьми.</a:t>
            </a:r>
            <a:endParaRPr lang="ru-RU" sz="2000" dirty="0"/>
          </a:p>
          <a:p>
            <a:r>
              <a:rPr lang="ru-RU" sz="2000" dirty="0" smtClean="0"/>
              <a:t>Постарайтесь выяснить, </a:t>
            </a:r>
            <a:r>
              <a:rPr lang="ru-RU" sz="2000" dirty="0"/>
              <a:t>что родитель думает по поводу своего ребенка и как он его воспринимает. Педагог не сможет понять поведение ребенка </a:t>
            </a:r>
            <a:r>
              <a:rPr lang="ru-RU" sz="2000" dirty="0" smtClean="0"/>
              <a:t>прежде, </a:t>
            </a:r>
            <a:r>
              <a:rPr lang="ru-RU" sz="2000" dirty="0"/>
              <a:t>чем он поймет отношение к нему родителя. 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Не стоит спорить с родителями. Спор может вызвать обиду и отчужденность. </a:t>
            </a:r>
          </a:p>
          <a:p>
            <a:r>
              <a:rPr lang="ru-RU" sz="2000" dirty="0" smtClean="0"/>
              <a:t>Пусть </a:t>
            </a:r>
            <a:r>
              <a:rPr lang="ru-RU" sz="2000" dirty="0"/>
              <a:t>любое решение станет результатом взаимного размышления и со стороны родителей явится руководством к действию. </a:t>
            </a:r>
          </a:p>
          <a:p>
            <a:r>
              <a:rPr lang="ru-RU" sz="2000" dirty="0" smtClean="0"/>
              <a:t>Берегите время родителя, приглашенного </a:t>
            </a:r>
            <a:r>
              <a:rPr lang="ru-RU" sz="2000" dirty="0"/>
              <a:t>на собрание/беседу. С этой целью установите регламент и строго следите за его соблюдением.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ходе собрания используйте игры и групповые формы организации взаимодействия родителей. </a:t>
            </a:r>
          </a:p>
          <a:p>
            <a:r>
              <a:rPr lang="ru-RU" sz="2000" dirty="0" smtClean="0"/>
              <a:t>Если </a:t>
            </a:r>
            <a:r>
              <a:rPr lang="ru-RU" sz="2000" dirty="0"/>
              <a:t>Вы приглашаете родителей детей с ОВЗ на собрание, ни в коем случае не обсуждайте проблемы детей при всех. Однако стремитесь к тому, чтобы на родительском собрании были приняты конкретные решения относительно общих моментов, правил, мероприятий в </a:t>
            </a:r>
            <a:r>
              <a:rPr lang="ru-RU" sz="2000" dirty="0" smtClean="0"/>
              <a:t>группе.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850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7939</TotalTime>
  <Words>1052</Words>
  <Application>Microsoft Office PowerPoint</Application>
  <PresentationFormat>Широкоэкранный</PresentationFormat>
  <Paragraphs>96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«Технология педагогического общения с родителями детей ОВЗ» </vt:lpstr>
      <vt:lpstr>Социальная дезадаптация семьи</vt:lpstr>
      <vt:lpstr>Деструктивное воздействие на ребёнка с ОВЗ</vt:lpstr>
      <vt:lpstr>Фазы психологического состояния в процессе становления позиции родителей к ребёнку ОВЗ</vt:lpstr>
      <vt:lpstr>Формы работы с родителями детей с ОВЗ:</vt:lpstr>
      <vt:lpstr>Презентация PowerPoint</vt:lpstr>
      <vt:lpstr>Психологическая поддержка</vt:lpstr>
      <vt:lpstr>Памятка для педагогов по взаимодействию с родителями детей ОВЗ</vt:lpstr>
      <vt:lpstr>Презентация PowerPoint</vt:lpstr>
      <vt:lpstr>Негативные поведенческие реакции педагога: </vt:lpstr>
      <vt:lpstr>Рекомендации родителям, имеющим детей с ОВЗ:</vt:lpstr>
      <vt:lpstr>Презентация PowerPoint</vt:lpstr>
      <vt:lpstr>Список литературы: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«Психолого-педагогическое сопровождение семьи ребёнка с ОВЗ»</dc:title>
  <dc:creator>Asus</dc:creator>
  <cp:lastModifiedBy>Asus</cp:lastModifiedBy>
  <cp:revision>48</cp:revision>
  <dcterms:created xsi:type="dcterms:W3CDTF">2019-04-10T08:46:24Z</dcterms:created>
  <dcterms:modified xsi:type="dcterms:W3CDTF">2020-01-20T12:22:00Z</dcterms:modified>
</cp:coreProperties>
</file>