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6" r:id="rId4"/>
    <p:sldId id="258" r:id="rId5"/>
    <p:sldId id="259" r:id="rId6"/>
    <p:sldId id="271" r:id="rId7"/>
    <p:sldId id="260" r:id="rId8"/>
    <p:sldId id="261" r:id="rId9"/>
    <p:sldId id="263" r:id="rId10"/>
    <p:sldId id="264" r:id="rId11"/>
    <p:sldId id="269" r:id="rId12"/>
  </p:sldIdLst>
  <p:sldSz cx="14630400" cy="8229600"/>
  <p:notesSz cx="8229600" cy="146304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Inter Medium" panose="020B0604020202020204" charset="0"/>
      <p:regular r:id="rId18"/>
    </p:embeddedFont>
    <p:embeddedFont>
      <p:font typeface="DM Sans Semi Bold" panose="020B0604020202020204" charset="0"/>
      <p:regular r:id="rId1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94" autoAdjust="0"/>
    <p:restoredTop sz="94610"/>
  </p:normalViewPr>
  <p:slideViewPr>
    <p:cSldViewPr snapToGrid="0" snapToObjects="1">
      <p:cViewPr>
        <p:scale>
          <a:sx n="50" d="100"/>
          <a:sy n="50" d="100"/>
        </p:scale>
        <p:origin x="-918" y="-222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8CB5DC-FA25-45DE-9C3C-65565834EA7F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65AD3-ADA1-4FD3-8773-6A1309C306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375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2287905"/>
            <a:ext cx="741592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ru-RU" sz="28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на тему:</a:t>
            </a:r>
            <a:endParaRPr lang="en-US" sz="28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864037" y="2960608"/>
            <a:ext cx="741592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ru-RU" sz="3600" dirty="0" smtClean="0">
                <a:solidFill>
                  <a:srgbClr val="93CB52"/>
                </a:solidFill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«</a:t>
            </a:r>
            <a:r>
              <a:rPr lang="en-US" sz="3600" dirty="0" err="1" smtClean="0">
                <a:solidFill>
                  <a:srgbClr val="93CB52"/>
                </a:solidFill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Чудеса</a:t>
            </a:r>
            <a:r>
              <a:rPr lang="en-US" sz="3600" dirty="0" smtClean="0">
                <a:solidFill>
                  <a:srgbClr val="93CB52"/>
                </a:solidFill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93CB52"/>
                </a:solidFill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растительного мира Крыма: Вдохновение для </a:t>
            </a:r>
            <a:r>
              <a:rPr lang="en-US" sz="3600" dirty="0" err="1">
                <a:solidFill>
                  <a:srgbClr val="93CB52"/>
                </a:solidFill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наших</a:t>
            </a:r>
            <a:r>
              <a:rPr lang="en-US" sz="3600" dirty="0">
                <a:solidFill>
                  <a:srgbClr val="93CB52"/>
                </a:solidFill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93CB52"/>
                </a:solidFill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детей</a:t>
            </a:r>
            <a:r>
              <a:rPr lang="ru-RU" sz="3600" dirty="0" smtClean="0">
                <a:solidFill>
                  <a:srgbClr val="93CB52"/>
                </a:solidFill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»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864037" y="4028361"/>
            <a:ext cx="741592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2000" dirty="0">
                <a:solidFill>
                  <a:srgbClr val="464646"/>
                </a:solidFill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Крымская природа – источник вдохновения. Давайте откроем для детей этот удивительный мир!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864037" y="5096113"/>
            <a:ext cx="741592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864037" y="5768816"/>
            <a:ext cx="741592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19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Воспитатель: Ерошкина Н.А.</a:t>
            </a:r>
            <a:endParaRPr lang="en-US" sz="1900" dirty="0"/>
          </a:p>
        </p:txBody>
      </p:sp>
      <p:sp>
        <p:nvSpPr>
          <p:cNvPr id="8" name="TextBox 7"/>
          <p:cNvSpPr txBox="1"/>
          <p:nvPr/>
        </p:nvSpPr>
        <p:spPr>
          <a:xfrm>
            <a:off x="1581150" y="952500"/>
            <a:ext cx="73766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Муниципальное дошкольное образовательное учреждение</a:t>
            </a:r>
          </a:p>
          <a:p>
            <a:pPr algn="ctr"/>
            <a:r>
              <a:rPr lang="ru-RU" dirty="0"/>
              <a:t>«Майский детский сад «Солнышко»</a:t>
            </a:r>
          </a:p>
          <a:p>
            <a:pPr algn="ctr"/>
            <a:r>
              <a:rPr lang="ru-RU" dirty="0" err="1"/>
              <a:t>Джанкойский</a:t>
            </a:r>
            <a:r>
              <a:rPr lang="ru-RU" dirty="0"/>
              <a:t> район Республика Крым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3148846"/>
            <a:ext cx="6172200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 dirty="0">
                <a:solidFill>
                  <a:srgbClr val="6A9D2F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Заключение</a:t>
            </a:r>
            <a:endParaRPr lang="en-US" sz="4850" dirty="0"/>
          </a:p>
        </p:txBody>
      </p:sp>
      <p:sp>
        <p:nvSpPr>
          <p:cNvPr id="4" name="Text 1"/>
          <p:cNvSpPr/>
          <p:nvPr/>
        </p:nvSpPr>
        <p:spPr>
          <a:xfrm>
            <a:off x="6350437" y="4290655"/>
            <a:ext cx="741592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Вдохновим детей на изучение и охрану природы Крыма! Передадим им любовь к этому удивительному миру.</a:t>
            </a:r>
            <a:endParaRPr lang="en-US" sz="1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97147" y="2260120"/>
            <a:ext cx="75222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u="sng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СПАСИБО ЗА ВНИМАНИЕ</a:t>
            </a:r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!</a:t>
            </a:r>
            <a:endParaRPr lang="ru-RU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21434" y="3791635"/>
            <a:ext cx="78327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</a:rPr>
              <a:t>Вместе откроем детям мир растений Крыма! Сделаем мир лучше для будущих </a:t>
            </a:r>
            <a:r>
              <a:rPr lang="ru-RU" sz="2800" dirty="0" smtClean="0">
                <a:solidFill>
                  <a:srgbClr val="002060"/>
                </a:solidFill>
              </a:rPr>
              <a:t>поколений.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374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30861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3891082"/>
            <a:ext cx="6172200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 dirty="0">
                <a:solidFill>
                  <a:srgbClr val="6A9D2F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Приветствие</a:t>
            </a:r>
            <a:endParaRPr lang="en-US" sz="4850" dirty="0"/>
          </a:p>
        </p:txBody>
      </p:sp>
      <p:sp>
        <p:nvSpPr>
          <p:cNvPr id="4" name="Shape 1"/>
          <p:cNvSpPr/>
          <p:nvPr/>
        </p:nvSpPr>
        <p:spPr>
          <a:xfrm>
            <a:off x="864037" y="5310545"/>
            <a:ext cx="555427" cy="555427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</p:sp>
      <p:sp>
        <p:nvSpPr>
          <p:cNvPr id="5" name="Text 2"/>
          <p:cNvSpPr/>
          <p:nvPr/>
        </p:nvSpPr>
        <p:spPr>
          <a:xfrm>
            <a:off x="1077278" y="5403056"/>
            <a:ext cx="128945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9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1</a:t>
            </a:r>
            <a:endParaRPr lang="en-US" sz="2900" dirty="0"/>
          </a:p>
        </p:txBody>
      </p:sp>
      <p:sp>
        <p:nvSpPr>
          <p:cNvPr id="6" name="Text 3"/>
          <p:cNvSpPr/>
          <p:nvPr/>
        </p:nvSpPr>
        <p:spPr>
          <a:xfrm>
            <a:off x="1666280" y="5310545"/>
            <a:ext cx="3149203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Добро пожаловать!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1666280" y="5844421"/>
            <a:ext cx="3333988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Рада приветствовать вас на нашем мероприятии, </a:t>
            </a:r>
            <a:r>
              <a:rPr lang="en-US" sz="1900" dirty="0" err="1" smtClean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посвященн</a:t>
            </a:r>
            <a:r>
              <a:rPr lang="ru-RU" sz="1900" dirty="0" err="1" smtClean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ый</a:t>
            </a:r>
            <a:r>
              <a:rPr lang="ru-RU" sz="1900" dirty="0" smtClean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 родному </a:t>
            </a:r>
            <a:r>
              <a:rPr lang="en-US" sz="1900" dirty="0" err="1" smtClean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Крым</a:t>
            </a:r>
            <a:r>
              <a:rPr lang="ru-RU" sz="1900" dirty="0" smtClean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у</a:t>
            </a:r>
            <a:r>
              <a:rPr lang="en-US" sz="1900" dirty="0" smtClean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.</a:t>
            </a:r>
            <a:endParaRPr lang="en-US" sz="1900" dirty="0"/>
          </a:p>
        </p:txBody>
      </p:sp>
      <p:sp>
        <p:nvSpPr>
          <p:cNvPr id="8" name="Shape 5"/>
          <p:cNvSpPr/>
          <p:nvPr/>
        </p:nvSpPr>
        <p:spPr>
          <a:xfrm>
            <a:off x="5247084" y="5310545"/>
            <a:ext cx="555427" cy="555427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</p:sp>
      <p:sp>
        <p:nvSpPr>
          <p:cNvPr id="9" name="Text 6"/>
          <p:cNvSpPr/>
          <p:nvPr/>
        </p:nvSpPr>
        <p:spPr>
          <a:xfrm>
            <a:off x="5417939" y="5403056"/>
            <a:ext cx="213717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9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2</a:t>
            </a:r>
            <a:endParaRPr lang="en-US" sz="2900" dirty="0"/>
          </a:p>
        </p:txBody>
      </p:sp>
      <p:sp>
        <p:nvSpPr>
          <p:cNvPr id="10" name="Text 7"/>
          <p:cNvSpPr/>
          <p:nvPr/>
        </p:nvSpPr>
        <p:spPr>
          <a:xfrm>
            <a:off x="6049328" y="5310545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Цель</a:t>
            </a:r>
            <a:endParaRPr lang="en-US" sz="2400" dirty="0"/>
          </a:p>
        </p:txBody>
      </p:sp>
      <p:sp>
        <p:nvSpPr>
          <p:cNvPr id="11" name="Text 8"/>
          <p:cNvSpPr/>
          <p:nvPr/>
        </p:nvSpPr>
        <p:spPr>
          <a:xfrm>
            <a:off x="6049328" y="5844421"/>
            <a:ext cx="3333988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Вдохновить вас на создание увлекательных занятий о природе для детей.</a:t>
            </a:r>
            <a:endParaRPr lang="en-US" sz="1900" dirty="0"/>
          </a:p>
        </p:txBody>
      </p:sp>
      <p:sp>
        <p:nvSpPr>
          <p:cNvPr id="12" name="Shape 9"/>
          <p:cNvSpPr/>
          <p:nvPr/>
        </p:nvSpPr>
        <p:spPr>
          <a:xfrm>
            <a:off x="9630132" y="5310545"/>
            <a:ext cx="555427" cy="555427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</p:sp>
      <p:sp>
        <p:nvSpPr>
          <p:cNvPr id="13" name="Text 10"/>
          <p:cNvSpPr/>
          <p:nvPr/>
        </p:nvSpPr>
        <p:spPr>
          <a:xfrm>
            <a:off x="9796939" y="5403056"/>
            <a:ext cx="221813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9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3</a:t>
            </a:r>
            <a:endParaRPr lang="en-US" sz="2900" dirty="0"/>
          </a:p>
        </p:txBody>
      </p:sp>
      <p:sp>
        <p:nvSpPr>
          <p:cNvPr id="14" name="Text 11"/>
          <p:cNvSpPr/>
          <p:nvPr/>
        </p:nvSpPr>
        <p:spPr>
          <a:xfrm>
            <a:off x="10432375" y="5310545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Вместе</a:t>
            </a:r>
            <a:endParaRPr lang="en-US" sz="2400" dirty="0"/>
          </a:p>
        </p:txBody>
      </p:sp>
      <p:sp>
        <p:nvSpPr>
          <p:cNvPr id="15" name="Text 12"/>
          <p:cNvSpPr/>
          <p:nvPr/>
        </p:nvSpPr>
        <p:spPr>
          <a:xfrm>
            <a:off x="10432375" y="5844421"/>
            <a:ext cx="3333988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Мы погрузимся в мир растений Крыма и обсудим их значение.</a:t>
            </a:r>
            <a:endParaRPr lang="en-US" sz="1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379" y="839403"/>
            <a:ext cx="12507133" cy="7033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498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704850"/>
            <a:ext cx="5355312" cy="24193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000" dirty="0">
                <a:solidFill>
                  <a:srgbClr val="6A9D2F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Зачем изучать растения Крыма?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864037" y="1600201"/>
            <a:ext cx="3898821" cy="27676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6A9D2F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Экологическое сознание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864037" y="1914525"/>
            <a:ext cx="3403163" cy="3343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 err="1" smtClean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Дети</a:t>
            </a:r>
            <a:r>
              <a:rPr lang="en-US" sz="1900" dirty="0" smtClean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</a:t>
            </a:r>
            <a:r>
              <a:rPr lang="en-US" sz="1900" dirty="0" err="1" smtClean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осознают</a:t>
            </a:r>
            <a:r>
              <a:rPr lang="en-US" sz="1900" dirty="0" smtClean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</a:t>
            </a:r>
            <a:r>
              <a:rPr lang="en-US" sz="1900" dirty="0" err="1" smtClean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важность</a:t>
            </a:r>
            <a:r>
              <a:rPr lang="en-US" sz="1900" dirty="0" smtClean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</a:t>
            </a:r>
            <a:r>
              <a:rPr lang="en-US" sz="1900" dirty="0" err="1" smtClean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природы</a:t>
            </a:r>
            <a:r>
              <a:rPr lang="en-US" sz="1900" dirty="0" smtClean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и </a:t>
            </a:r>
            <a:r>
              <a:rPr lang="en-US" sz="1900" dirty="0" err="1" smtClean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свою</a:t>
            </a:r>
            <a:r>
              <a:rPr lang="en-US" sz="1900" dirty="0" smtClean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</a:t>
            </a:r>
            <a:r>
              <a:rPr lang="en-US" sz="1900" dirty="0" err="1" smtClean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роль</a:t>
            </a:r>
            <a:r>
              <a:rPr lang="en-US" sz="1900" dirty="0" smtClean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в </a:t>
            </a:r>
            <a:r>
              <a:rPr lang="en-US" sz="1900" dirty="0" err="1" smtClean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ее</a:t>
            </a:r>
            <a:r>
              <a:rPr lang="en-US" sz="1900" dirty="0" smtClean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</a:t>
            </a:r>
            <a:r>
              <a:rPr lang="en-US" sz="1900" dirty="0" err="1" smtClean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сохранении</a:t>
            </a:r>
            <a:r>
              <a:rPr lang="en-US" sz="1900" dirty="0" smtClean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.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864037" y="3344465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6A9D2F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Уважение к миру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864036" y="3730228"/>
            <a:ext cx="3848099" cy="16837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Формируется бережное отношение к растениям и экосистеме.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864036" y="5221128"/>
            <a:ext cx="3506391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6A9D2F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Культурное наследие</a:t>
            </a:r>
            <a:endParaRPr lang="en-US" sz="2400" dirty="0"/>
          </a:p>
        </p:txBody>
      </p:sp>
      <p:sp>
        <p:nvSpPr>
          <p:cNvPr id="8" name="Text 6"/>
          <p:cNvSpPr/>
          <p:nvPr/>
        </p:nvSpPr>
        <p:spPr>
          <a:xfrm>
            <a:off x="864036" y="5648325"/>
            <a:ext cx="4984314" cy="1009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Дети узнают о роли растений в культуре и традициях.</a:t>
            </a:r>
            <a:endParaRPr lang="en-US" sz="19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1"/>
            <a:ext cx="6743700" cy="822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45" y="391352"/>
            <a:ext cx="4688848" cy="279505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88750" y="551736"/>
            <a:ext cx="7739301" cy="12542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900"/>
              </a:lnSpc>
              <a:buNone/>
            </a:pPr>
            <a:r>
              <a:rPr lang="en-US" sz="3950" dirty="0">
                <a:solidFill>
                  <a:srgbClr val="6A9D2F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Уникальные эндемичные растения Крыма</a:t>
            </a:r>
            <a:endParaRPr lang="en-US" sz="39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8750" y="2106930"/>
            <a:ext cx="501610" cy="50161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188750" y="2809161"/>
            <a:ext cx="2508409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Крымская сосна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6188750" y="3243024"/>
            <a:ext cx="7739301" cy="320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Величественное дерево, очищает воздух, защищает почву.</a:t>
            </a:r>
            <a:endParaRPr lang="en-US" sz="15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8750" y="4165997"/>
            <a:ext cx="501610" cy="50161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188750" y="4868228"/>
            <a:ext cx="3534847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Крымский можжевельник</a:t>
            </a:r>
            <a:endParaRPr lang="en-US" sz="1950" dirty="0"/>
          </a:p>
        </p:txBody>
      </p:sp>
      <p:sp>
        <p:nvSpPr>
          <p:cNvPr id="9" name="Text 4"/>
          <p:cNvSpPr/>
          <p:nvPr/>
        </p:nvSpPr>
        <p:spPr>
          <a:xfrm>
            <a:off x="6188750" y="5302091"/>
            <a:ext cx="7739301" cy="320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Вечнозеленый кустарник, используется в медицине и кулинарии.</a:t>
            </a:r>
            <a:endParaRPr lang="en-US" sz="15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8750" y="6225064"/>
            <a:ext cx="501610" cy="50161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188750" y="6927294"/>
            <a:ext cx="2623304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Крымская гвоздика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6188750" y="7361158"/>
            <a:ext cx="7739301" cy="320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Яркий цветок, привлекает опылителей.</a:t>
            </a:r>
            <a:endParaRPr lang="en-US" sz="1550" dirty="0"/>
          </a:p>
        </p:txBody>
      </p:sp>
      <p:pic>
        <p:nvPicPr>
          <p:cNvPr id="1026" name="Picture 2" descr="C:\Users\User\Downloads\b96c432b4e983690f6f741009e51a4bac49eb79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96" y="3203575"/>
            <a:ext cx="4811425" cy="264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820" y="5557558"/>
            <a:ext cx="4262034" cy="2672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704850"/>
            <a:ext cx="5651063" cy="13257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3600" dirty="0">
                <a:solidFill>
                  <a:srgbClr val="6A9D2F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Культурное значение растений</a:t>
            </a:r>
            <a:endParaRPr lang="en-US" sz="3600" dirty="0"/>
          </a:p>
        </p:txBody>
      </p:sp>
      <p:sp>
        <p:nvSpPr>
          <p:cNvPr id="3" name="Text 1"/>
          <p:cNvSpPr/>
          <p:nvPr/>
        </p:nvSpPr>
        <p:spPr>
          <a:xfrm>
            <a:off x="864037" y="1543051"/>
            <a:ext cx="3086100" cy="487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6A9D2F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Традиции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864037" y="2030642"/>
            <a:ext cx="6150054" cy="941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Растения используются в народных праздниках и обрядах.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864037" y="3524251"/>
            <a:ext cx="3479364" cy="848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ru-RU" sz="2400" dirty="0" smtClean="0">
                <a:solidFill>
                  <a:srgbClr val="6A9D2F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  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ru-RU" sz="2400" dirty="0" smtClean="0">
                <a:solidFill>
                  <a:srgbClr val="6A9D2F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К</a:t>
            </a:r>
            <a:r>
              <a:rPr lang="en-US" sz="2400" dirty="0" err="1" smtClean="0">
                <a:solidFill>
                  <a:srgbClr val="6A9D2F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улинария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864037" y="4372454"/>
            <a:ext cx="5993964" cy="8091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Обогащают кулинарные традиции, придают вкус блюдам.</a:t>
            </a:r>
            <a:endParaRPr lang="en-US" sz="19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911" y="0"/>
            <a:ext cx="7212489" cy="822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761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94465" y="696158"/>
            <a:ext cx="7727871" cy="12644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950"/>
              </a:lnSpc>
              <a:buNone/>
            </a:pPr>
            <a:r>
              <a:rPr lang="en-US" sz="3950" dirty="0">
                <a:solidFill>
                  <a:srgbClr val="6A9D2F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Экологическая роль растений</a:t>
            </a:r>
            <a:endParaRPr lang="en-US" sz="3950" dirty="0"/>
          </a:p>
        </p:txBody>
      </p:sp>
      <p:sp>
        <p:nvSpPr>
          <p:cNvPr id="4" name="Shape 1"/>
          <p:cNvSpPr/>
          <p:nvPr/>
        </p:nvSpPr>
        <p:spPr>
          <a:xfrm>
            <a:off x="6194465" y="2263973"/>
            <a:ext cx="7727871" cy="1165622"/>
          </a:xfrm>
          <a:prstGeom prst="roundRect">
            <a:avLst>
              <a:gd name="adj" fmla="val 2604"/>
            </a:avLst>
          </a:prstGeom>
          <a:solidFill>
            <a:srgbClr val="F2EEEE"/>
          </a:solidFill>
          <a:ln/>
        </p:spPr>
      </p:sp>
      <p:sp>
        <p:nvSpPr>
          <p:cNvPr id="5" name="Text 2"/>
          <p:cNvSpPr/>
          <p:nvPr/>
        </p:nvSpPr>
        <p:spPr>
          <a:xfrm>
            <a:off x="6396752" y="2466261"/>
            <a:ext cx="2529007" cy="3161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Биоразнообразие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6396752" y="2903696"/>
            <a:ext cx="7323296" cy="3236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Растения – основа экосистемы, поддерживают жизнь животных.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6194465" y="3631883"/>
            <a:ext cx="7727871" cy="1165622"/>
          </a:xfrm>
          <a:prstGeom prst="roundRect">
            <a:avLst>
              <a:gd name="adj" fmla="val 2604"/>
            </a:avLst>
          </a:prstGeom>
          <a:solidFill>
            <a:srgbClr val="F2EEEE"/>
          </a:solidFill>
          <a:ln/>
        </p:spPr>
      </p:sp>
      <p:sp>
        <p:nvSpPr>
          <p:cNvPr id="8" name="Text 5"/>
          <p:cNvSpPr/>
          <p:nvPr/>
        </p:nvSpPr>
        <p:spPr>
          <a:xfrm>
            <a:off x="6396752" y="3834170"/>
            <a:ext cx="2529007" cy="3161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Защита почвы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6396752" y="4271605"/>
            <a:ext cx="7323296" cy="3236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Корни растений предотвращают эрозию, особенно в горах.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6194465" y="4999792"/>
            <a:ext cx="7727871" cy="1165622"/>
          </a:xfrm>
          <a:prstGeom prst="roundRect">
            <a:avLst>
              <a:gd name="adj" fmla="val 2604"/>
            </a:avLst>
          </a:prstGeom>
          <a:solidFill>
            <a:srgbClr val="F2EEEE"/>
          </a:solidFill>
          <a:ln/>
        </p:spPr>
      </p:sp>
      <p:sp>
        <p:nvSpPr>
          <p:cNvPr id="11" name="Text 8"/>
          <p:cNvSpPr/>
          <p:nvPr/>
        </p:nvSpPr>
        <p:spPr>
          <a:xfrm>
            <a:off x="6396752" y="5202079"/>
            <a:ext cx="2529007" cy="3161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Климат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6396752" y="5639514"/>
            <a:ext cx="7323296" cy="3236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Регулируют климат, поглощая CO2 и выделяя кислород.</a:t>
            </a:r>
            <a:endParaRPr lang="en-US" sz="1550" dirty="0"/>
          </a:p>
        </p:txBody>
      </p:sp>
      <p:sp>
        <p:nvSpPr>
          <p:cNvPr id="13" name="Shape 10"/>
          <p:cNvSpPr/>
          <p:nvPr/>
        </p:nvSpPr>
        <p:spPr>
          <a:xfrm>
            <a:off x="6194465" y="6367701"/>
            <a:ext cx="7727871" cy="1165622"/>
          </a:xfrm>
          <a:prstGeom prst="roundRect">
            <a:avLst>
              <a:gd name="adj" fmla="val 2604"/>
            </a:avLst>
          </a:prstGeom>
          <a:solidFill>
            <a:srgbClr val="F2EEEE"/>
          </a:solidFill>
          <a:ln/>
        </p:spPr>
      </p:sp>
      <p:sp>
        <p:nvSpPr>
          <p:cNvPr id="14" name="Text 11"/>
          <p:cNvSpPr/>
          <p:nvPr/>
        </p:nvSpPr>
        <p:spPr>
          <a:xfrm>
            <a:off x="6396752" y="6569988"/>
            <a:ext cx="2529007" cy="3161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9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Цепь питания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6396752" y="7007423"/>
            <a:ext cx="7323296" cy="3236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Служат пищей для многих животных, являются основой цепи питания.</a:t>
            </a:r>
            <a:endParaRPr lang="en-US" sz="15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079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3311" y="607576"/>
            <a:ext cx="7597378" cy="1381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en-US" sz="4300" dirty="0">
                <a:solidFill>
                  <a:srgbClr val="6A9D2F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Как передать знания детям?</a:t>
            </a:r>
            <a:endParaRPr lang="en-US" sz="43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311" y="2320052"/>
            <a:ext cx="1104781" cy="176772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09443" y="2540913"/>
            <a:ext cx="2762131" cy="345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Мини-сад</a:t>
            </a:r>
            <a:endParaRPr lang="en-US" sz="2150" dirty="0"/>
          </a:p>
        </p:txBody>
      </p:sp>
      <p:sp>
        <p:nvSpPr>
          <p:cNvPr id="6" name="Text 2"/>
          <p:cNvSpPr/>
          <p:nvPr/>
        </p:nvSpPr>
        <p:spPr>
          <a:xfrm>
            <a:off x="2209443" y="3018711"/>
            <a:ext cx="6161246" cy="7069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Дети учатся ухаживать за растениями, развивают ответственность.</a:t>
            </a:r>
            <a:endParaRPr lang="en-US" sz="17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311" y="4087773"/>
            <a:ext cx="1104781" cy="176772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209443" y="4308634"/>
            <a:ext cx="2762131" cy="345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Экскурсии</a:t>
            </a:r>
            <a:endParaRPr lang="en-US" sz="2150" dirty="0"/>
          </a:p>
        </p:txBody>
      </p:sp>
      <p:sp>
        <p:nvSpPr>
          <p:cNvPr id="9" name="Text 4"/>
          <p:cNvSpPr/>
          <p:nvPr/>
        </p:nvSpPr>
        <p:spPr>
          <a:xfrm>
            <a:off x="2209443" y="4786432"/>
            <a:ext cx="6161246" cy="7069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Наблюдают растения в природе, понимают их рост и развитие.</a:t>
            </a:r>
            <a:endParaRPr lang="en-US" sz="17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311" y="5855494"/>
            <a:ext cx="1104781" cy="176772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209443" y="6076355"/>
            <a:ext cx="2762131" cy="345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Творчество</a:t>
            </a:r>
            <a:endParaRPr lang="en-US" sz="2150" dirty="0"/>
          </a:p>
        </p:txBody>
      </p:sp>
      <p:sp>
        <p:nvSpPr>
          <p:cNvPr id="12" name="Text 6"/>
          <p:cNvSpPr/>
          <p:nvPr/>
        </p:nvSpPr>
        <p:spPr>
          <a:xfrm>
            <a:off x="2209443" y="6554153"/>
            <a:ext cx="6161246" cy="7069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Рисуют, лепят, создают поделки, выражают свои впечатления.</a:t>
            </a:r>
            <a:endParaRPr lang="en-US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1630561"/>
            <a:ext cx="7415927" cy="1543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 dirty="0">
                <a:solidFill>
                  <a:srgbClr val="6A9D2F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Охрана растительного мира</a:t>
            </a:r>
            <a:endParaRPr lang="en-US" sz="4850" dirty="0"/>
          </a:p>
        </p:txBody>
      </p:sp>
      <p:sp>
        <p:nvSpPr>
          <p:cNvPr id="4" name="Shape 1"/>
          <p:cNvSpPr/>
          <p:nvPr/>
        </p:nvSpPr>
        <p:spPr>
          <a:xfrm>
            <a:off x="864037" y="3821549"/>
            <a:ext cx="555427" cy="555427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</p:sp>
      <p:sp>
        <p:nvSpPr>
          <p:cNvPr id="5" name="Text 2"/>
          <p:cNvSpPr/>
          <p:nvPr/>
        </p:nvSpPr>
        <p:spPr>
          <a:xfrm>
            <a:off x="1077278" y="3914061"/>
            <a:ext cx="128945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9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1</a:t>
            </a:r>
            <a:endParaRPr lang="en-US" sz="2900" dirty="0"/>
          </a:p>
        </p:txBody>
      </p:sp>
      <p:sp>
        <p:nvSpPr>
          <p:cNvPr id="6" name="Text 3"/>
          <p:cNvSpPr/>
          <p:nvPr/>
        </p:nvSpPr>
        <p:spPr>
          <a:xfrm>
            <a:off x="1666280" y="3821549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Ответственность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1666280" y="4355425"/>
            <a:ext cx="661368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Важно воспитывать чувство ответственности за природу.</a:t>
            </a:r>
            <a:endParaRPr lang="en-US" sz="1900" dirty="0"/>
          </a:p>
        </p:txBody>
      </p:sp>
      <p:sp>
        <p:nvSpPr>
          <p:cNvPr id="8" name="Shape 5"/>
          <p:cNvSpPr/>
          <p:nvPr/>
        </p:nvSpPr>
        <p:spPr>
          <a:xfrm>
            <a:off x="864037" y="5669994"/>
            <a:ext cx="555427" cy="555427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</p:sp>
      <p:sp>
        <p:nvSpPr>
          <p:cNvPr id="9" name="Text 6"/>
          <p:cNvSpPr/>
          <p:nvPr/>
        </p:nvSpPr>
        <p:spPr>
          <a:xfrm>
            <a:off x="1034891" y="5762506"/>
            <a:ext cx="213717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9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2</a:t>
            </a:r>
            <a:endParaRPr lang="en-US" sz="2900" dirty="0"/>
          </a:p>
        </p:txBody>
      </p:sp>
      <p:sp>
        <p:nvSpPr>
          <p:cNvPr id="10" name="Text 7"/>
          <p:cNvSpPr/>
          <p:nvPr/>
        </p:nvSpPr>
        <p:spPr>
          <a:xfrm>
            <a:off x="1666280" y="5669994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Эко-акции</a:t>
            </a:r>
            <a:endParaRPr lang="en-US" sz="2400" dirty="0"/>
          </a:p>
        </p:txBody>
      </p:sp>
      <p:sp>
        <p:nvSpPr>
          <p:cNvPr id="11" name="Text 8"/>
          <p:cNvSpPr/>
          <p:nvPr/>
        </p:nvSpPr>
        <p:spPr>
          <a:xfrm>
            <a:off x="1666280" y="6203871"/>
            <a:ext cx="661368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Участие в посадке деревьев и уборке территорий.</a:t>
            </a:r>
            <a:endParaRPr lang="en-US" sz="1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2927</TotalTime>
  <Words>344</Words>
  <Application>Microsoft Office PowerPoint</Application>
  <PresentationFormat>Произвольный</PresentationFormat>
  <Paragraphs>73</Paragraphs>
  <Slides>11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Times New Roman</vt:lpstr>
      <vt:lpstr>Calibri</vt:lpstr>
      <vt:lpstr>Inter Medium</vt:lpstr>
      <vt:lpstr>DM Sans Semi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RePack by SPecialiST</cp:lastModifiedBy>
  <cp:revision>20</cp:revision>
  <dcterms:created xsi:type="dcterms:W3CDTF">2024-10-19T16:27:46Z</dcterms:created>
  <dcterms:modified xsi:type="dcterms:W3CDTF">2024-10-21T22:00:32Z</dcterms:modified>
</cp:coreProperties>
</file>