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1" r:id="rId16"/>
    <p:sldId id="275" r:id="rId17"/>
    <p:sldId id="273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6D08B-BB28-4C03-A583-4D77E927C7EF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F397F-E3FE-41DD-8AD0-2B3B4BC81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7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397F-E3FE-41DD-8AD0-2B3B4BC819F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186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397F-E3FE-41DD-8AD0-2B3B4BC819F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15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0548EDB-BAD2-40FD-9169-8E709317AA81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38A8A53-6885-4B24-971F-5B09007ABE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548EDB-BAD2-40FD-9169-8E709317AA81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8A8A53-6885-4B24-971F-5B09007AB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548EDB-BAD2-40FD-9169-8E709317AA81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8A8A53-6885-4B24-971F-5B09007AB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548EDB-BAD2-40FD-9169-8E709317AA81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8A8A53-6885-4B24-971F-5B09007AB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0548EDB-BAD2-40FD-9169-8E709317AA81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38A8A53-6885-4B24-971F-5B09007ABE6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548EDB-BAD2-40FD-9169-8E709317AA81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38A8A53-6885-4B24-971F-5B09007ABE6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548EDB-BAD2-40FD-9169-8E709317AA81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38A8A53-6885-4B24-971F-5B09007AB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548EDB-BAD2-40FD-9169-8E709317AA81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8A8A53-6885-4B24-971F-5B09007ABE6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548EDB-BAD2-40FD-9169-8E709317AA81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8A8A53-6885-4B24-971F-5B09007AB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0548EDB-BAD2-40FD-9169-8E709317AA81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38A8A53-6885-4B24-971F-5B09007ABE6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0548EDB-BAD2-40FD-9169-8E709317AA81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38A8A53-6885-4B24-971F-5B09007ABE6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0548EDB-BAD2-40FD-9169-8E709317AA81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438A8A53-6885-4B24-971F-5B09007ABE61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81001"/>
            <a:ext cx="8712968" cy="2209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600" i="1" dirty="0" smtClean="0">
                <a:solidFill>
                  <a:srgbClr val="E7C889"/>
                </a:solidFill>
              </a:rPr>
              <a:t>«</a:t>
            </a:r>
            <a:r>
              <a:rPr lang="ru-RU" sz="5600" i="1" dirty="0">
                <a:solidFill>
                  <a:srgbClr val="E7C889"/>
                </a:solidFill>
              </a:rPr>
              <a:t>Горжусь своими кандалами» </a:t>
            </a:r>
            <a:r>
              <a:rPr lang="ru-RU" sz="5000" i="1" dirty="0">
                <a:solidFill>
                  <a:srgbClr val="E7C889"/>
                </a:solidFill>
              </a:rPr>
              <a:t/>
            </a:r>
            <a:br>
              <a:rPr lang="ru-RU" sz="5000" i="1" dirty="0">
                <a:solidFill>
                  <a:srgbClr val="E7C889"/>
                </a:solidFill>
              </a:rPr>
            </a:br>
            <a:r>
              <a:rPr lang="ru-RU" sz="4000" dirty="0">
                <a:solidFill>
                  <a:srgbClr val="E7C889"/>
                </a:solidFill>
              </a:rPr>
              <a:t>(История </a:t>
            </a:r>
            <a:r>
              <a:rPr lang="ru-RU" sz="4000" dirty="0" smtClean="0">
                <a:solidFill>
                  <a:srgbClr val="E7C889"/>
                </a:solidFill>
              </a:rPr>
              <a:t>декабриста В.Н. Лихарева)</a:t>
            </a:r>
            <a:r>
              <a:rPr lang="ru-RU" sz="4000" dirty="0">
                <a:solidFill>
                  <a:srgbClr val="E7C889"/>
                </a:solidFill>
              </a:rPr>
              <a:t/>
            </a:r>
            <a:br>
              <a:rPr lang="ru-RU" sz="4000" dirty="0">
                <a:solidFill>
                  <a:srgbClr val="E7C889"/>
                </a:solidFill>
              </a:rPr>
            </a:br>
            <a:endParaRPr lang="ru-RU" sz="4000" dirty="0">
              <a:solidFill>
                <a:srgbClr val="E7C88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3600" y="3717032"/>
            <a:ext cx="6560234" cy="2880320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Проектная работа выполнена </a:t>
            </a:r>
          </a:p>
          <a:p>
            <a:r>
              <a:rPr lang="ru-RU" sz="2800" i="1" dirty="0" smtClean="0"/>
              <a:t>учащейся 11 класса</a:t>
            </a:r>
          </a:p>
          <a:p>
            <a:r>
              <a:rPr lang="ru-RU" sz="2800" i="1" dirty="0" smtClean="0"/>
              <a:t>ГКОУ «Вечерняя (сменная) общеобразовательная школа»</a:t>
            </a:r>
          </a:p>
          <a:p>
            <a:r>
              <a:rPr lang="ru-RU" sz="2800" i="1" dirty="0" err="1" smtClean="0"/>
              <a:t>Габсалямовой</a:t>
            </a:r>
            <a:r>
              <a:rPr lang="ru-RU" sz="2800" i="1" dirty="0" smtClean="0"/>
              <a:t> Р.Э.</a:t>
            </a:r>
          </a:p>
          <a:p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12241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422" y="5589240"/>
            <a:ext cx="8367042" cy="93610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Одиночная камера в Петропавловской крепости. </a:t>
            </a:r>
            <a:r>
              <a:rPr lang="ru-RU" i="1" dirty="0" smtClean="0"/>
              <a:t>Рисунок неизвестного.</a:t>
            </a:r>
            <a:endParaRPr lang="ru-RU" i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4682"/>
            <a:ext cx="6264695" cy="525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1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8424936" cy="461572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На допросах </a:t>
            </a:r>
            <a:r>
              <a:rPr lang="ru-RU" dirty="0" smtClean="0"/>
              <a:t>В.Н. Лихарев держался </a:t>
            </a:r>
            <a:r>
              <a:rPr lang="ru-RU" dirty="0"/>
              <a:t>стойко, утверждал, что целью его вступления в тайное общество было просвещение народа, а обвинение в призыве к свержению монархии начисто отвергал.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письме к сестре Елизавете писал: </a:t>
            </a:r>
            <a:r>
              <a:rPr lang="ru-RU" i="1" dirty="0"/>
              <a:t>«Несчастье, которое другие оплакивают во мне, не способно меня убить, я горжусь своими кандалами… Я смогу остаться с поднятым челом перед судом Божеским и людским».</a:t>
            </a:r>
          </a:p>
        </p:txBody>
      </p:sp>
    </p:spTree>
    <p:extLst>
      <p:ext uri="{BB962C8B-B14F-4D97-AF65-F5344CB8AC3E}">
        <p14:creationId xmlns:p14="http://schemas.microsoft.com/office/powerpoint/2010/main" val="26654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3" y="5589240"/>
            <a:ext cx="8216021" cy="87130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Декабристы в кандалах на картине Семёна </a:t>
            </a:r>
            <a:r>
              <a:rPr lang="ru-RU" dirty="0" err="1" smtClean="0"/>
              <a:t>Левенкова</a:t>
            </a:r>
            <a:r>
              <a:rPr lang="ru-RU" dirty="0" smtClean="0"/>
              <a:t> «Декабристы».</a:t>
            </a:r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714828" cy="514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48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E7C889"/>
                </a:solidFill>
              </a:rPr>
              <a:t>Приговор </a:t>
            </a:r>
            <a:endParaRPr lang="ru-RU" dirty="0">
              <a:solidFill>
                <a:srgbClr val="E7C88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7"/>
            <a:ext cx="4608512" cy="439248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Верховный уголовный суд за участие в тайной организации Южного общества осудил Лихарева по VII разряду и приговорил </a:t>
            </a:r>
            <a:r>
              <a:rPr lang="ru-RU" u="sng" dirty="0"/>
              <a:t>к лишению чинов и дворянства, </a:t>
            </a:r>
            <a:r>
              <a:rPr lang="ru-RU" u="sng" dirty="0" smtClean="0"/>
              <a:t>каторжным работам </a:t>
            </a:r>
            <a:r>
              <a:rPr lang="ru-RU" u="sng" dirty="0"/>
              <a:t>на 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 smtClean="0"/>
              <a:t>2 года </a:t>
            </a:r>
            <a:r>
              <a:rPr lang="ru-RU" u="sng" dirty="0"/>
              <a:t>и на вечное </a:t>
            </a:r>
            <a:r>
              <a:rPr lang="ru-RU" u="sng" dirty="0" smtClean="0"/>
              <a:t>поселение в Сибири. </a:t>
            </a:r>
          </a:p>
          <a:p>
            <a:r>
              <a:rPr lang="ru-RU" dirty="0" smtClean="0"/>
              <a:t>Впоследствии </a:t>
            </a:r>
            <a:r>
              <a:rPr lang="ru-RU" dirty="0"/>
              <a:t>срок каторги был сокращён до 1 года.</a:t>
            </a:r>
          </a:p>
        </p:txBody>
      </p:sp>
      <p:pic>
        <p:nvPicPr>
          <p:cNvPr id="17411" name="Picture 3" descr="E:\ДОКУМЕНТЫ\СЕРГЕЙ\МУЗЕЙ\Экспозиции\декабрист Лихарёв\1729964109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807314" cy="356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76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907615"/>
            <a:ext cx="8425040" cy="1761745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</a:t>
            </a:r>
            <a:r>
              <a:rPr lang="ru-RU" dirty="0"/>
              <a:t> </a:t>
            </a:r>
            <a:r>
              <a:rPr lang="ru-RU" dirty="0" smtClean="0"/>
              <a:t>Читинский острог В.Н</a:t>
            </a:r>
            <a:r>
              <a:rPr lang="ru-RU" dirty="0"/>
              <a:t>. Лихарев </a:t>
            </a:r>
            <a:r>
              <a:rPr lang="ru-RU" dirty="0" smtClean="0"/>
              <a:t> был доставлен </a:t>
            </a:r>
            <a:r>
              <a:rPr lang="ru-RU" dirty="0"/>
              <a:t> 4 </a:t>
            </a:r>
            <a:r>
              <a:rPr lang="ru-RU" dirty="0" smtClean="0"/>
              <a:t>апреля </a:t>
            </a:r>
            <a:r>
              <a:rPr lang="ru-RU" dirty="0"/>
              <a:t>1827 года. </a:t>
            </a:r>
            <a:r>
              <a:rPr lang="ru-RU" dirty="0" smtClean="0"/>
              <a:t>Здесь он пробудет год.</a:t>
            </a:r>
          </a:p>
          <a:p>
            <a:r>
              <a:rPr lang="ru-RU" dirty="0" smtClean="0"/>
              <a:t>В </a:t>
            </a:r>
            <a:r>
              <a:rPr lang="ru-RU" dirty="0"/>
              <a:t>апреле 1828 </a:t>
            </a:r>
            <a:r>
              <a:rPr lang="ru-RU" dirty="0" smtClean="0"/>
              <a:t>года он будет отправлен </a:t>
            </a:r>
            <a:r>
              <a:rPr lang="ru-RU" dirty="0"/>
              <a:t>на поселение в город </a:t>
            </a:r>
            <a:r>
              <a:rPr lang="ru-RU" dirty="0" err="1"/>
              <a:t>Кондинск</a:t>
            </a:r>
            <a:r>
              <a:rPr lang="ru-RU" dirty="0"/>
              <a:t> Тобольской губернии. Откуда по ходатайству матери, написавшей прошение царю, Лихарева </a:t>
            </a:r>
            <a:r>
              <a:rPr lang="ru-RU" dirty="0" smtClean="0"/>
              <a:t>переведут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Курган.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9103"/>
            <a:ext cx="738626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377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>
                <a:solidFill>
                  <a:srgbClr val="E7C889"/>
                </a:solidFill>
                <a:effectLst/>
              </a:rPr>
              <a:t>3. Годы </a:t>
            </a:r>
            <a:r>
              <a:rPr lang="ru-RU" dirty="0">
                <a:solidFill>
                  <a:srgbClr val="E7C889"/>
                </a:solidFill>
                <a:effectLst/>
              </a:rPr>
              <a:t>пребывания в </a:t>
            </a:r>
            <a:r>
              <a:rPr lang="ru-RU" dirty="0" smtClean="0">
                <a:solidFill>
                  <a:srgbClr val="E7C889"/>
                </a:solidFill>
                <a:effectLst/>
              </a:rPr>
              <a:t>Кургане</a:t>
            </a:r>
            <a:endParaRPr lang="ru-RU" dirty="0">
              <a:solidFill>
                <a:srgbClr val="E7C88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5"/>
            <a:ext cx="4608512" cy="511256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</a:t>
            </a:r>
            <a:r>
              <a:rPr lang="ru-RU" u="sng" dirty="0" smtClean="0"/>
              <a:t> </a:t>
            </a:r>
            <a:r>
              <a:rPr lang="ru-RU" u="sng" dirty="0"/>
              <a:t>мае 1830 года 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 smtClean="0"/>
              <a:t>В</a:t>
            </a:r>
            <a:r>
              <a:rPr lang="ru-RU" u="sng" dirty="0"/>
              <a:t>. Н. </a:t>
            </a:r>
            <a:r>
              <a:rPr lang="ru-RU" u="sng" dirty="0" smtClean="0"/>
              <a:t>Лихарев прибыл в </a:t>
            </a:r>
            <a:r>
              <a:rPr lang="ru-RU" u="sng" dirty="0"/>
              <a:t>Курган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smtClean="0"/>
              <a:t>поселение. </a:t>
            </a:r>
          </a:p>
          <a:p>
            <a:r>
              <a:rPr lang="ru-RU" dirty="0" smtClean="0"/>
              <a:t>Это стало возможным благодаря его матери, написавшей прошение </a:t>
            </a:r>
            <a:br>
              <a:rPr lang="ru-RU" dirty="0" smtClean="0"/>
            </a:br>
            <a:r>
              <a:rPr lang="ru-RU" dirty="0" smtClean="0"/>
              <a:t>царю о переводе сына </a:t>
            </a:r>
            <a:br>
              <a:rPr lang="ru-RU" dirty="0" smtClean="0"/>
            </a:br>
            <a:r>
              <a:rPr lang="ru-RU" i="1" dirty="0" smtClean="0"/>
              <a:t>"в </a:t>
            </a:r>
            <a:r>
              <a:rPr lang="ru-RU" i="1" dirty="0"/>
              <a:t>другое место, более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юг, где бы климат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более </a:t>
            </a:r>
            <a:r>
              <a:rPr lang="ru-RU" i="1" dirty="0"/>
              <a:t>умеренный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не </a:t>
            </a:r>
            <a:r>
              <a:rPr lang="ru-RU" i="1" dirty="0"/>
              <a:t>столько вредил его </a:t>
            </a:r>
            <a:r>
              <a:rPr lang="ru-RU" i="1" dirty="0" smtClean="0"/>
              <a:t>здоровью". </a:t>
            </a:r>
          </a:p>
          <a:p>
            <a:r>
              <a:rPr lang="ru-RU" dirty="0" smtClean="0"/>
              <a:t>В Кургане он проживёт </a:t>
            </a:r>
            <a:br>
              <a:rPr lang="ru-RU" dirty="0" smtClean="0"/>
            </a:br>
            <a:r>
              <a:rPr lang="ru-RU" dirty="0" smtClean="0"/>
              <a:t>почти 7 лет.</a:t>
            </a:r>
          </a:p>
        </p:txBody>
      </p:sp>
      <p:pic>
        <p:nvPicPr>
          <p:cNvPr id="13314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05128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129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424936" cy="5760640"/>
          </a:xfrm>
        </p:spPr>
        <p:txBody>
          <a:bodyPr>
            <a:normAutofit/>
          </a:bodyPr>
          <a:lstStyle/>
          <a:p>
            <a:r>
              <a:rPr lang="ru-RU" dirty="0" smtClean="0"/>
              <a:t>Близко </a:t>
            </a:r>
            <a:r>
              <a:rPr lang="ru-RU" dirty="0"/>
              <a:t>знавшие Лихарева называли его одним из самых замечательных людей своего времени. </a:t>
            </a:r>
            <a:endParaRPr lang="ru-RU" dirty="0" smtClean="0"/>
          </a:p>
          <a:p>
            <a:r>
              <a:rPr lang="ru-RU" dirty="0" smtClean="0"/>
              <a:t>Он </a:t>
            </a:r>
            <a:r>
              <a:rPr lang="ru-RU" dirty="0"/>
              <a:t>знал четыре языка и говорил и писал на них одинаково свободно. </a:t>
            </a:r>
            <a:endParaRPr lang="ru-RU" dirty="0" smtClean="0"/>
          </a:p>
          <a:p>
            <a:r>
              <a:rPr lang="ru-RU" dirty="0" smtClean="0"/>
              <a:t>Был </a:t>
            </a:r>
            <a:r>
              <a:rPr lang="ru-RU" dirty="0"/>
              <a:t>человеком широкой души, всегда готов был не только делиться, но и отдавать самое последнее. Вопреки официальным предписаниям активно общался с курганскими чиновниками и гражданами. </a:t>
            </a:r>
          </a:p>
        </p:txBody>
      </p:sp>
    </p:spTree>
    <p:extLst>
      <p:ext uri="{BB962C8B-B14F-4D97-AF65-F5344CB8AC3E}">
        <p14:creationId xmlns:p14="http://schemas.microsoft.com/office/powerpoint/2010/main" val="2748887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76672"/>
            <a:ext cx="5832648" cy="612068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 Кургане он узнал</a:t>
            </a:r>
            <a:r>
              <a:rPr lang="ru-RU" dirty="0"/>
              <a:t>, что его </a:t>
            </a:r>
            <a:r>
              <a:rPr lang="ru-RU" dirty="0" smtClean="0"/>
              <a:t>жена Екатерина </a:t>
            </a:r>
            <a:r>
              <a:rPr lang="ru-RU" dirty="0"/>
              <a:t>вышла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замуж </a:t>
            </a:r>
            <a:r>
              <a:rPr lang="ru-RU" dirty="0"/>
              <a:t>за другого. </a:t>
            </a:r>
            <a:endParaRPr lang="ru-RU" dirty="0" smtClean="0"/>
          </a:p>
          <a:p>
            <a:pPr lvl="0"/>
            <a:r>
              <a:rPr lang="ru-RU" dirty="0" smtClean="0"/>
              <a:t>Её отец – А</a:t>
            </a:r>
            <a:r>
              <a:rPr lang="ru-RU" dirty="0"/>
              <a:t>. </a:t>
            </a:r>
            <a:r>
              <a:rPr lang="ru-RU" dirty="0" smtClean="0"/>
              <a:t>Бороздин – добился </a:t>
            </a:r>
            <a:r>
              <a:rPr lang="ru-RU" dirty="0"/>
              <a:t>развода своих </a:t>
            </a:r>
            <a:r>
              <a:rPr lang="ru-RU" dirty="0" smtClean="0"/>
              <a:t>обеих </a:t>
            </a:r>
            <a:br>
              <a:rPr lang="ru-RU" dirty="0" smtClean="0"/>
            </a:br>
            <a:r>
              <a:rPr lang="ru-RU" dirty="0" smtClean="0"/>
              <a:t>дочерей </a:t>
            </a:r>
            <a:r>
              <a:rPr lang="ru-RU" dirty="0"/>
              <a:t>с декабристами Лихаревым и </a:t>
            </a:r>
            <a:r>
              <a:rPr lang="ru-RU" dirty="0" err="1"/>
              <a:t>Поджио</a:t>
            </a:r>
            <a:r>
              <a:rPr lang="ru-RU"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1836 году Екатерина стала женой гвардейского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прапорщика Льва </a:t>
            </a:r>
            <a:r>
              <a:rPr lang="ru-RU" dirty="0"/>
              <a:t>Шостака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Печальное </a:t>
            </a:r>
            <a:r>
              <a:rPr lang="ru-RU" dirty="0"/>
              <a:t>известие окончательно надломило </a:t>
            </a:r>
            <a:r>
              <a:rPr lang="ru-RU" dirty="0" smtClean="0"/>
              <a:t>духовные силы Лихарева.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84" y="764704"/>
            <a:ext cx="3055810" cy="369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893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0433" y="620688"/>
            <a:ext cx="5184576" cy="612068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По высочайшему повелению, объявленному военным министром, </a:t>
            </a:r>
            <a:r>
              <a:rPr lang="ru-RU" u="sng" dirty="0" smtClean="0"/>
              <a:t>в 1837 году </a:t>
            </a:r>
            <a:r>
              <a:rPr lang="ru-RU" dirty="0" smtClean="0"/>
              <a:t>Владимир </a:t>
            </a:r>
            <a:r>
              <a:rPr lang="ru-RU" dirty="0"/>
              <a:t>Николаевич Лихарев был определён рядовым </a:t>
            </a:r>
            <a:r>
              <a:rPr lang="ru-RU" u="sng" dirty="0"/>
              <a:t>в действующую армию на Кавказ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u="sng" dirty="0" smtClean="0"/>
              <a:t>21 </a:t>
            </a:r>
            <a:r>
              <a:rPr lang="ru-RU" u="sng" dirty="0"/>
              <a:t>августа 1837 года </a:t>
            </a:r>
            <a:r>
              <a:rPr lang="ru-RU" dirty="0"/>
              <a:t>декабристы </a:t>
            </a:r>
            <a:r>
              <a:rPr lang="ru-RU" dirty="0" smtClean="0"/>
              <a:t>Назимов</a:t>
            </a:r>
            <a:r>
              <a:rPr lang="ru-RU" dirty="0"/>
              <a:t>, </a:t>
            </a:r>
            <a:r>
              <a:rPr lang="ru-RU" dirty="0" smtClean="0"/>
              <a:t>Лихарев</a:t>
            </a:r>
            <a:r>
              <a:rPr lang="ru-RU" dirty="0"/>
              <a:t>, </a:t>
            </a:r>
            <a:r>
              <a:rPr lang="ru-RU" dirty="0" err="1" smtClean="0"/>
              <a:t>Лорер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Нарышкин 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женой </a:t>
            </a:r>
            <a:r>
              <a:rPr lang="ru-RU" u="sng" dirty="0"/>
              <a:t>выехали из Кургана</a:t>
            </a:r>
            <a:r>
              <a:rPr lang="ru-RU" dirty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i="1" dirty="0" smtClean="0"/>
              <a:t>Весь </a:t>
            </a:r>
            <a:r>
              <a:rPr lang="ru-RU" i="1" dirty="0"/>
              <a:t>Курган</a:t>
            </a:r>
            <a:r>
              <a:rPr lang="ru-RU" dirty="0"/>
              <a:t>, - </a:t>
            </a:r>
            <a:r>
              <a:rPr lang="ru-RU" dirty="0" smtClean="0"/>
              <a:t>вспоминал декабрист Розен</a:t>
            </a:r>
            <a:r>
              <a:rPr lang="ru-RU" dirty="0"/>
              <a:t>, - </a:t>
            </a:r>
            <a:r>
              <a:rPr lang="ru-RU" i="1" dirty="0"/>
              <a:t>провожал их самыми усердными </a:t>
            </a:r>
            <a:r>
              <a:rPr lang="ru-RU" i="1" dirty="0" smtClean="0"/>
              <a:t>благопожеланиями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35" y="548680"/>
            <a:ext cx="2112413" cy="331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54" y="4005064"/>
            <a:ext cx="3384376" cy="22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764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E:\ДОКУМЕНТЫ\СЕРГЕЙ\МУЗЕЙ\Экспозиции\декабрист Лихарёв\1729963984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366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12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E7C889"/>
                </a:solidFill>
              </a:rPr>
              <a:t>Содержание:</a:t>
            </a:r>
            <a:endParaRPr lang="ru-RU" dirty="0">
              <a:solidFill>
                <a:srgbClr val="E7C88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9"/>
            <a:ext cx="7787208" cy="381642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Знакомство с В.Н.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Лихаревым.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Привлечение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по делу о декабристах 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dirty="0" smtClean="0">
                <a:latin typeface="Times New Roman"/>
                <a:ea typeface="Calibri"/>
                <a:cs typeface="Times New Roman"/>
              </a:rPr>
            </a:br>
            <a:r>
              <a:rPr lang="ru-RU" dirty="0" smtClean="0">
                <a:latin typeface="Times New Roman"/>
                <a:ea typeface="Calibri"/>
                <a:cs typeface="Times New Roman"/>
              </a:rPr>
              <a:t>и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приговор .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Годы пребывания в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Кургане.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Служба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Кавказе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знакомство </a:t>
            </a:r>
            <a:br>
              <a:rPr lang="ru-RU" dirty="0" smtClean="0">
                <a:latin typeface="Times New Roman"/>
                <a:ea typeface="Calibri"/>
                <a:cs typeface="Times New Roman"/>
              </a:rPr>
            </a:br>
            <a:r>
              <a:rPr lang="ru-RU" dirty="0" smtClean="0">
                <a:latin typeface="Times New Roman"/>
                <a:ea typeface="Calibri"/>
                <a:cs typeface="Times New Roman"/>
              </a:rPr>
              <a:t>с Лермонтовым.</a:t>
            </a:r>
            <a:endParaRPr lang="ru-RU" sz="24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305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3588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>
                <a:solidFill>
                  <a:srgbClr val="E7C889"/>
                </a:solidFill>
                <a:effectLst/>
              </a:rPr>
              <a:t>4. Служба </a:t>
            </a:r>
            <a:r>
              <a:rPr lang="ru-RU" dirty="0">
                <a:solidFill>
                  <a:srgbClr val="E7C889"/>
                </a:solidFill>
                <a:effectLst/>
              </a:rPr>
              <a:t>на Кавказе </a:t>
            </a:r>
            <a:r>
              <a:rPr lang="ru-RU" dirty="0" smtClean="0">
                <a:solidFill>
                  <a:srgbClr val="E7C889"/>
                </a:solidFill>
                <a:effectLst/>
              </a:rPr>
              <a:t/>
            </a:r>
            <a:br>
              <a:rPr lang="ru-RU" dirty="0" smtClean="0">
                <a:solidFill>
                  <a:srgbClr val="E7C889"/>
                </a:solidFill>
                <a:effectLst/>
              </a:rPr>
            </a:br>
            <a:r>
              <a:rPr lang="ru-RU" dirty="0" smtClean="0">
                <a:solidFill>
                  <a:srgbClr val="E7C889"/>
                </a:solidFill>
                <a:effectLst/>
              </a:rPr>
              <a:t>и </a:t>
            </a:r>
            <a:r>
              <a:rPr lang="ru-RU" dirty="0">
                <a:solidFill>
                  <a:srgbClr val="E7C889"/>
                </a:solidFill>
                <a:effectLst/>
              </a:rPr>
              <a:t>знакомство с </a:t>
            </a:r>
            <a:r>
              <a:rPr lang="ru-RU" dirty="0" smtClean="0">
                <a:solidFill>
                  <a:srgbClr val="E7C889"/>
                </a:solidFill>
                <a:effectLst/>
              </a:rPr>
              <a:t>Лермонтовым</a:t>
            </a:r>
            <a:endParaRPr lang="ru-RU" dirty="0">
              <a:solidFill>
                <a:srgbClr val="E7C88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4327693"/>
          </a:xfrm>
        </p:spPr>
        <p:txBody>
          <a:bodyPr>
            <a:normAutofit/>
          </a:bodyPr>
          <a:lstStyle/>
          <a:p>
            <a:r>
              <a:rPr lang="ru-RU" dirty="0" smtClean="0"/>
              <a:t>Он был </a:t>
            </a:r>
            <a:r>
              <a:rPr lang="ru-RU" dirty="0"/>
              <a:t>зачислен в </a:t>
            </a:r>
            <a:r>
              <a:rPr lang="ru-RU" dirty="0" err="1"/>
              <a:t>Куринский</a:t>
            </a:r>
            <a:r>
              <a:rPr lang="ru-RU" dirty="0"/>
              <a:t> пехотный полк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Потом переведен в </a:t>
            </a:r>
            <a:r>
              <a:rPr lang="ru-RU" dirty="0"/>
              <a:t>отряд генерала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</a:t>
            </a:r>
            <a:r>
              <a:rPr lang="ru-RU" dirty="0"/>
              <a:t>. Раевского в </a:t>
            </a:r>
            <a:r>
              <a:rPr lang="ru-RU" dirty="0" err="1"/>
              <a:t>Тенгинский</a:t>
            </a:r>
            <a:r>
              <a:rPr lang="ru-RU" dirty="0"/>
              <a:t> пехотный </a:t>
            </a:r>
            <a:r>
              <a:rPr lang="ru-RU" dirty="0" smtClean="0"/>
              <a:t>полк. В </a:t>
            </a:r>
            <a:r>
              <a:rPr lang="ru-RU" dirty="0"/>
              <a:t>течение двух </a:t>
            </a:r>
            <a:r>
              <a:rPr lang="ru-RU" dirty="0" smtClean="0"/>
              <a:t>лет он участвовал во </a:t>
            </a:r>
            <a:r>
              <a:rPr lang="ru-RU" dirty="0"/>
              <a:t>всех десантных операциях и строительных работах на берегу Черного моря.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610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157192"/>
            <a:ext cx="8424936" cy="144016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На Кавказе В.Н. Лихарев познакомился и подружился со служившим там  русским поэтом </a:t>
            </a:r>
            <a:br>
              <a:rPr lang="ru-RU" dirty="0" smtClean="0"/>
            </a:br>
            <a:r>
              <a:rPr lang="ru-RU" dirty="0" smtClean="0"/>
              <a:t>М.Ю. Лермонтовым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Они </a:t>
            </a:r>
            <a:r>
              <a:rPr lang="ru-RU" dirty="0"/>
              <a:t>оказались духовно близки и беседовали </a:t>
            </a:r>
            <a:r>
              <a:rPr lang="ru-RU" dirty="0" smtClean="0"/>
              <a:t>часами.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1"/>
            <a:ext cx="7053892" cy="454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10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149080"/>
            <a:ext cx="8568952" cy="259228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11 июля 1840 года, после боя при </a:t>
            </a:r>
            <a:r>
              <a:rPr lang="ru-RU" dirty="0" err="1"/>
              <a:t>Валерике</a:t>
            </a:r>
            <a:r>
              <a:rPr lang="ru-RU" dirty="0"/>
              <a:t>, он погиб от шальной пули на глазах </a:t>
            </a:r>
            <a:r>
              <a:rPr lang="ru-RU" dirty="0" smtClean="0"/>
              <a:t>М.Ю</a:t>
            </a:r>
            <a:r>
              <a:rPr lang="ru-RU" dirty="0"/>
              <a:t>. Лермонтова. </a:t>
            </a:r>
            <a:endParaRPr lang="ru-RU" dirty="0" smtClean="0"/>
          </a:p>
          <a:p>
            <a:r>
              <a:rPr lang="ru-RU" dirty="0" smtClean="0"/>
              <a:t>Н</a:t>
            </a:r>
            <a:r>
              <a:rPr lang="ru-RU" dirty="0"/>
              <a:t>. </a:t>
            </a:r>
            <a:r>
              <a:rPr lang="ru-RU" dirty="0" err="1"/>
              <a:t>Лорер</a:t>
            </a:r>
            <a:r>
              <a:rPr lang="ru-RU" dirty="0"/>
              <a:t>, также участник </a:t>
            </a:r>
            <a:r>
              <a:rPr lang="ru-RU" dirty="0" err="1"/>
              <a:t>Валерикского</a:t>
            </a:r>
            <a:r>
              <a:rPr lang="ru-RU" dirty="0"/>
              <a:t> сражения, сделал позже приписку на письме Лихарева: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«</a:t>
            </a:r>
            <a:r>
              <a:rPr lang="ru-RU" i="1" dirty="0"/>
              <a:t>Этот милейший человек был убит в экспедиции против черкесов. Кончились его страдания…»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4"/>
            <a:ext cx="4334619" cy="378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105" y="268874"/>
            <a:ext cx="3308164" cy="377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316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805264"/>
            <a:ext cx="8229600" cy="648072"/>
          </a:xfrm>
        </p:spPr>
        <p:txBody>
          <a:bodyPr>
            <a:normAutofit/>
          </a:bodyPr>
          <a:lstStyle/>
          <a:p>
            <a:r>
              <a:rPr lang="ru-RU" dirty="0" smtClean="0"/>
              <a:t>Рисунок М.Ю. Лермонтова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490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295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19256" cy="4543717"/>
          </a:xfrm>
        </p:spPr>
        <p:txBody>
          <a:bodyPr/>
          <a:lstStyle/>
          <a:p>
            <a:r>
              <a:rPr lang="ru-RU" dirty="0"/>
              <a:t>- </a:t>
            </a:r>
            <a:r>
              <a:rPr lang="ru-RU" i="1" dirty="0"/>
              <a:t>Владимир Николаевич погиб в бою при </a:t>
            </a:r>
            <a:r>
              <a:rPr lang="ru-RU" i="1" dirty="0" err="1"/>
              <a:t>Валерике</a:t>
            </a:r>
            <a:r>
              <a:rPr lang="ru-RU" i="1" dirty="0"/>
              <a:t>. Незадолго до этого он сблизился с Лермонтовым. В последнем своем бою он как раз участвовал вместе со знаменитым писателем. Они шли рука об руку, споря о Канте и Гегеле</a:t>
            </a:r>
            <a:r>
              <a:rPr lang="ru-RU" dirty="0"/>
              <a:t>,- </a:t>
            </a:r>
            <a:r>
              <a:rPr lang="ru-RU" dirty="0" smtClean="0"/>
              <a:t>рассказывает </a:t>
            </a:r>
            <a:r>
              <a:rPr lang="ru-RU" dirty="0"/>
              <a:t>Николай Владимирович Лихарев, потомок своего знаменитого предка.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034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Некоторые исследователи считают, что </a:t>
            </a:r>
            <a:r>
              <a:rPr lang="ru-RU" dirty="0"/>
              <a:t>психологически достовернее выглядит рассказ Мартынова, сослуживца Лихарева. По его утверждению, после боя при </a:t>
            </a:r>
            <a:r>
              <a:rPr lang="ru-RU" dirty="0" err="1"/>
              <a:t>Валерике</a:t>
            </a:r>
            <a:r>
              <a:rPr lang="ru-RU" dirty="0"/>
              <a:t> </a:t>
            </a:r>
            <a:r>
              <a:rPr lang="ru-RU" dirty="0" smtClean="0"/>
              <a:t>Владимир </a:t>
            </a:r>
            <a:r>
              <a:rPr lang="ru-RU" dirty="0"/>
              <a:t>Николаевич, завидев небольшой неприятельский отряд, стремительно поскакал к нему и мгновенно был убит – это было своего рода самоубийством. </a:t>
            </a:r>
          </a:p>
          <a:p>
            <a:r>
              <a:rPr lang="ru-RU" dirty="0"/>
              <a:t>Среди вещей Лихарева нашли превосходной работы миниатюрный портрет красивой женщины с печальными глазами – </a:t>
            </a:r>
            <a:r>
              <a:rPr lang="ru-RU" dirty="0" smtClean="0"/>
              <a:t>Екатерины.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047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6028956" cy="62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877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31276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74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91264" cy="864096"/>
          </a:xfrm>
        </p:spPr>
        <p:txBody>
          <a:bodyPr>
            <a:normAutofit fontScale="90000"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4800" dirty="0">
                <a:solidFill>
                  <a:srgbClr val="E7C889"/>
                </a:solidFill>
                <a:effectLst/>
                <a:latin typeface="Times New Roman"/>
                <a:ea typeface="Calibri"/>
                <a:cs typeface="Times New Roman"/>
              </a:rPr>
              <a:t>Знакомство с В.Н. </a:t>
            </a:r>
            <a:r>
              <a:rPr lang="ru-RU" sz="4800" dirty="0" smtClean="0">
                <a:solidFill>
                  <a:srgbClr val="E7C889"/>
                </a:solidFill>
                <a:effectLst/>
                <a:latin typeface="Times New Roman"/>
                <a:ea typeface="Calibri"/>
                <a:cs typeface="Times New Roman"/>
              </a:rPr>
              <a:t>Лихаревым</a:t>
            </a:r>
            <a:endParaRPr lang="ru-RU" dirty="0">
              <a:solidFill>
                <a:srgbClr val="E7C88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646237"/>
            <a:ext cx="4690864" cy="4526280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Владимир Николаевич Лихарев из дворян Тульской губернии. Родился он в 1803 году.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До </a:t>
            </a:r>
            <a:r>
              <a:rPr lang="ru-RU" sz="2400" dirty="0"/>
              <a:t>15 лет воспитывался </a:t>
            </a:r>
            <a:r>
              <a:rPr lang="ru-RU" sz="2400" dirty="0" smtClean="0"/>
              <a:t>дома. </a:t>
            </a:r>
          </a:p>
          <a:p>
            <a:r>
              <a:rPr lang="ru-RU" sz="2400" dirty="0" smtClean="0"/>
              <a:t>В </a:t>
            </a:r>
            <a:r>
              <a:rPr lang="ru-RU" sz="2400" dirty="0"/>
              <a:t>1820 году окончил училище колонновожатых, позднее переросшее в Академию Генерального штаба, получив прекрасное образование. </a:t>
            </a:r>
            <a:endParaRPr lang="ru-RU" sz="2400" dirty="0" smtClean="0"/>
          </a:p>
          <a:p>
            <a:r>
              <a:rPr lang="ru-RU" sz="2400" dirty="0" smtClean="0"/>
              <a:t>После </a:t>
            </a:r>
            <a:r>
              <a:rPr lang="ru-RU" sz="2400" dirty="0"/>
              <a:t>окончания училища был назначен офицером Генерального штаба и послан в Главный штаб 1-й армии. </a:t>
            </a:r>
          </a:p>
        </p:txBody>
      </p:sp>
      <p:pic>
        <p:nvPicPr>
          <p:cNvPr id="4" name="Рисунок 3" descr="http://region.center/data/mods/shop_tovar_prewievphoto/user_photo_8342229be1b2b307b989633b2c6030f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312368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80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365104"/>
            <a:ext cx="8424936" cy="2160240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Сын отставного офицера, </a:t>
            </a:r>
            <a:r>
              <a:rPr lang="ru-RU" dirty="0" smtClean="0"/>
              <a:t>помещика, он </a:t>
            </a:r>
            <a:r>
              <a:rPr lang="ru-RU" dirty="0"/>
              <a:t>был воспитан в строгих правилах и благодаря домашним учителям-иностранцам получил незаурядное образование. </a:t>
            </a:r>
            <a:endParaRPr lang="ru-RU" dirty="0" smtClean="0"/>
          </a:p>
          <a:p>
            <a:r>
              <a:rPr lang="ru-RU" dirty="0" smtClean="0"/>
              <a:t>Владея </a:t>
            </a:r>
            <a:r>
              <a:rPr lang="ru-RU" dirty="0"/>
              <a:t>четырьмя языками, он легко мог сделать дипломатическую карьеру, но избрал военную стезю. </a:t>
            </a:r>
            <a:r>
              <a:rPr lang="ru-RU" dirty="0" smtClean="0"/>
              <a:t>И </a:t>
            </a:r>
            <a:r>
              <a:rPr lang="ru-RU" dirty="0"/>
              <a:t>это понятно: еще свежи были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 </a:t>
            </a:r>
            <a:r>
              <a:rPr lang="ru-RU" dirty="0"/>
              <a:t>всех в памяти события Отечественной войны 1812 года, имена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ее </a:t>
            </a:r>
            <a:r>
              <a:rPr lang="ru-RU" dirty="0"/>
              <a:t>героев, впечатления </a:t>
            </a:r>
            <a:r>
              <a:rPr lang="ru-RU" dirty="0" smtClean="0"/>
              <a:t>от </a:t>
            </a:r>
            <a:r>
              <a:rPr lang="ru-RU" dirty="0"/>
              <a:t>триумфального шествия русских полков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Европе.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91276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9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2088232"/>
          </a:xfrm>
        </p:spPr>
        <p:txBody>
          <a:bodyPr>
            <a:noAutofit/>
          </a:bodyPr>
          <a:lstStyle/>
          <a:p>
            <a:r>
              <a:rPr lang="ru-RU" sz="1600" dirty="0"/>
              <a:t>В июне 1821 года молодого офицера командировали на топографическую съемку земель военных поселений – тех самых, что были любимым детищем графа </a:t>
            </a:r>
            <a:r>
              <a:rPr lang="ru-RU" sz="1600" dirty="0" smtClean="0"/>
              <a:t>Аракчеева. Там он </a:t>
            </a:r>
            <a:r>
              <a:rPr lang="ru-RU" sz="1600" dirty="0"/>
              <a:t>увидел подлинную жизнь крепостной деревни: </a:t>
            </a:r>
            <a:endParaRPr lang="ru-RU" sz="1600" dirty="0" smtClean="0"/>
          </a:p>
          <a:p>
            <a:r>
              <a:rPr lang="ru-RU" sz="1600" i="1" dirty="0" smtClean="0"/>
              <a:t>«</a:t>
            </a:r>
            <a:r>
              <a:rPr lang="ru-RU" sz="1600" i="1" dirty="0"/>
              <a:t>Разъезды по поселениям колонистов дали мне возможность непосредственного общения с крестьянами. Я увидел, что они угнетены и несчастны. </a:t>
            </a:r>
            <a:r>
              <a:rPr lang="ru-RU" sz="1600" i="1" dirty="0" smtClean="0"/>
              <a:t>Я </a:t>
            </a:r>
            <a:r>
              <a:rPr lang="ru-RU" sz="1600" i="1" dirty="0"/>
              <a:t>принялся писать против этого учреждения с жаром и горячностью</a:t>
            </a:r>
            <a:r>
              <a:rPr lang="ru-RU" sz="1600" i="1" dirty="0" smtClean="0"/>
              <a:t>».</a:t>
            </a:r>
          </a:p>
          <a:p>
            <a:r>
              <a:rPr lang="ru-RU" sz="1600" dirty="0" smtClean="0"/>
              <a:t>Его </a:t>
            </a:r>
            <a:r>
              <a:rPr lang="ru-RU" sz="1600" dirty="0" err="1"/>
              <a:t>противоаракчеевская</a:t>
            </a:r>
            <a:r>
              <a:rPr lang="ru-RU" sz="1600" dirty="0"/>
              <a:t> работа </a:t>
            </a:r>
            <a:r>
              <a:rPr lang="ru-RU" sz="1600" u="sng" dirty="0"/>
              <a:t>«Взгляд на военные поселения</a:t>
            </a:r>
            <a:r>
              <a:rPr lang="ru-RU" sz="1600" u="sng" dirty="0" smtClean="0"/>
              <a:t>»</a:t>
            </a:r>
            <a:r>
              <a:rPr lang="ru-RU" sz="1600" dirty="0" smtClean="0"/>
              <a:t> стала известна многим.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12" y="2116192"/>
            <a:ext cx="5996852" cy="449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17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53536"/>
            <a:ext cx="843528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E7C889"/>
                </a:solidFill>
              </a:rPr>
              <a:t>2.	Привлечение по делу </a:t>
            </a:r>
            <a:r>
              <a:rPr lang="ru-RU" sz="4000" dirty="0" smtClean="0">
                <a:solidFill>
                  <a:srgbClr val="E7C889"/>
                </a:solidFill>
              </a:rPr>
              <a:t/>
            </a:r>
            <a:br>
              <a:rPr lang="ru-RU" sz="4000" dirty="0" smtClean="0">
                <a:solidFill>
                  <a:srgbClr val="E7C889"/>
                </a:solidFill>
              </a:rPr>
            </a:br>
            <a:r>
              <a:rPr lang="ru-RU" sz="4000" dirty="0" smtClean="0">
                <a:solidFill>
                  <a:srgbClr val="E7C889"/>
                </a:solidFill>
              </a:rPr>
              <a:t>о </a:t>
            </a:r>
            <a:r>
              <a:rPr lang="ru-RU" sz="4000" dirty="0">
                <a:solidFill>
                  <a:srgbClr val="E7C889"/>
                </a:solidFill>
              </a:rPr>
              <a:t>декабристах  и приговор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556792"/>
            <a:ext cx="4690864" cy="496855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восстании 14 декабря </a:t>
            </a:r>
            <a:br>
              <a:rPr lang="ru-RU" dirty="0" smtClean="0"/>
            </a:br>
            <a:r>
              <a:rPr lang="ru-RU" dirty="0" smtClean="0"/>
              <a:t>1825 года на Сенатской </a:t>
            </a:r>
            <a:r>
              <a:rPr lang="ru-RU" dirty="0"/>
              <a:t>площади </a:t>
            </a:r>
            <a:r>
              <a:rPr lang="ru-RU" dirty="0" smtClean="0"/>
              <a:t> </a:t>
            </a:r>
            <a:r>
              <a:rPr lang="ru-RU" u="sng" dirty="0" smtClean="0"/>
              <a:t>не участвовал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Но на </a:t>
            </a:r>
            <a:r>
              <a:rPr lang="ru-RU" dirty="0"/>
              <a:t>службе </a:t>
            </a:r>
            <a:r>
              <a:rPr lang="ru-RU" dirty="0" smtClean="0"/>
              <a:t>попал </a:t>
            </a:r>
            <a:r>
              <a:rPr lang="ru-RU" dirty="0"/>
              <a:t>под влияние тайных политических кружков и был принят в «Южное общество». </a:t>
            </a:r>
          </a:p>
          <a:p>
            <a:r>
              <a:rPr lang="ru-RU" dirty="0"/>
              <a:t>Став членом Южного общества декабристов,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В.Н. Лихарев </a:t>
            </a:r>
            <a:r>
              <a:rPr lang="ru-RU" dirty="0"/>
              <a:t>со всем пылом </a:t>
            </a:r>
            <a:r>
              <a:rPr lang="ru-RU" dirty="0" smtClean="0"/>
              <a:t>включился </a:t>
            </a:r>
            <a:r>
              <a:rPr lang="ru-RU" dirty="0"/>
              <a:t>в дела и даже предложил Пестелю план </a:t>
            </a:r>
            <a:r>
              <a:rPr lang="ru-RU" dirty="0" smtClean="0"/>
              <a:t>восстания в </a:t>
            </a:r>
            <a:r>
              <a:rPr lang="ru-RU" dirty="0"/>
              <a:t>военных поселениях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8" y="1556792"/>
            <a:ext cx="350388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46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412776"/>
            <a:ext cx="4752528" cy="5112567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Исторический факт: </a:t>
            </a:r>
            <a:br>
              <a:rPr lang="ru-RU" dirty="0"/>
            </a:br>
            <a:r>
              <a:rPr lang="ru-RU" dirty="0"/>
              <a:t>18 октября 1825 года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Таганроге командир 3-го кавалерийского корпуса генерал И. Витт объявил императору Александру I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 </a:t>
            </a:r>
            <a:r>
              <a:rPr lang="ru-RU" dirty="0"/>
              <a:t>раскрытии им заговора офицеров.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числе подлежащих аресту значился подпоручик квартирмейстерской части </a:t>
            </a:r>
            <a:br>
              <a:rPr lang="ru-RU" dirty="0"/>
            </a:br>
            <a:r>
              <a:rPr lang="ru-RU" dirty="0"/>
              <a:t>В. Лихарев. </a:t>
            </a:r>
          </a:p>
          <a:p>
            <a:r>
              <a:rPr lang="ru-RU" dirty="0" smtClean="0"/>
              <a:t>После </a:t>
            </a:r>
            <a:r>
              <a:rPr lang="ru-RU" dirty="0"/>
              <a:t>событий на Сенатской площади, он был привлечен следствием к делу о военном возмущении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7" y="836712"/>
            <a:ext cx="3485348" cy="572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18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869160"/>
            <a:ext cx="8352928" cy="172819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то время </a:t>
            </a:r>
            <a:r>
              <a:rPr lang="ru-RU" dirty="0"/>
              <a:t>Владимир Лихарев наслаждался своим </a:t>
            </a:r>
            <a:r>
              <a:rPr lang="ru-RU" dirty="0" smtClean="0"/>
              <a:t>счастьем</a:t>
            </a:r>
            <a:r>
              <a:rPr lang="ru-RU" dirty="0"/>
              <a:t>. </a:t>
            </a:r>
            <a:r>
              <a:rPr lang="ru-RU" dirty="0" smtClean="0"/>
              <a:t>17 августа 1825 г. </a:t>
            </a:r>
            <a:r>
              <a:rPr lang="ru-RU" dirty="0"/>
              <a:t>он обвенчался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Екатериной </a:t>
            </a:r>
            <a:r>
              <a:rPr lang="ru-RU" dirty="0" smtClean="0"/>
              <a:t>Бороздиной, и она ждала ребенка. </a:t>
            </a:r>
          </a:p>
          <a:p>
            <a:r>
              <a:rPr lang="ru-RU" dirty="0" smtClean="0"/>
              <a:t>Сначала Екатерина будет </a:t>
            </a:r>
            <a:r>
              <a:rPr lang="ru-RU" smtClean="0"/>
              <a:t>пытаться </a:t>
            </a:r>
            <a:r>
              <a:rPr lang="ru-RU" smtClean="0"/>
              <a:t>помогать мужу</a:t>
            </a:r>
            <a:r>
              <a:rPr lang="ru-RU" dirty="0" smtClean="0"/>
              <a:t>, но потом под нажимом отца выйдет замуж за другого.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52" y="332655"/>
            <a:ext cx="7458745" cy="443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3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3672408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Владимира Николаевича Лихарева </a:t>
            </a:r>
            <a:r>
              <a:rPr lang="ru-RU" u="sng" dirty="0" smtClean="0"/>
              <a:t>арестовали </a:t>
            </a:r>
            <a:br>
              <a:rPr lang="ru-RU" u="sng" dirty="0" smtClean="0"/>
            </a:br>
            <a:r>
              <a:rPr lang="ru-RU" u="sng" dirty="0" smtClean="0"/>
              <a:t>29 </a:t>
            </a:r>
            <a:r>
              <a:rPr lang="ru-RU" u="sng" dirty="0"/>
              <a:t>декабря 1825 года</a:t>
            </a:r>
            <a:r>
              <a:rPr lang="ru-RU" dirty="0"/>
              <a:t> </a:t>
            </a:r>
            <a:r>
              <a:rPr lang="ru-RU" dirty="0" smtClean="0"/>
              <a:t>и </a:t>
            </a:r>
            <a:r>
              <a:rPr lang="ru-RU" dirty="0"/>
              <a:t>в январе 1826 года заключили в Петропавловскую крепость.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2011"/>
            <a:ext cx="4008115" cy="627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78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312</TotalTime>
  <Words>602</Words>
  <Application>Microsoft Office PowerPoint</Application>
  <PresentationFormat>Экран (4:3)</PresentationFormat>
  <Paragraphs>63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Литейная</vt:lpstr>
      <vt:lpstr>«Горжусь своими кандалами»  (История декабриста В.Н. Лихарева) </vt:lpstr>
      <vt:lpstr>Содержание:</vt:lpstr>
      <vt:lpstr>Знакомство с В.Н. Лихаревым</vt:lpstr>
      <vt:lpstr>Презентация PowerPoint</vt:lpstr>
      <vt:lpstr>Презентация PowerPoint</vt:lpstr>
      <vt:lpstr>2. Привлечение по делу  о декабристах  и приговор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Приговор </vt:lpstr>
      <vt:lpstr>Презентация PowerPoint</vt:lpstr>
      <vt:lpstr>3. Годы пребывания в Кургане</vt:lpstr>
      <vt:lpstr>Презентация PowerPoint</vt:lpstr>
      <vt:lpstr>Презентация PowerPoint</vt:lpstr>
      <vt:lpstr>Презентация PowerPoint</vt:lpstr>
      <vt:lpstr>Презентация PowerPoint</vt:lpstr>
      <vt:lpstr>4. Служба на Кавказе  и знакомство с Лермонтовым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«Горжусь своими кандалами»  (История декабриста В.Н. Лихарева)</dc:title>
  <dc:creator>Оксана Климонтович</dc:creator>
  <cp:lastModifiedBy>User</cp:lastModifiedBy>
  <cp:revision>88</cp:revision>
  <dcterms:created xsi:type="dcterms:W3CDTF">2024-10-26T14:53:20Z</dcterms:created>
  <dcterms:modified xsi:type="dcterms:W3CDTF">2024-11-05T01:54:45Z</dcterms:modified>
</cp:coreProperties>
</file>