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B96DDD7-DFE6-428D-A02C-BA0636F24AC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E99A1D2-4FD6-49E1-B5E0-1B20ECCCDA5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424936" cy="1463476"/>
          </a:xfrm>
        </p:spPr>
        <p:txBody>
          <a:bodyPr>
            <a:normAutofit/>
          </a:bodyPr>
          <a:lstStyle/>
          <a:p>
            <a:r>
              <a:rPr lang="ru-RU" sz="5000" dirty="0" smtClean="0">
                <a:solidFill>
                  <a:schemeClr val="accent5">
                    <a:lumMod val="50000"/>
                  </a:schemeClr>
                </a:solidFill>
              </a:rPr>
              <a:t>Природные лекарства</a:t>
            </a:r>
            <a:endParaRPr lang="ru-RU" sz="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212976"/>
            <a:ext cx="7128792" cy="1656183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chemeClr val="accent5">
                    <a:lumMod val="75000"/>
                  </a:schemeClr>
                </a:solidFill>
              </a:rPr>
              <a:t>Целебные травы, растущие рядом с нами, и рецепты по их использованию</a:t>
            </a:r>
            <a:endParaRPr lang="ru-RU" sz="3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9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7"/>
            <a:ext cx="5760640" cy="5040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3. Тысячелистник обыкновенный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32" y="2276873"/>
            <a:ext cx="4552131" cy="454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74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276872"/>
            <a:ext cx="4032448" cy="4104456"/>
          </a:xfrm>
        </p:spPr>
        <p:txBody>
          <a:bodyPr>
            <a:normAutofit fontScale="55000" lnSpcReduction="20000"/>
          </a:bodyPr>
          <a:lstStyle/>
          <a:p>
            <a:r>
              <a:rPr lang="ru-RU" sz="2700" dirty="0" err="1" smtClean="0"/>
              <a:t>Тысячеслистник</a:t>
            </a:r>
            <a:r>
              <a:rPr lang="ru-RU" sz="2700" dirty="0" smtClean="0"/>
              <a:t> встречается в России </a:t>
            </a:r>
            <a:r>
              <a:rPr lang="ru-RU" sz="2700" dirty="0"/>
              <a:t>практически во всех регионах. Растёт на лугах, сухих лесных опушках, по окраинам дорог и полей, встречается около жилья. </a:t>
            </a:r>
            <a:endParaRPr lang="ru-RU" sz="2700" dirty="0" smtClean="0"/>
          </a:p>
          <a:p>
            <a:r>
              <a:rPr lang="ru-RU" sz="2700" dirty="0" smtClean="0"/>
              <a:t>Его </a:t>
            </a:r>
            <a:r>
              <a:rPr lang="ru-RU" sz="2700" dirty="0"/>
              <a:t>называют </a:t>
            </a:r>
            <a:r>
              <a:rPr lang="ru-RU" sz="2700" dirty="0" err="1" smtClean="0"/>
              <a:t>Белоголовник</a:t>
            </a:r>
            <a:r>
              <a:rPr lang="ru-RU" sz="2700" dirty="0"/>
              <a:t>, Дикая гречиха, </a:t>
            </a:r>
            <a:r>
              <a:rPr lang="ru-RU" sz="2700" dirty="0" err="1"/>
              <a:t>Кровавник</a:t>
            </a:r>
            <a:r>
              <a:rPr lang="ru-RU" sz="2700" dirty="0"/>
              <a:t>, Порезник, Белая кашка, Живучая трава и Солдатская трава, так как оно применялось для лечения ран. </a:t>
            </a:r>
          </a:p>
          <a:p>
            <a:r>
              <a:rPr lang="ru-RU" sz="2700" dirty="0"/>
              <a:t>История лекарственного применения тысячелистника берёт своё начало в мифах Древней Греции. В древних летописях упоминается история о том, что тысячелистником вылечили внука Дмитрия Донского, страдавшего сильными носовыми кровотечениями</a:t>
            </a:r>
            <a:r>
              <a:rPr lang="ru-RU" sz="2700" dirty="0" smtClean="0"/>
              <a:t>.</a:t>
            </a:r>
            <a:endParaRPr lang="ru-RU" sz="2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56" y="2564904"/>
            <a:ext cx="45490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1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988840"/>
            <a:ext cx="6984776" cy="50405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Календула лекарственная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или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ноготки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39" y="2564904"/>
            <a:ext cx="6127397" cy="408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3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204864"/>
            <a:ext cx="4032448" cy="4209331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Название рода происходит от лат.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сalendae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» – первый день месяца в календаре древних римлян, начало всего, что происходит в мире; цветки календулы, подобно календарю, раскрываются с восходом солнца и закрываются после заката.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Цветки ноготков содержат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каротиноиды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флавоноиды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дубильные вещества,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тритерпеновые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соединения и другие биологически активные вещества. Настой цветков ноготков оказывает противовоспалительное, антисептическое и желчегонное действие.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30" y="2780928"/>
            <a:ext cx="451602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924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250" y="5157192"/>
            <a:ext cx="8928992" cy="1368152"/>
          </a:xfrm>
        </p:spPr>
        <p:txBody>
          <a:bodyPr>
            <a:normAutofit fontScale="62500" lnSpcReduction="20000"/>
          </a:bodyPr>
          <a:lstStyle/>
          <a:p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При ранах и порезах лист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подорожника надо промыть водой, чтобы он не занес в ссадину грязь, слегка помять в руках, чтобы он выделил сок, приложить лист к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ранке и зафиксировать, так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кровь быстрее остановится.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26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Кроме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того, подорожник обладает противомикробными и противовоспалительными свойствами. Он входит и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состав многих лекарств.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60" cy="1224136"/>
          </a:xfrm>
        </p:spPr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Раздел 2. Рецепты по применению лекарственных растений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40060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869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700808"/>
            <a:ext cx="8568952" cy="2016224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Лечение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мозолей одуванчиком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Хорошо промыть листья одуванчика, выжать сок и смазывать мозоль. </a:t>
            </a:r>
            <a:br>
              <a:rPr lang="ru-RU" sz="1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С помощью сока одуванчика мозоли можно удалить окончательно.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Одуванчик для лечения ожогов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В стеклянную банку положить любое количество цветов одуванчика и залить подсолнечным маслом, чтобы оно покрывало цветы. Поставить банку в кастрюлю с водой, постелив на дно тряпочку, и кипятить 40 мин. Когда масса остынет, отжать полученное масло через несколько слоёв марли и смазывать места ожогов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65005"/>
            <a:ext cx="4536504" cy="30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0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620688"/>
            <a:ext cx="4752527" cy="504055"/>
          </a:xfrm>
        </p:spPr>
        <p:txBody>
          <a:bodyPr/>
          <a:lstStyle/>
          <a:p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Совет из старого журнала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09968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393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2964829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Показания к применению настоев, экстрактов, аппетитных чаев и микстур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из тысячелистника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 кровотечения, заболевания ЖКТ (гастриты, язвенная болезнь желудка и 12-перстной кишки, метеоризмы); для повышения аппетита.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Известно, что тысячелистник увеличивает число тромбоцитов в крови. Клинически подтверждена его эффективность при бронхолегочных заболеваниях: бронхиальной астме, бронхитах, пневмониях, туберкулезе легких, ОРВИ, гриппе. Его следует рассматривать как компонент сборов, применяемых при простудных заболеваниях, особенно у часто и длительно болеющих детей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При заготовке желательно срезать побеги посередине их высоты или только верхушки побегов во время цветения. Нижняя часть у растения очень грубая, а целебные качества у неё низкие.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00" y="4737645"/>
            <a:ext cx="3312368" cy="198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15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88840"/>
            <a:ext cx="4536504" cy="468052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Тысячелистник при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изжоге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Залить одну чайную ложку травы с верхом залить 200 мл кипятка. Дать настояться в течение пяти минут. Процедить пить ежедневно по 400 мл настоя.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При радикулите и болях в пояснице: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Одну столовую ложку сухой травы залить 200 мл кипятка, накрыть крышкой и дать настояться в течение часа. Процедить и принимать по одной столовой ложке 3–4 раза в день перед едой.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При носовых кровотечениях: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Одну чайную ложку травы с верхом залить стаканом кипятка. Настаивать полчаса, процедить и пить по два стакана в день. Останавливает кровотечение свежий сок травы. Можно размять свежие листья растения, отжать сок и закапать в нос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66" y="2636912"/>
            <a:ext cx="3914211" cy="36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4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060848"/>
            <a:ext cx="4608512" cy="453650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Календула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для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полосканий при воспалительных заболеваниях горла (тонзиллит, фарингит, ларингит) и слизистой оболочки полости рта (гингивит, стоматит, пародонтит). Внутрь применяют в качестве желчегонного средства при хроническом гастрите, холецистите, холангите.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Около 5 столовых ложек цветков поместить в эмалированную посуду, залить стаканом горячей кипяченой воды, накрыть крышкой и настаивать на кипящей водяной бане 15 мин, охладить при комнатной температуре 45 мин, процедить. Объем полученного настоя довести кипяченой водой до 200 мл.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Для полосканий полости рта и горла применяют по 1/2–1 стакану настоя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3–5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раз в день в теплом виде. Внутрь принимают по 1–2 столовые ложки теплого настоя 2–3 раза в день до еды. Перед применением настой рекомендуется взбалтывать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26160"/>
            <a:ext cx="4117751" cy="273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09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060848"/>
            <a:ext cx="8496944" cy="439248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Проектно-исследовательская работа выполнена по теме «Здоровье для всей семьи» в рамках курса «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Семьеведение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».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Работу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выполнила учащаяся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10 класса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Юргамышского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филиала ГКОУ «Вечерняя (сменная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общеобразовательная школа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»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Черницкая</a:t>
            </a: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 А.А.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Руководитель проекта – классный куратор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10 класса Климонтович С.Н.</a:t>
            </a:r>
          </a:p>
          <a:p>
            <a:pPr algn="r"/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33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16832"/>
            <a:ext cx="8208912" cy="460851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Это растение высоко ценится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 косметологии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Ещё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наши прапрабабушки использовали её для ухода за кожей и волосами. В древности применяли её не только наружно, но и внутренне: заваривали чай и добавляли в пищу вместо приправы. Наши предки заметили, что календула обладает успокаивающими, заживляющими и восстанавливающими свойствами.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Сила оранжевых цветков: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олеаноловая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кислота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доказанно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защищает кожу от старения, а также обладает восстанавливающими свойствами и регулирует выработку кожного сала;</a:t>
            </a:r>
          </a:p>
          <a:p>
            <a:pPr lvl="0"/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лупеол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противостоит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акне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кверцетин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— мощнейший антиоксидант, который предотвращает фотостарение и замедляет процессы старения;</a:t>
            </a:r>
          </a:p>
          <a:p>
            <a:pPr lvl="0"/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каротиноиды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способствуют антиоксидантной защите кожи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Вечные ценности: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за что 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</a:rPr>
              <a:t>нам стоит 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полюбить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календулу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19" y="4293096"/>
            <a:ext cx="1548232" cy="88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29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44824"/>
            <a:ext cx="7272808" cy="4824536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Косметика </a:t>
            </a:r>
            <a:r>
              <a:rPr lang="ru-RU" b="1" i="1" dirty="0"/>
              <a:t>на основе календулы способна:</a:t>
            </a:r>
            <a:endParaRPr lang="ru-RU" dirty="0"/>
          </a:p>
          <a:p>
            <a:pPr lvl="0"/>
            <a:r>
              <a:rPr lang="ru-RU" dirty="0"/>
              <a:t>снимать чувство дискомфорта, сухости, раздражения;</a:t>
            </a:r>
          </a:p>
          <a:p>
            <a:pPr lvl="0"/>
            <a:r>
              <a:rPr lang="ru-RU" dirty="0"/>
              <a:t>эффективно бороться с пигментацией;</a:t>
            </a:r>
          </a:p>
          <a:p>
            <a:pPr lvl="0"/>
            <a:r>
              <a:rPr lang="ru-RU" dirty="0"/>
              <a:t>восстанавливать защитный барьер кожи;</a:t>
            </a:r>
          </a:p>
          <a:p>
            <a:pPr lvl="0"/>
            <a:r>
              <a:rPr lang="ru-RU" dirty="0"/>
              <a:t>увлажнять и смягчать кожу;</a:t>
            </a:r>
          </a:p>
          <a:p>
            <a:pPr lvl="0"/>
            <a:r>
              <a:rPr lang="ru-RU" dirty="0"/>
              <a:t>успокаивать раздраженную кожу;</a:t>
            </a:r>
          </a:p>
          <a:p>
            <a:pPr lvl="0"/>
            <a:r>
              <a:rPr lang="ru-RU" dirty="0"/>
              <a:t>уменьшать риск появления прыщей;</a:t>
            </a:r>
          </a:p>
          <a:p>
            <a:pPr lvl="0"/>
            <a:r>
              <a:rPr lang="ru-RU" dirty="0"/>
              <a:t>стимулировать восстановление клеток</a:t>
            </a:r>
            <a:r>
              <a:rPr lang="ru-RU" dirty="0" smtClean="0"/>
              <a:t>.</a:t>
            </a:r>
          </a:p>
          <a:p>
            <a:pPr lvl="0"/>
            <a:endParaRPr lang="ru-RU" dirty="0"/>
          </a:p>
          <a:p>
            <a:r>
              <a:rPr lang="ru-RU" b="1" dirty="0"/>
              <a:t>Отвар календулы для ополаскивания волос: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залить </a:t>
            </a:r>
            <a:r>
              <a:rPr lang="ru-RU" dirty="0"/>
              <a:t>столовую ложку лепестков календулы двумя стаканами кипятка и настоять от получаса до двух часов. Затем процедить и ополоснуть волосы после мытья. </a:t>
            </a:r>
          </a:p>
          <a:p>
            <a:r>
              <a:rPr lang="ru-RU" dirty="0"/>
              <a:t>Такой </a:t>
            </a:r>
            <a:r>
              <a:rPr lang="ru-RU" b="1" dirty="0"/>
              <a:t>отвар помогает</a:t>
            </a:r>
          </a:p>
          <a:p>
            <a:pPr lvl="0"/>
            <a:r>
              <a:rPr lang="ru-RU" dirty="0"/>
              <a:t>устранить шелушение и перхоть;</a:t>
            </a:r>
          </a:p>
          <a:p>
            <a:pPr lvl="0"/>
            <a:r>
              <a:rPr lang="ru-RU" dirty="0"/>
              <a:t>бороться с выпадением, укрепляя волосяные луковицы;</a:t>
            </a:r>
          </a:p>
          <a:p>
            <a:pPr lvl="0"/>
            <a:r>
              <a:rPr lang="ru-RU" dirty="0"/>
              <a:t>регулировать жирность кожи головы;</a:t>
            </a:r>
          </a:p>
          <a:p>
            <a:r>
              <a:rPr lang="ru-RU" dirty="0"/>
              <a:t>р</a:t>
            </a:r>
            <a:r>
              <a:rPr lang="ru-RU" dirty="0" smtClean="0"/>
              <a:t>азглаживать </a:t>
            </a:r>
            <a:r>
              <a:rPr lang="ru-RU" dirty="0"/>
              <a:t>и увлажнять </a:t>
            </a:r>
            <a:r>
              <a:rPr lang="ru-RU" dirty="0" smtClean="0"/>
              <a:t>локоны.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26" y="2529082"/>
            <a:ext cx="247801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667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564904"/>
            <a:ext cx="8352928" cy="388843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Нельзя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срывать растения для букетов.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Собирать лекарственные растения можно в тех местах, где их много.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Собирая лекарственные растения, нужно обязательно часть их оставлять в природе, чтобы они размножались.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Нужно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знать, какие части растений имеют лечебное значение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Лечебные травы крайне важно не только правильно высушить, но и правильно хранить, соблюдая все условия и сроки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Целебные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свойства трав теряются со временем и при неправильном обращении.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chemeClr val="accent5">
                    <a:lumMod val="50000"/>
                  </a:schemeClr>
                </a:solidFill>
              </a:rPr>
              <a:t>Раздел 3. Правила сбора и хранения </a:t>
            </a:r>
            <a:r>
              <a:rPr lang="ru-RU" sz="3100" dirty="0">
                <a:solidFill>
                  <a:schemeClr val="accent5">
                    <a:lumMod val="50000"/>
                  </a:schemeClr>
                </a:solidFill>
              </a:rPr>
              <a:t>лекарственных </a:t>
            </a:r>
            <a:r>
              <a:rPr lang="ru-RU" sz="3100" dirty="0" smtClean="0">
                <a:solidFill>
                  <a:schemeClr val="accent5">
                    <a:lumMod val="50000"/>
                  </a:schemeClr>
                </a:solidFill>
              </a:rPr>
              <a:t>растений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32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6264696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Нельзя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хранить разные травы вместе, каждому виду должно быть уделено отдельное место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Отдельно необходимо хранить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разные части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одного растения (листья, цветки, корни и т.п.), поскольку они имеют разные сроки хранения.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Самые идеальные для хранения трав считаются картонные коробки, деревянные ящики, корзинки, полотняные мешочки или бумажные пакетики, поскольку они пропускают воздух.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Периодически травы необходимо проверять, осматривать, перебирать. Если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обнаружена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плесень, то запасы надо выбросить,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толку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от них уже не будет.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Обязательно подписывайте растения. На любой таре необходимо указать название растения,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также дату сбора или покупки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Травы сохраняют целебные свойства в среднем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 лет, плоды - до 3 лет, кора и корни - до 5 лет.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11" y="4005064"/>
            <a:ext cx="2769096" cy="207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17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536504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 ходе работы над проектом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мы обнаружили четыре лекарственных растения, которые произрастают в непосредственной близости от нас. Мы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научились различать, узнавать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лекарственные растения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 внешним признакам, познакомились с их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целебными свойствами.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 всех существующих рецептов по применению этих лекарственных трав мы выбрали те, которые можно изготовить в наших условиях.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Мы изучили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правилами сбора и хранения, выявили меры по сохранению лекарственных растений в природе.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Работа помогла понять,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что природа Курганской области богата лекарственными растениями. Многие из них растут рядом с нами и могут оказать первую неотложную помощь, дать запас витаминов, повысить иммунитет, помочь сохранить здоровье и красоту.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Заключение 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5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ень туризма и Орден Ленина области\SAM_16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84984"/>
            <a:ext cx="4368486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ень туризма и Орден Ленина области\SAM_1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7" y="692696"/>
            <a:ext cx="4232987" cy="31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957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564904"/>
            <a:ext cx="8496944" cy="388843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Кузнецова М.А. Лекарственное растительное сырье и препараты. М.: Высшая школа,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1987.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2. Неумывакин И.П.: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Одуванчик: На страже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здоровья. – Изд.: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Диля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- 2014.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Пастушенков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Л.В.,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Пастушенков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В.Л. Лекарственные растения. Использование в народной медицине. Л.: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Лениздат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1990.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4. Полная энциклопедия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народной медицины. Составитель А.В. Маркова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., - Изд.: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Олма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-Пресс, - 1996.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5.Чиков П.С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., Лаптев Ю.П. Витаминные и лекарственные растения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– 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.: Колом, 1976.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Список литературы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1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96944" cy="4536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Введение.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Раздел 1. Лекарственные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растения, произрастающие на территории, расположенной в зоне доступности обучающихся.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Раздел 2.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Рецепты по применению лекарственных растений.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Раздел 3. Правила сбора и хранения лекарственных трав.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Заключение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Список литературы.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Оглавление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6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39248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Актуальность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: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Open Sans"/>
            </a:endParaRP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Сегодня лекарственные растения находят всё более широкое применение при лечении различных заболеваний, заменяя дорогостоящие лекарства.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Ведь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в них содержатся такие вещества,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которые человек пока не может синтезировать.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Поэтому иногда лекарственные растения оказываются эффективней современных лекарств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Многие растения с давних времён используются также и в косметологии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. Эти рецепты, как правило, просты и общедоступны.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Open Sans"/>
            </a:endParaRP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Леса и поля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Курганской области богаты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лекарственными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растениями. Многие растут прямо у наших ног.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Если мы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будем знать эти растения,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то сможем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использовать натуральные лекарства в каждодневной жизни, не делая  больших финансовых затрат. Эти природные лекарства помогут защитить нас от простуды и укрепить иммунитет.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 smtClean="0">
                <a:solidFill>
                  <a:schemeClr val="accent5">
                    <a:lumMod val="50000"/>
                  </a:schemeClr>
                </a:solidFill>
              </a:rPr>
              <a:t>Введение</a:t>
            </a:r>
            <a:endParaRPr lang="ru-RU" sz="3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5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82453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 изучить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лекарственные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растения, произрастающие на территории, расположенной в зоне доступности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обучающихся,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научиться их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применять.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Задачи: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научиться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распознавать лекарственные растения по внешним признакам;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познакомиться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лечебными и косметическими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свойствами лекарственных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растений;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изучить способы сбора и хранения лекарственных растений;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изучить рецепты использования лекарственных растений в целях профилактики и лечения некоторых заболеваний и поддержания иммунитета.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9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132856"/>
            <a:ext cx="3384376" cy="50405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1. Подорожник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8328"/>
            <a:ext cx="8784976" cy="179452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Раздел 1. Лекарственные растения, произрастающие на территории, расположенной в зоне доступности обучающихся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73" y="2732392"/>
            <a:ext cx="5328592" cy="399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0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44824"/>
            <a:ext cx="4176463" cy="4824536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Подорожник можно встретить везде: в поле, на лесных тропинках, на пустырях и вдоль дорожек в городе.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Подорожник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поэтому так и называется, что растёт по обочинам дорог. Ещё его называют попутчик. Так его прозвали потому, что когда семена растения созревают, они прилипают к одежде и обуви людей, проходящих мимо, к шерсти животных, и таким образом переносятся на дальние расстояния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69" y="2708920"/>
            <a:ext cx="4473014" cy="335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07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7"/>
            <a:ext cx="6552727" cy="504056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2. Одуванчик лекарственный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29496"/>
            <a:ext cx="5832648" cy="43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22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060848"/>
            <a:ext cx="4464495" cy="4392488"/>
          </a:xfrm>
        </p:spPr>
        <p:txBody>
          <a:bodyPr>
            <a:normAutofit fontScale="85000" lnSpcReduction="20000"/>
          </a:bodyPr>
          <a:lstStyle/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 одуванчика, который цветёт одним из первых, существует много разных названий. Его называют  молочником, пуховиком. Люди, которые занимаются сбором целебных цветов и растений, кличут его зубной травой. Но самым известным и главным названием является именно одуванчик.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Одуванчики имеют лечебные свойства: смягчают, увлажняют сухую и потрескавшуюся кожу, снимают боли и спазмы в мышцах и суставах. 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540385" algn="ctr">
              <a:lnSpc>
                <a:spcPct val="115000"/>
              </a:lnSpc>
              <a:spcAft>
                <a:spcPts val="0"/>
              </a:spcAft>
            </a:pPr>
            <a:r>
              <a:rPr lang="ru-RU" sz="1100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60" y="2780928"/>
            <a:ext cx="425012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568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235</TotalTime>
  <Words>1255</Words>
  <Application>Microsoft Office PowerPoint</Application>
  <PresentationFormat>Экран (4:3)</PresentationFormat>
  <Paragraphs>108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Природные лекарства</vt:lpstr>
      <vt:lpstr>Презентация PowerPoint</vt:lpstr>
      <vt:lpstr>Оглавление </vt:lpstr>
      <vt:lpstr>Введение</vt:lpstr>
      <vt:lpstr>Презентация PowerPoint</vt:lpstr>
      <vt:lpstr>Раздел 1. Лекарственные растения, произрастающие на территории, расположенной в зоне доступности обучающихся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2. Рецепты по применению лекарственных растений.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Вечные ценности:  за что нам стоит полюбить календулу</vt:lpstr>
      <vt:lpstr>Презентация PowerPoint</vt:lpstr>
      <vt:lpstr>Раздел 3. Правила сбора и хранения лекарственных растений</vt:lpstr>
      <vt:lpstr>Презентация PowerPoint</vt:lpstr>
      <vt:lpstr>Заключение </vt:lpstr>
      <vt:lpstr>Презентация PowerPoint</vt:lpstr>
      <vt:lpstr>Список литературы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Лекарства рядом с нами</dc:title>
  <dc:creator>Оксана Климонтович</dc:creator>
  <cp:lastModifiedBy>Оксана Климонтович</cp:lastModifiedBy>
  <cp:revision>56</cp:revision>
  <dcterms:created xsi:type="dcterms:W3CDTF">2024-10-24T12:24:27Z</dcterms:created>
  <dcterms:modified xsi:type="dcterms:W3CDTF">2024-11-06T16:35:00Z</dcterms:modified>
</cp:coreProperties>
</file>