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9" r:id="rId4"/>
    <p:sldId id="268" r:id="rId5"/>
    <p:sldId id="267" r:id="rId6"/>
    <p:sldId id="266" r:id="rId7"/>
    <p:sldId id="265" r:id="rId8"/>
    <p:sldId id="264" r:id="rId9"/>
    <p:sldId id="262" r:id="rId10"/>
    <p:sldId id="263" r:id="rId11"/>
    <p:sldId id="261" r:id="rId12"/>
    <p:sldId id="260" r:id="rId13"/>
    <p:sldId id="259" r:id="rId14"/>
    <p:sldId id="258" r:id="rId15"/>
    <p:sldId id="257" r:id="rId16"/>
    <p:sldId id="270" r:id="rId17"/>
    <p:sldId id="27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Н.В. Гоголь «Тарас Бульба». Урок 1 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63772577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760000">
            <a:off x="995045" y="1397635"/>
            <a:ext cx="3255645" cy="4881880"/>
          </a:xfrm>
          <a:prstGeom prst="rect">
            <a:avLst/>
          </a:prstGeom>
        </p:spPr>
      </p:pic>
      <p:pic>
        <p:nvPicPr>
          <p:cNvPr id="9" name="Изображение 8" descr="be3effc61b2ea178e4ce4b42ad06db8f.900x900x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104265"/>
            <a:ext cx="5469255" cy="5469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Остап и Андрий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sz="2220">
                <a:sym typeface="+mn-ea"/>
              </a:rPr>
              <a:t>Внешний облик братьев из повести Н. В. Гоголя “Тарас Бульба” очень схож. Они оба сильные и крепкие, оба – настоящие казаки, у обоих казацкие чубы и черные усы. Но все-таки их разные характеры отразились и на внешности:</a:t>
            </a:r>
            <a:endParaRPr lang="ru-RU" altLang="en-US" sz="222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57505" y="1584960"/>
            <a:ext cx="11327130" cy="5106035"/>
          </a:xfrm>
        </p:spPr>
        <p:txBody>
          <a:bodyPr>
            <a:normAutofit fontScale="90000"/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Остапу 22 года.</a:t>
            </a:r>
            <a:r>
              <a:rPr lang="ru-RU" altLang="en-US"/>
              <a:t> Он сначала показан как крепкий юноша с легким пухом вместо бороды. Отец смеется с его семинаристской рясы и длинной свитки. Но уже на Сечи – это крепкий, закаленный походами казак, в чем-то грубоватый. Он типичный казак, похож на отца. Характер его такой же, как и внешность, – крепкий, простой, непримиримый, целеустремленный и сильный духом. Борьба за родную землю – его единственная цель;</a:t>
            </a:r>
            <a:endParaRPr lang="ru-RU" altLang="en-US"/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Андрию 20 лет.</a:t>
            </a:r>
            <a:r>
              <a:rPr lang="ru-RU" altLang="en-US"/>
              <a:t> Он тоньше, но тоже высокий и крепкий. Сначала очень похож на брата (усики, свитка, ряса). На Сечи становится крепче и увереннее, но все же отличается от брата тонкостью черт и красотой. Он описан как витязь, который выглядит всех бойчее и красивее, несется будто молодой борзой пес. Его черные волосы летят, а шарф, подаренный красавицей, развевается. Он не создан для боя, он романтик. Трагедия разыгрывается из-за несоответствия его желаний, внутренних потребностей и реальности, которую приготовил для него отец.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f2ecf40c0d15de8192321c1e5a8b32b9-8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795" y="175260"/>
            <a:ext cx="9756775" cy="7317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lide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-74295"/>
            <a:ext cx="9474835" cy="7096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creen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05" y="-74930"/>
            <a:ext cx="9764395" cy="7323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lide-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87630"/>
            <a:ext cx="9213215" cy="6901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slide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245" y="0"/>
            <a:ext cx="907923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u="sng">
                <a:solidFill>
                  <a:srgbClr val="FF0000"/>
                </a:solidFill>
              </a:rPr>
              <a:t>ЖАНР:</a:t>
            </a:r>
            <a:endParaRPr lang="ru-RU" altLang="en-US" u="sng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38760" y="1304925"/>
            <a:ext cx="4705985" cy="4872355"/>
          </a:xfrm>
        </p:spPr>
        <p:txBody>
          <a:bodyPr>
            <a:normAutofit lnSpcReduction="20000"/>
          </a:bodyPr>
          <a:p>
            <a:r>
              <a:rPr lang="ru-RU" altLang="en-US"/>
              <a:t>ПОВЕСТЬ, </a:t>
            </a:r>
            <a:endParaRPr lang="ru-RU" altLang="en-US"/>
          </a:p>
          <a:p>
            <a:r>
              <a:rPr lang="ru-RU" altLang="en-US"/>
              <a:t>входящая в цикл «Миргород»</a:t>
            </a:r>
            <a:endParaRPr lang="ru-RU" altLang="en-US"/>
          </a:p>
          <a:p>
            <a:endParaRPr lang="ru-RU" altLang="en-US"/>
          </a:p>
          <a:p>
            <a:r>
              <a:rPr lang="ru-RU" altLang="en-US" b="1" u="sng">
                <a:solidFill>
                  <a:srgbClr val="FF0000"/>
                </a:solidFill>
              </a:rPr>
              <a:t>Время: </a:t>
            </a:r>
            <a:endParaRPr lang="ru-RU" altLang="en-US" b="1" u="sng">
              <a:solidFill>
                <a:srgbClr val="FF0000"/>
              </a:solidFill>
            </a:endParaRPr>
          </a:p>
          <a:p>
            <a:r>
              <a:rPr lang="ru-RU" altLang="en-US"/>
              <a:t>первая половина 17 века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История </a:t>
            </a:r>
            <a:endParaRPr lang="ru-RU" altLang="en-US"/>
          </a:p>
          <a:p>
            <a:r>
              <a:rPr lang="ru-RU" altLang="en-US"/>
              <a:t>казацкого восстания</a:t>
            </a:r>
            <a:endParaRPr lang="ru-RU" altLang="en-US"/>
          </a:p>
          <a:p>
            <a:r>
              <a:rPr lang="ru-RU" altLang="en-US"/>
              <a:t> 1637-1638</a:t>
            </a:r>
            <a:endParaRPr lang="ru-RU" altLang="en-US"/>
          </a:p>
        </p:txBody>
      </p:sp>
      <p:pic>
        <p:nvPicPr>
          <p:cNvPr id="4" name="Изображение 3" descr="ff254a7ee28a3c9e026484f58e0cc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0" y="147320"/>
            <a:ext cx="9199245" cy="6513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Прообраз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предок известного путешественника Н.Н.Миклухо-Маклая </a:t>
            </a:r>
            <a:endParaRPr lang="ru-RU" altLang="en-US"/>
          </a:p>
          <a:p>
            <a:endParaRPr lang="ru-RU" altLang="en-US"/>
          </a:p>
          <a:p>
            <a:r>
              <a:rPr lang="ru-RU" altLang="en-US" b="1">
                <a:solidFill>
                  <a:srgbClr val="FF0000"/>
                </a:solidFill>
              </a:rPr>
              <a:t>Ни одного определенного </a:t>
            </a:r>
            <a:endParaRPr lang="ru-RU" altLang="en-US" b="1">
              <a:solidFill>
                <a:srgbClr val="FF0000"/>
              </a:solidFill>
            </a:endParaRPr>
          </a:p>
          <a:p>
            <a:r>
              <a:rPr lang="ru-RU" altLang="en-US" b="1">
                <a:solidFill>
                  <a:srgbClr val="FF0000"/>
                </a:solidFill>
              </a:rPr>
              <a:t>исторического факта в повести нет. </a:t>
            </a:r>
            <a:endParaRPr lang="ru-RU" altLang="en-US"/>
          </a:p>
          <a:p>
            <a:r>
              <a:rPr lang="ru-RU" altLang="en-US"/>
              <a:t>Даже осада Дубно </a:t>
            </a:r>
            <a:endParaRPr lang="ru-RU" altLang="en-US"/>
          </a:p>
          <a:p>
            <a:r>
              <a:rPr lang="ru-RU" altLang="en-US"/>
              <a:t>соотнесена с легендой, а не с историей</a:t>
            </a:r>
            <a:endParaRPr lang="ru-RU" altLang="en-US"/>
          </a:p>
        </p:txBody>
      </p:sp>
      <p:pic>
        <p:nvPicPr>
          <p:cNvPr id="4" name="Изображение 3" descr="NN-MM-1200x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4230" y="2684780"/>
            <a:ext cx="3364865" cy="3364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Запомнить!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b="1">
                <a:solidFill>
                  <a:srgbClr val="FF0000"/>
                </a:solidFill>
              </a:rPr>
              <a:t>Жанр - повесть</a:t>
            </a:r>
            <a:endParaRPr lang="ru-RU" altLang="en-US" b="1">
              <a:solidFill>
                <a:srgbClr val="FF0000"/>
              </a:solidFill>
            </a:endParaRPr>
          </a:p>
          <a:p>
            <a:r>
              <a:rPr lang="ru-RU" altLang="en-US" b="1">
                <a:solidFill>
                  <a:srgbClr val="FF0000"/>
                </a:solidFill>
              </a:rPr>
              <a:t>Тема- любовь к родине</a:t>
            </a:r>
            <a:endParaRPr lang="ru-RU" altLang="en-US" b="1">
              <a:solidFill>
                <a:srgbClr val="FF0000"/>
              </a:solidFill>
            </a:endParaRPr>
          </a:p>
          <a:p>
            <a:endParaRPr lang="ru-RU" altLang="en-US"/>
          </a:p>
          <a:p>
            <a:r>
              <a:rPr lang="ru-RU" altLang="en-US"/>
              <a:t>Фразеологизмы:</a:t>
            </a:r>
            <a:endParaRPr lang="ru-RU" altLang="en-US"/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«Терпи, козак, - атаманом будешь...»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«Нет уз святее товарищества»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«Нет силы сильнее веры»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Изображение 3" descr="original_photo-thumb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7175" y="209550"/>
            <a:ext cx="4603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83b0d7f159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" y="208915"/>
            <a:ext cx="1081532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</a:rPr>
              <a:t>Жанр - повесть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8295" y="1445260"/>
            <a:ext cx="10835005" cy="4732020"/>
          </a:xfrm>
        </p:spPr>
        <p:txBody>
          <a:bodyPr/>
          <a:p>
            <a:r>
              <a:rPr lang="ru-RU" altLang="en-US" sz="3200"/>
              <a:t>Повесть - это эпическое прозаическое художественное произведение. </a:t>
            </a:r>
            <a:endParaRPr lang="ru-RU" altLang="en-US"/>
          </a:p>
          <a:p>
            <a:endParaRPr lang="ru-RU" altLang="en-US"/>
          </a:p>
          <a:p>
            <a:r>
              <a:rPr lang="ru-RU" altLang="en-US" b="1" u="sng">
                <a:solidFill>
                  <a:srgbClr val="FF0000"/>
                </a:solidFill>
              </a:rPr>
              <a:t>Чем отличается от рассказа?</a:t>
            </a:r>
            <a:endParaRPr lang="ru-RU" altLang="en-US" b="1" u="sng">
              <a:solidFill>
                <a:srgbClr val="FF0000"/>
              </a:solidFill>
            </a:endParaRPr>
          </a:p>
          <a:p>
            <a:r>
              <a:rPr lang="ru-RU" altLang="en-US"/>
              <a:t>- более развернутый сюжет</a:t>
            </a:r>
            <a:endParaRPr lang="ru-RU" altLang="en-US"/>
          </a:p>
          <a:p>
            <a:r>
              <a:rPr lang="ru-RU" altLang="en-US"/>
              <a:t>-более широкий охват событий</a:t>
            </a:r>
            <a:endParaRPr lang="ru-RU" altLang="en-US"/>
          </a:p>
          <a:p>
            <a:r>
              <a:rPr lang="ru-RU" altLang="en-US"/>
              <a:t>-количество второстепенных персонажей</a:t>
            </a:r>
            <a:endParaRPr lang="ru-RU" altLang="en-US"/>
          </a:p>
          <a:p>
            <a:r>
              <a:rPr lang="ru-RU" altLang="en-US"/>
              <a:t>-наличие описаний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...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3200">
                <a:solidFill>
                  <a:srgbClr val="FF0000"/>
                </a:solidFill>
              </a:rPr>
              <a:t>«Вишь, какой батько!</a:t>
            </a:r>
            <a:r>
              <a:rPr lang="ru-RU" altLang="en-US" sz="3200"/>
              <a:t> - </a:t>
            </a:r>
            <a:endParaRPr lang="ru-RU" altLang="en-US" sz="3200"/>
          </a:p>
          <a:p>
            <a:r>
              <a:rPr lang="ru-RU" altLang="en-US" sz="3200"/>
              <a:t>подумал про себя </a:t>
            </a:r>
            <a:endParaRPr lang="ru-RU" altLang="en-US" sz="3200"/>
          </a:p>
          <a:p>
            <a:r>
              <a:rPr lang="ru-RU" altLang="en-US" sz="3200"/>
              <a:t>старший сын Остап,</a:t>
            </a:r>
            <a:endParaRPr lang="ru-RU" altLang="en-US" sz="3200"/>
          </a:p>
          <a:p>
            <a:r>
              <a:rPr lang="ru-RU" altLang="en-US" sz="3200"/>
              <a:t> - </a:t>
            </a:r>
            <a:r>
              <a:rPr lang="ru-RU" altLang="en-US" sz="3200">
                <a:solidFill>
                  <a:srgbClr val="FF0000"/>
                </a:solidFill>
              </a:rPr>
              <a:t>всё старый, </a:t>
            </a:r>
            <a:endParaRPr lang="ru-RU" altLang="en-US" sz="3200">
              <a:solidFill>
                <a:srgbClr val="FF0000"/>
              </a:solidFill>
            </a:endParaRPr>
          </a:p>
          <a:p>
            <a:r>
              <a:rPr lang="ru-RU" altLang="en-US" sz="3200">
                <a:solidFill>
                  <a:srgbClr val="FF0000"/>
                </a:solidFill>
              </a:rPr>
              <a:t>собака, знает, </a:t>
            </a:r>
            <a:endParaRPr lang="ru-RU" altLang="en-US" sz="3200">
              <a:solidFill>
                <a:srgbClr val="FF0000"/>
              </a:solidFill>
            </a:endParaRPr>
          </a:p>
          <a:p>
            <a:r>
              <a:rPr lang="ru-RU" altLang="en-US" sz="3200">
                <a:solidFill>
                  <a:srgbClr val="FF0000"/>
                </a:solidFill>
              </a:rPr>
              <a:t>а еще прикидывается»</a:t>
            </a:r>
            <a:r>
              <a:rPr lang="ru-RU" altLang="en-US" sz="3200"/>
              <a:t>.</a:t>
            </a:r>
            <a:endParaRPr lang="ru-RU" altLang="en-US" sz="3200"/>
          </a:p>
        </p:txBody>
      </p:sp>
      <p:pic>
        <p:nvPicPr>
          <p:cNvPr id="4" name="Изображение 3" descr="684154acb98452af0d28ed8db03919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3290" y="0"/>
            <a:ext cx="48806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85" y="258445"/>
            <a:ext cx="10686415" cy="1094740"/>
          </a:xfrm>
        </p:spPr>
        <p:txBody>
          <a:bodyPr/>
          <a:p>
            <a:r>
              <a:rPr lang="ru-RU" altLang="en-US"/>
              <a:t>Полное описание дома: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3520" y="1214755"/>
            <a:ext cx="11609705" cy="5401310"/>
          </a:xfrm>
        </p:spPr>
        <p:txBody>
          <a:bodyPr>
            <a:noAutofit/>
          </a:bodyPr>
          <a:p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Бульба повел сыновей своих в светлицу, откуда проворно выбежали две красивые девки-прислужницы в червонных монистах, прибиравшие комнаты. Они, как видно, испугались приезда паничей, не любивших спускать никому, или же просто хотели соблюсти свой женский обычай: вскрикнуть и броситься опрометью, увидевши мужчину, и потому долго закрываться от сильного стыда рукавом. Светлица была убрана во вкусе того времени, о котором живые намеки остались только в песнях да в народных думах, уже не поющихся более на Украйне бородатыми старцами-слепцами в сопровождении тихого треньканья бандуры, в виду обступившего народа; во вкусе того бранного, трудного времени, когда начались разыгрываться схватки и битвы на Украйне за унию. Все было чисто, вымазано цветной глиною. На стенах — сабли, нагайки, сетки для птиц, невода и ружья, хитро обделанный рог для пороху, золотая уздечка на коня и путы с серебряными бляхами. Окна в светлице были м, приходившим каждый год домой на каникулярное время; приходившим потому, что у них не было еще коней, и потому, что не в обычае было позволять школярам ездить верхом. У них были только длинные чубы, за которые мог выдрать их всякий козак, носивший оружие. Бульба только при выпуске их послал им из табуна своего пару молодых жеребцов.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0" y="258445"/>
            <a:ext cx="10857230" cy="595630"/>
          </a:xfrm>
        </p:spPr>
        <p:txBody>
          <a:bodyPr>
            <a:normAutofit fontScale="90000"/>
          </a:bodyPr>
          <a:p>
            <a:r>
              <a:rPr lang="ru-RU" altLang="en-US"/>
              <a:t>Описание дома Тараса Бульбы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97815" y="1014730"/>
            <a:ext cx="10865485" cy="5162550"/>
          </a:xfrm>
        </p:spPr>
        <p:txBody>
          <a:bodyPr/>
          <a:p>
            <a:r>
              <a:rPr lang="ru-RU" altLang="en-US" sz="3600"/>
              <a:t>Дом Тараса Бульбы и его семьи был чистым, ухоженным, но без намёка на роскошь, которую не любил хозяин дома. Над столом висела икона. Многочисленные сабли, нагайки, кубки говорили о том, что в неспокойное время живут здесь люди, готовые в любую минуту обороняться от врагов. И во время пира, которые устроил Тарас в честь встречи сыновей, сразу зазвучали воинственные речи.</a:t>
            </a:r>
            <a:endParaRPr lang="ru-RU" altLang="en-US" sz="36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97180" y="1223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3647</Words>
  <Application>WPS Presentation</Application>
  <PresentationFormat>宽屏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Ksenia</cp:lastModifiedBy>
  <cp:revision>2</cp:revision>
  <dcterms:created xsi:type="dcterms:W3CDTF">2024-11-03T12:19:01Z</dcterms:created>
  <dcterms:modified xsi:type="dcterms:W3CDTF">2024-11-03T12:45:52Z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1049-12.2.0.18607</vt:lpwstr>
  </property>
  <property fmtid="{D5CDD505-2E9C-101B-9397-08002B2CF9AE}" pid="3" name="ICV">
    <vt:lpwstr>1C7B1B34768D4C7AA0C126039FA914A9_12</vt:lpwstr>
  </property>
</Properties>
</file>