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3" r:id="rId11"/>
    <p:sldId id="270" r:id="rId12"/>
    <p:sldId id="271" r:id="rId13"/>
    <p:sldId id="276" r:id="rId14"/>
    <p:sldId id="272" r:id="rId15"/>
    <p:sldId id="274" r:id="rId16"/>
    <p:sldId id="275" r:id="rId17"/>
    <p:sldId id="277" r:id="rId18"/>
    <p:sldId id="279" r:id="rId19"/>
    <p:sldId id="278" r:id="rId20"/>
    <p:sldId id="280" r:id="rId21"/>
    <p:sldId id="281" r:id="rId22"/>
    <p:sldId id="282" r:id="rId23"/>
    <p:sldId id="288" r:id="rId24"/>
    <p:sldId id="284" r:id="rId25"/>
    <p:sldId id="285" r:id="rId26"/>
    <p:sldId id="286" r:id="rId27"/>
    <p:sldId id="287" r:id="rId28"/>
    <p:sldId id="296" r:id="rId29"/>
    <p:sldId id="289" r:id="rId30"/>
    <p:sldId id="290" r:id="rId31"/>
    <p:sldId id="291" r:id="rId32"/>
    <p:sldId id="292" r:id="rId33"/>
    <p:sldId id="293" r:id="rId34"/>
    <p:sldId id="300" r:id="rId35"/>
    <p:sldId id="301" r:id="rId36"/>
    <p:sldId id="302" r:id="rId37"/>
    <p:sldId id="303" r:id="rId38"/>
    <p:sldId id="304" r:id="rId39"/>
  </p:sldIdLst>
  <p:sldSz cx="12192000" cy="6858000"/>
  <p:notesSz cx="6858000" cy="9144000"/>
  <p:defaultTextStyle>
    <a:defPPr>
      <a:defRPr lang="en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Оксана И. Веселова" initials="ОИВ" lastIdx="1" clrIdx="0">
    <p:extLst>
      <p:ext uri="{19B8F6BF-5375-455C-9EA6-DF929625EA0E}">
        <p15:presenceInfo xmlns:p15="http://schemas.microsoft.com/office/powerpoint/2012/main" userId="Оксана И. Веселов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F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865"/>
  </p:normalViewPr>
  <p:slideViewPr>
    <p:cSldViewPr snapToGrid="0" snapToObjects="1">
      <p:cViewPr varScale="1">
        <p:scale>
          <a:sx n="88" d="100"/>
          <a:sy n="88" d="100"/>
        </p:scale>
        <p:origin x="46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8CF25-80F0-4FE5-B27D-9F60B389798E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C02A1C-DD7E-4F4E-87BE-DE4BE6089A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928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D3B38E3-2CA0-9942-B60E-6655F7EC3C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399EF3-5512-4847-9F90-6077D0E7A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703E6D-9925-C848-84A0-015D27AF17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AACCD1-692A-4747-904D-E679E4CC6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4EBFB-A7BC-BE46-BD31-0E128FC9C86E}" type="datetimeFigureOut">
              <a:rPr lang="uk-UA" smtClean="0"/>
              <a:t>09.11.2024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7DFE2-F809-FA49-AA8A-65F4C6A7C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2C560-3EB2-184C-BE31-22A7C5074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CA7CA-9861-AA42-AAB8-CFD5087A5BF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8120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959AC-C092-CC4B-820C-2A1A361AC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0C8B5A-EE76-4843-BE9D-35225DF8EB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80E511-B75B-4D43-B7E3-37C0C0D2A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4EBFB-A7BC-BE46-BD31-0E128FC9C86E}" type="datetimeFigureOut">
              <a:rPr lang="uk-UA" smtClean="0"/>
              <a:t>09.11.2024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C9488-EDC6-F644-BB9B-CED0443E0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B50CB4-49E0-2641-B9C1-5A2974D84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CA7CA-9861-AA42-AAB8-CFD5087A5BF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53383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C33BBE-FDD2-7F4B-8541-335E979357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3ED86-0E04-9F47-9247-A118FD5753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84E06-D1E9-8048-97DA-1DE329498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4EBFB-A7BC-BE46-BD31-0E128FC9C86E}" type="datetimeFigureOut">
              <a:rPr lang="uk-UA" smtClean="0"/>
              <a:t>09.11.2024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47C13-815A-1449-8BF0-02820409B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BD389-613A-214C-B317-452ABD885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CA7CA-9861-AA42-AAB8-CFD5087A5BF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57968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2147D-04A9-4A43-BEB8-98C3A04AE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4355C-CA46-2E4F-AE62-49FC5B40DF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9E2C7-0C90-9F40-956A-70162F7F1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4EBFB-A7BC-BE46-BD31-0E128FC9C86E}" type="datetimeFigureOut">
              <a:rPr lang="uk-UA" smtClean="0"/>
              <a:t>09.11.2024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07DE96-DAD5-FA44-B152-86C632A39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B9823-4F88-1543-945A-C2E5D92E3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CA7CA-9861-AA42-AAB8-CFD5087A5BF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09324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2D355-C8C6-ED46-898A-2310A812E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4E5CED-99E8-9148-A7DE-82165279F2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00060F-AEAC-8D4C-AA6B-957915021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4EBFB-A7BC-BE46-BD31-0E128FC9C86E}" type="datetimeFigureOut">
              <a:rPr lang="uk-UA" smtClean="0"/>
              <a:t>09.11.2024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A4D8D5-0A4B-6440-8250-E3CB6D1B8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0C6A13-2E5D-E847-88CD-B762A37FB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CA7CA-9861-AA42-AAB8-CFD5087A5BF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1428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497F8-409D-3748-ADC8-E186F0E47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0376A-6CC2-3046-B3A0-E0BA2C2F5C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93C82D-0689-CF4E-8FD9-02DAD197C6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47FCC3-2886-A94D-BBE4-490E2DB4D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4EBFB-A7BC-BE46-BD31-0E128FC9C86E}" type="datetimeFigureOut">
              <a:rPr lang="uk-UA" smtClean="0"/>
              <a:t>09.11.2024</a:t>
            </a:fld>
            <a:endParaRPr lang="uk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2B328F-1B97-A144-97A9-63F86493F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AB9A84-9978-0E45-AD90-F8BE2C1F0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CA7CA-9861-AA42-AAB8-CFD5087A5BF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51134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6AF6A-D761-E841-8E2B-A5327A3B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CFB553-BC5B-654F-98EE-770AFC8499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8FA940-98C2-2749-97DF-7833FC3DA6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E52F8A-BFFB-3A43-8191-F5EA31256A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B2C247-0E71-EB4F-A28C-B1ED888368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0F1504-9DB4-5040-8B7B-618077BB8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4EBFB-A7BC-BE46-BD31-0E128FC9C86E}" type="datetimeFigureOut">
              <a:rPr lang="uk-UA" smtClean="0"/>
              <a:t>09.11.2024</a:t>
            </a:fld>
            <a:endParaRPr lang="uk-U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07E728-71B2-0541-84FA-46B13EFB4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1148C6-2AAD-CC43-A1BE-60C5E0D61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CA7CA-9861-AA42-AAB8-CFD5087A5BF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8818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FF8AE-8093-F340-B5FB-82E90690D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FF7EED-20A2-364B-BE03-42607F2A0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4EBFB-A7BC-BE46-BD31-0E128FC9C86E}" type="datetimeFigureOut">
              <a:rPr lang="uk-UA" smtClean="0"/>
              <a:t>09.11.2024</a:t>
            </a:fld>
            <a:endParaRPr lang="uk-U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605CA0-2EAD-A94B-B1BF-187BC2160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9E901D-03A7-834A-A599-D5ABF4404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CA7CA-9861-AA42-AAB8-CFD5087A5BF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47545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0AECCF-E44F-6E4C-AEF2-AD46F94AE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4EBFB-A7BC-BE46-BD31-0E128FC9C86E}" type="datetimeFigureOut">
              <a:rPr lang="uk-UA" smtClean="0"/>
              <a:t>09.11.2024</a:t>
            </a:fld>
            <a:endParaRPr lang="uk-U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4C5FF2-B913-5242-A85E-2B15C9BD8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7F4AEE-43E1-F940-A515-0EFF5B6DC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CA7CA-9861-AA42-AAB8-CFD5087A5BF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1231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7050C-FE9A-F64E-9ACF-20CE62658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1601C-1769-9C4A-92D2-7EE20C616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A33D42-1612-D247-8BB5-4A75DB3388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BFF220-3D0A-5940-88ED-AF3B6DEC1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4EBFB-A7BC-BE46-BD31-0E128FC9C86E}" type="datetimeFigureOut">
              <a:rPr lang="uk-UA" smtClean="0"/>
              <a:t>09.11.2024</a:t>
            </a:fld>
            <a:endParaRPr lang="uk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FFE0E7-3A41-E248-AFB6-42886DCB4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875AB6-404A-F146-AC25-6F0F1ACA6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CA7CA-9861-AA42-AAB8-CFD5087A5BF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40809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05F02-A13C-9244-873D-5D9C0A0EA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AE2E4D-AC7A-B94C-936B-4F8370A324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5E1C47-D2AF-A043-B216-54003D7E40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4B18C-7B76-794B-9DBB-4455EEFCD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4EBFB-A7BC-BE46-BD31-0E128FC9C86E}" type="datetimeFigureOut">
              <a:rPr lang="uk-UA" smtClean="0"/>
              <a:t>09.11.2024</a:t>
            </a:fld>
            <a:endParaRPr lang="uk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A76D13-A719-DF46-8767-3B572323C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0C4511-2480-5C43-AB12-DF41FBAD3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CA7CA-9861-AA42-AAB8-CFD5087A5BF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6150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3644EC2-9093-0C45-996C-F04662D11E4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1DAA9F-44B3-7146-A5F9-4D4B185BC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850"/>
            <a:ext cx="10515600" cy="954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uk-U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C96FB-3B28-2F47-9872-7F1EB95756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62582"/>
            <a:ext cx="10515600" cy="46143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uk-U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DACF9-04B2-8B47-A8FF-3ADF0736E2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4EBFB-A7BC-BE46-BD31-0E128FC9C86E}" type="datetimeFigureOut">
              <a:rPr lang="uk-UA" smtClean="0"/>
              <a:t>09.11.2024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4F7015-AA59-CA4B-A9E2-ABCFCAC6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D2F4C3-AFE8-FA4C-8916-A143C70C0F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CA7CA-9861-AA42-AAB8-CFD5087A5BF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0404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1F7D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slide" Target="slide12.xml"/><Relationship Id="rId7" Type="http://schemas.openxmlformats.org/officeDocument/2006/relationships/slide" Target="slide31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6.xml"/><Relationship Id="rId5" Type="http://schemas.openxmlformats.org/officeDocument/2006/relationships/slide" Target="slide20.xml"/><Relationship Id="rId4" Type="http://schemas.openxmlformats.org/officeDocument/2006/relationships/slide" Target="slide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8183D-7D6D-EC45-929F-1DE8C89F61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4405" y="1500517"/>
            <a:ext cx="7950257" cy="2387600"/>
          </a:xfrm>
        </p:spPr>
        <p:txBody>
          <a:bodyPr>
            <a:normAutofit fontScale="90000"/>
          </a:bodyPr>
          <a:lstStyle/>
          <a:p>
            <a:pPr algn="l"/>
            <a:r>
              <a:rPr lang="ru-RU" sz="6600" dirty="0" smtClean="0">
                <a:latin typeface="Seravek" panose="020B0503040000020004" pitchFamily="34" charset="0"/>
              </a:rPr>
              <a:t>Обучение </a:t>
            </a:r>
            <a:r>
              <a:rPr lang="ru-RU" sz="6600" dirty="0" smtClean="0">
                <a:latin typeface="Seravek" panose="020B0503040000020004" pitchFamily="34" charset="0"/>
              </a:rPr>
              <a:t>по работе с набором «НИКИ </a:t>
            </a:r>
            <a:r>
              <a:rPr lang="ru-RU" sz="6600" dirty="0" smtClean="0">
                <a:latin typeface="Seravek" panose="020B0503040000020004" pitchFamily="34" charset="0"/>
              </a:rPr>
              <a:t>робот»</a:t>
            </a:r>
            <a:endParaRPr lang="uk-UA" sz="6600" dirty="0">
              <a:latin typeface="Seravek" panose="020B0503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98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4165"/>
          <a:stretch/>
        </p:blipFill>
        <p:spPr>
          <a:xfrm>
            <a:off x="314426" y="322219"/>
            <a:ext cx="11368075" cy="33707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52882" t="50684"/>
          <a:stretch/>
        </p:blipFill>
        <p:spPr>
          <a:xfrm>
            <a:off x="8852833" y="3849303"/>
            <a:ext cx="3084441" cy="28682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52700" r="8145" b="50627"/>
          <a:stretch/>
        </p:blipFill>
        <p:spPr>
          <a:xfrm>
            <a:off x="2997590" y="3857578"/>
            <a:ext cx="2563083" cy="28715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r="60869" b="50988"/>
          <a:stretch/>
        </p:blipFill>
        <p:spPr>
          <a:xfrm>
            <a:off x="210231" y="3873470"/>
            <a:ext cx="2561583" cy="28505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t="51099" r="57874"/>
          <a:stretch/>
        </p:blipFill>
        <p:spPr>
          <a:xfrm>
            <a:off x="5786449" y="3861386"/>
            <a:ext cx="2757588" cy="28440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0837" y="3827303"/>
            <a:ext cx="417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</a:rPr>
              <a:t>8</a:t>
            </a:r>
            <a:endParaRPr lang="ru-RU" sz="2400" b="1" dirty="0">
              <a:solidFill>
                <a:schemeClr val="accent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32498" y="3827303"/>
            <a:ext cx="376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</a:rPr>
              <a:t>9</a:t>
            </a:r>
            <a:endParaRPr lang="ru-RU" sz="2400" b="1" dirty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68428" y="3827303"/>
            <a:ext cx="688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</a:rPr>
              <a:t>10</a:t>
            </a:r>
            <a:endParaRPr lang="ru-RU" sz="2400" b="1" dirty="0">
              <a:solidFill>
                <a:schemeClr val="accent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52833" y="3827302"/>
            <a:ext cx="604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</a:rPr>
              <a:t>11</a:t>
            </a:r>
            <a:endParaRPr lang="ru-RU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91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4D46C-1D23-8547-BB33-F0756F889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8226"/>
            <a:ext cx="10515600" cy="954389"/>
          </a:xfrm>
        </p:spPr>
        <p:txBody>
          <a:bodyPr>
            <a:normAutofit/>
          </a:bodyPr>
          <a:lstStyle/>
          <a:p>
            <a:r>
              <a:rPr lang="ru-RU" dirty="0" smtClean="0"/>
              <a:t>Самостоятельное создание программы</a:t>
            </a:r>
            <a:endParaRPr lang="en-UA" dirty="0"/>
          </a:p>
        </p:txBody>
      </p:sp>
      <p:sp>
        <p:nvSpPr>
          <p:cNvPr id="3" name="TextBox 2"/>
          <p:cNvSpPr txBox="1"/>
          <p:nvPr/>
        </p:nvSpPr>
        <p:spPr>
          <a:xfrm>
            <a:off x="5773783" y="2185852"/>
            <a:ext cx="4972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</a:rPr>
              <a:t>Написать программу для движения робота вперёд, разворота и движения назад</a:t>
            </a:r>
            <a:endParaRPr lang="ru-RU" sz="2800" b="1" dirty="0">
              <a:solidFill>
                <a:schemeClr val="accent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4737" t="13826" r="20396" b="14929"/>
          <a:stretch/>
        </p:blipFill>
        <p:spPr>
          <a:xfrm>
            <a:off x="1332412" y="1283349"/>
            <a:ext cx="3326676" cy="53612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62652" y="6165668"/>
            <a:ext cx="5312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Пример программы покажется после щелчка</a:t>
            </a:r>
            <a:endParaRPr lang="ru-R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88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4D46C-1D23-8547-BB33-F0756F889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7835" y="284408"/>
            <a:ext cx="10515600" cy="954389"/>
          </a:xfrm>
        </p:spPr>
        <p:txBody>
          <a:bodyPr/>
          <a:lstStyle/>
          <a:p>
            <a:pPr algn="ctr"/>
            <a:r>
              <a:rPr lang="ru-RU" dirty="0"/>
              <a:t>2 урок. Точные повороты моторов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77835" y="1310156"/>
            <a:ext cx="9231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1"/>
                </a:solidFill>
              </a:rPr>
              <a:t>Сборка мобильного робота:</a:t>
            </a:r>
            <a:endParaRPr lang="ru-RU" sz="2400" dirty="0">
              <a:solidFill>
                <a:schemeClr val="accent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7" y="1771821"/>
            <a:ext cx="11967485" cy="507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87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4165"/>
          <a:stretch/>
        </p:blipFill>
        <p:spPr>
          <a:xfrm>
            <a:off x="314426" y="322219"/>
            <a:ext cx="11368075" cy="33707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52882" t="50684"/>
          <a:stretch/>
        </p:blipFill>
        <p:spPr>
          <a:xfrm>
            <a:off x="8852833" y="3849303"/>
            <a:ext cx="3084441" cy="28682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52700" r="8145" b="50627"/>
          <a:stretch/>
        </p:blipFill>
        <p:spPr>
          <a:xfrm>
            <a:off x="2997590" y="3857578"/>
            <a:ext cx="2563083" cy="28715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r="60869" b="50988"/>
          <a:stretch/>
        </p:blipFill>
        <p:spPr>
          <a:xfrm>
            <a:off x="210231" y="3873470"/>
            <a:ext cx="2561583" cy="28505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t="51099" r="57874"/>
          <a:stretch/>
        </p:blipFill>
        <p:spPr>
          <a:xfrm>
            <a:off x="5786449" y="3861386"/>
            <a:ext cx="2757588" cy="28440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0837" y="3827303"/>
            <a:ext cx="417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</a:rPr>
              <a:t>8</a:t>
            </a:r>
            <a:endParaRPr lang="ru-RU" sz="2400" b="1" dirty="0">
              <a:solidFill>
                <a:schemeClr val="accent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32498" y="3827303"/>
            <a:ext cx="376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</a:rPr>
              <a:t>9</a:t>
            </a:r>
            <a:endParaRPr lang="ru-RU" sz="2400" b="1" dirty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68428" y="3827303"/>
            <a:ext cx="688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</a:rPr>
              <a:t>10</a:t>
            </a:r>
            <a:endParaRPr lang="ru-RU" sz="2400" b="1" dirty="0">
              <a:solidFill>
                <a:schemeClr val="accent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52833" y="3827302"/>
            <a:ext cx="604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</a:rPr>
              <a:t>11</a:t>
            </a:r>
            <a:endParaRPr lang="ru-RU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45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4D46C-1D23-8547-BB33-F0756F889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582" y="661107"/>
            <a:ext cx="9588138" cy="164666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Создание программы, </a:t>
            </a:r>
            <a:r>
              <a:rPr lang="ru-RU" dirty="0"/>
              <a:t>с помощью которой робот сможет развернуться </a:t>
            </a:r>
            <a:r>
              <a:rPr lang="ru-RU" dirty="0" smtClean="0"/>
              <a:t>на: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90, 180, 270, 360 градусов </a:t>
            </a:r>
            <a:r>
              <a:rPr lang="ru-RU" dirty="0"/>
              <a:t>вокруг своей оси </a:t>
            </a:r>
            <a:endParaRPr lang="en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3639" t="22524" r="18089" b="37018"/>
          <a:stretch/>
        </p:blipFill>
        <p:spPr>
          <a:xfrm>
            <a:off x="1136468" y="2461455"/>
            <a:ext cx="5164183" cy="41570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40434" y="2560320"/>
            <a:ext cx="4354286" cy="2690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810102" y="2461455"/>
            <a:ext cx="53818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В данной программе описан поворот на 90 градусов.</a:t>
            </a:r>
          </a:p>
          <a:p>
            <a:r>
              <a:rPr lang="ru-RU" dirty="0" smtClean="0">
                <a:solidFill>
                  <a:schemeClr val="accent1"/>
                </a:solidFill>
              </a:rPr>
              <a:t>Поворот полностью зависит от времени ожидания.</a:t>
            </a:r>
          </a:p>
          <a:p>
            <a:endParaRPr lang="ru-RU" dirty="0" smtClean="0">
              <a:solidFill>
                <a:schemeClr val="accent1"/>
              </a:solidFill>
            </a:endParaRPr>
          </a:p>
          <a:p>
            <a:r>
              <a:rPr lang="ru-RU" dirty="0" smtClean="0">
                <a:solidFill>
                  <a:schemeClr val="accent1"/>
                </a:solidFill>
              </a:rPr>
              <a:t>Вывод: чтобы повернуться на 90° ждём 0.55 секунд</a:t>
            </a:r>
          </a:p>
          <a:p>
            <a:r>
              <a:rPr lang="ru-RU" dirty="0" smtClean="0">
                <a:solidFill>
                  <a:schemeClr val="accent1"/>
                </a:solidFill>
              </a:rPr>
              <a:t>                                                       180</a:t>
            </a:r>
            <a:r>
              <a:rPr lang="ru-RU" dirty="0">
                <a:solidFill>
                  <a:schemeClr val="accent1"/>
                </a:solidFill>
              </a:rPr>
              <a:t>° ждём </a:t>
            </a:r>
            <a:r>
              <a:rPr lang="ru-RU" dirty="0" smtClean="0">
                <a:solidFill>
                  <a:schemeClr val="accent1"/>
                </a:solidFill>
              </a:rPr>
              <a:t>1.10 </a:t>
            </a:r>
            <a:r>
              <a:rPr lang="ru-RU" dirty="0">
                <a:solidFill>
                  <a:schemeClr val="accent1"/>
                </a:solidFill>
              </a:rPr>
              <a:t>секунд</a:t>
            </a:r>
            <a:endParaRPr lang="ru-RU" dirty="0" smtClean="0">
              <a:solidFill>
                <a:schemeClr val="accent1"/>
              </a:solidFill>
            </a:endParaRPr>
          </a:p>
          <a:p>
            <a:r>
              <a:rPr lang="ru-RU" dirty="0" smtClean="0">
                <a:solidFill>
                  <a:schemeClr val="accent1"/>
                </a:solidFill>
              </a:rPr>
              <a:t>                                                       270</a:t>
            </a:r>
            <a:r>
              <a:rPr lang="ru-RU" dirty="0">
                <a:solidFill>
                  <a:schemeClr val="accent1"/>
                </a:solidFill>
              </a:rPr>
              <a:t>° ждём </a:t>
            </a:r>
            <a:r>
              <a:rPr lang="ru-RU" dirty="0" smtClean="0">
                <a:solidFill>
                  <a:schemeClr val="accent1"/>
                </a:solidFill>
              </a:rPr>
              <a:t>1.65 </a:t>
            </a:r>
            <a:r>
              <a:rPr lang="ru-RU" dirty="0">
                <a:solidFill>
                  <a:schemeClr val="accent1"/>
                </a:solidFill>
              </a:rPr>
              <a:t>секунд</a:t>
            </a:r>
            <a:endParaRPr lang="ru-RU" dirty="0" smtClean="0">
              <a:solidFill>
                <a:schemeClr val="accent1"/>
              </a:solidFill>
            </a:endParaRPr>
          </a:p>
          <a:p>
            <a:r>
              <a:rPr lang="ru-RU" dirty="0" smtClean="0">
                <a:solidFill>
                  <a:schemeClr val="accent1"/>
                </a:solidFill>
              </a:rPr>
              <a:t>                                                       360</a:t>
            </a:r>
            <a:r>
              <a:rPr lang="ru-RU" dirty="0">
                <a:solidFill>
                  <a:schemeClr val="accent1"/>
                </a:solidFill>
              </a:rPr>
              <a:t>° ждём </a:t>
            </a:r>
            <a:r>
              <a:rPr lang="ru-RU" dirty="0" smtClean="0">
                <a:solidFill>
                  <a:schemeClr val="accent1"/>
                </a:solidFill>
              </a:rPr>
              <a:t>2.20 </a:t>
            </a:r>
            <a:r>
              <a:rPr lang="ru-RU" dirty="0">
                <a:solidFill>
                  <a:schemeClr val="accent1"/>
                </a:solidFill>
              </a:rPr>
              <a:t>секунд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88776" y="5972184"/>
            <a:ext cx="4824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Для того чтобы поставить точку в ожидании следует включить </a:t>
            </a:r>
            <a:r>
              <a:rPr lang="en-US" b="1" dirty="0" smtClean="0">
                <a:solidFill>
                  <a:schemeClr val="accent1"/>
                </a:solidFill>
              </a:rPr>
              <a:t>caps lock</a:t>
            </a:r>
            <a:endParaRPr lang="ru-RU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83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4D46C-1D23-8547-BB33-F0756F889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612" y="352009"/>
            <a:ext cx="10515600" cy="954389"/>
          </a:xfrm>
        </p:spPr>
        <p:txBody>
          <a:bodyPr/>
          <a:lstStyle/>
          <a:p>
            <a:pPr algn="ctr"/>
            <a:r>
              <a:rPr lang="ru-RU" dirty="0" smtClean="0"/>
              <a:t>180°                            270°                            360°</a:t>
            </a:r>
            <a:endParaRPr lang="en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4547" t="29797" r="17214" b="30114"/>
          <a:stretch/>
        </p:blipFill>
        <p:spPr>
          <a:xfrm>
            <a:off x="115492" y="1141796"/>
            <a:ext cx="4085369" cy="32624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55016" t="29567" r="17511" b="30386"/>
          <a:stretch/>
        </p:blipFill>
        <p:spPr>
          <a:xfrm>
            <a:off x="4222753" y="1134060"/>
            <a:ext cx="3997799" cy="32778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54425" t="32150" r="18545" b="28745"/>
          <a:stretch/>
        </p:blipFill>
        <p:spPr>
          <a:xfrm>
            <a:off x="8242445" y="1134060"/>
            <a:ext cx="4008904" cy="326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0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4D46C-1D23-8547-BB33-F0756F889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886" y="709165"/>
            <a:ext cx="6041571" cy="954389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Самостоятельное создание программы</a:t>
            </a:r>
            <a:endParaRPr lang="en-UA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045234" y="1820091"/>
            <a:ext cx="43085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1"/>
                </a:solidFill>
              </a:rPr>
              <a:t>Создайте программу в которой робот проедет по прямой, развернётся на 180° и вернётся обратно.</a:t>
            </a:r>
            <a:endParaRPr lang="ru-RU" sz="2800" dirty="0">
              <a:solidFill>
                <a:schemeClr val="accent1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1307329" y="2497161"/>
            <a:ext cx="2107474" cy="1976846"/>
          </a:xfrm>
          <a:prstGeom prst="line">
            <a:avLst/>
          </a:pr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Выгнутая вправо стрелка 6"/>
          <p:cNvSpPr/>
          <p:nvPr/>
        </p:nvSpPr>
        <p:spPr>
          <a:xfrm rot="18657693">
            <a:off x="3569037" y="2044316"/>
            <a:ext cx="478971" cy="62701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575515" flipV="1">
            <a:off x="1246663" y="2710004"/>
            <a:ext cx="2493480" cy="2365453"/>
          </a:xfrm>
          <a:prstGeom prst="rect">
            <a:avLst/>
          </a:prstGeom>
        </p:spPr>
      </p:pic>
      <p:sp>
        <p:nvSpPr>
          <p:cNvPr id="9" name="Блок-схема: узел 8"/>
          <p:cNvSpPr/>
          <p:nvPr/>
        </p:nvSpPr>
        <p:spPr>
          <a:xfrm>
            <a:off x="920886" y="4583951"/>
            <a:ext cx="529046" cy="505857"/>
          </a:xfrm>
          <a:prstGeom prst="flowChartConnector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52827" t="14606" r="27242" b="19773"/>
          <a:stretch/>
        </p:blipFill>
        <p:spPr>
          <a:xfrm>
            <a:off x="7149736" y="0"/>
            <a:ext cx="3622766" cy="670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84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4D46C-1D23-8547-BB33-F0756F889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691" y="330181"/>
            <a:ext cx="10988040" cy="95438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3 урок. </a:t>
            </a:r>
            <a:r>
              <a:rPr lang="ru-RU" dirty="0" smtClean="0"/>
              <a:t>Работа моторов независимо друг от друга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5227" t="11894" r="16312" b="60615"/>
          <a:stretch/>
        </p:blipFill>
        <p:spPr>
          <a:xfrm>
            <a:off x="405065" y="1174849"/>
            <a:ext cx="6326661" cy="25437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45191" t="43519" r="16389" b="28235"/>
          <a:stretch/>
        </p:blipFill>
        <p:spPr>
          <a:xfrm>
            <a:off x="405065" y="3941104"/>
            <a:ext cx="6326661" cy="26164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97485" y="1471791"/>
            <a:ext cx="441524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1"/>
                </a:solidFill>
              </a:rPr>
              <a:t>В данных программах мы можем рассмотреть процесс поворота робота  с разной мощностью у моторов.</a:t>
            </a:r>
          </a:p>
          <a:p>
            <a:r>
              <a:rPr lang="ru-RU" sz="2000" dirty="0" smtClean="0">
                <a:solidFill>
                  <a:schemeClr val="accent1"/>
                </a:solidFill>
              </a:rPr>
              <a:t>Мотор у которого скорость будет меньше чем у второго станет опорой для поворота.</a:t>
            </a:r>
          </a:p>
          <a:p>
            <a:endParaRPr lang="ru-RU" sz="2000" dirty="0">
              <a:solidFill>
                <a:schemeClr val="accent1"/>
              </a:solidFill>
            </a:endParaRPr>
          </a:p>
          <a:p>
            <a:r>
              <a:rPr lang="ru-RU" sz="2000" dirty="0" smtClean="0">
                <a:solidFill>
                  <a:schemeClr val="accent1"/>
                </a:solidFill>
              </a:rPr>
              <a:t>Если значения моторов будут разными то движение робота будет произведено на одном месте.</a:t>
            </a:r>
            <a:endParaRPr lang="ru-RU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21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4D46C-1D23-8547-BB33-F0756F889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Движение по кругу</a:t>
            </a:r>
            <a:endParaRPr lang="en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5243" t="29045" r="31739" b="37218"/>
          <a:stretch/>
        </p:blipFill>
        <p:spPr>
          <a:xfrm>
            <a:off x="470263" y="1915974"/>
            <a:ext cx="3817779" cy="31476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50554"/>
          <a:stretch/>
        </p:blipFill>
        <p:spPr>
          <a:xfrm>
            <a:off x="4667795" y="3367861"/>
            <a:ext cx="3823064" cy="31910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16136" y="1699330"/>
            <a:ext cx="5826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1"/>
                </a:solidFill>
              </a:rPr>
              <a:t>Для того чтобы робот мог ездить по кругу следует задавать одинаковые значения у цифрового </a:t>
            </a:r>
            <a:r>
              <a:rPr lang="ru-RU" sz="2000" dirty="0" err="1" smtClean="0">
                <a:solidFill>
                  <a:schemeClr val="accent1"/>
                </a:solidFill>
              </a:rPr>
              <a:t>пина</a:t>
            </a:r>
            <a:r>
              <a:rPr lang="ru-RU" sz="2000" dirty="0" smtClean="0">
                <a:solidFill>
                  <a:schemeClr val="accent1"/>
                </a:solidFill>
              </a:rPr>
              <a:t>.</a:t>
            </a:r>
          </a:p>
          <a:p>
            <a:r>
              <a:rPr lang="ru-RU" sz="2000" dirty="0" smtClean="0">
                <a:solidFill>
                  <a:schemeClr val="accent1"/>
                </a:solidFill>
              </a:rPr>
              <a:t>Поворот будет осуществляться в сторону мотора с низкой скоростью.</a:t>
            </a:r>
            <a:endParaRPr lang="ru-RU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03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4D46C-1D23-8547-BB33-F0756F889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Самостоятельное создание программы.</a:t>
            </a:r>
            <a:endParaRPr lang="en-UA" dirty="0"/>
          </a:p>
        </p:txBody>
      </p:sp>
      <p:sp>
        <p:nvSpPr>
          <p:cNvPr id="3" name="TextBox 2"/>
          <p:cNvSpPr txBox="1"/>
          <p:nvPr/>
        </p:nvSpPr>
        <p:spPr>
          <a:xfrm>
            <a:off x="6609808" y="1336822"/>
            <a:ext cx="44936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</a:rPr>
              <a:t>Напишите программу благодаря которой робот сможет объехать препятствия не прерывая движение. </a:t>
            </a:r>
            <a:endParaRPr lang="ru-RU" sz="2400" b="1" dirty="0">
              <a:solidFill>
                <a:schemeClr val="accent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098" y="2221983"/>
            <a:ext cx="2793769" cy="27079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49162" t="35597" r="22406" b="22836"/>
          <a:stretch/>
        </p:blipFill>
        <p:spPr>
          <a:xfrm>
            <a:off x="5658395" y="1234120"/>
            <a:ext cx="5695405" cy="468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46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4D46C-1D23-8547-BB33-F0756F889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Содержание</a:t>
            </a:r>
            <a:endParaRPr lang="en-UA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524000" y="1924595"/>
            <a:ext cx="1002356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1 урок. Управление </a:t>
            </a:r>
            <a:r>
              <a:rPr lang="en-US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DC</a:t>
            </a:r>
            <a:r>
              <a:rPr lang="ru-RU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 моторами</a:t>
            </a:r>
            <a:endParaRPr lang="ru-RU" sz="3200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2 урок. Точные повороты моторов</a:t>
            </a:r>
            <a:endParaRPr lang="ru-RU" sz="3200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3 урок. </a:t>
            </a:r>
            <a:r>
              <a:rPr lang="ru-RU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Работа моторов независимо друг от </a:t>
            </a:r>
            <a:r>
              <a:rPr lang="ru-RU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друга</a:t>
            </a:r>
            <a:endParaRPr lang="ru-RU" sz="3200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4 урок. Сервопривод</a:t>
            </a:r>
            <a:endParaRPr lang="ru-RU" sz="3200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5 урок. Ультразвуковой датчик расстояния </a:t>
            </a:r>
            <a:endParaRPr lang="ru-RU" sz="3200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6 урок. Датчик линии</a:t>
            </a:r>
            <a:endParaRPr lang="ru-RU" sz="3200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/>
              </a:rPr>
              <a:t>7</a:t>
            </a:r>
            <a:r>
              <a:rPr lang="ru-RU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/>
              </a:rPr>
              <a:t> урок. </a:t>
            </a:r>
            <a:r>
              <a:rPr lang="en-US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/>
              </a:rPr>
              <a:t>IR-</a:t>
            </a:r>
            <a:r>
              <a:rPr lang="ru-RU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/>
              </a:rPr>
              <a:t>приёмник</a:t>
            </a:r>
            <a:endParaRPr lang="ru-RU" sz="3200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37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4D46C-1D23-8547-BB33-F0756F889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4 урок. Сервопривод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45623" y="1354239"/>
            <a:ext cx="87869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1"/>
                </a:solidFill>
              </a:rPr>
              <a:t>Данные </a:t>
            </a:r>
            <a:r>
              <a:rPr lang="ru-RU" dirty="0" smtClean="0">
                <a:solidFill>
                  <a:schemeClr val="accent1"/>
                </a:solidFill>
              </a:rPr>
              <a:t>мотор имеет </a:t>
            </a:r>
            <a:r>
              <a:rPr lang="ru-RU" dirty="0">
                <a:solidFill>
                  <a:schemeClr val="accent1"/>
                </a:solidFill>
              </a:rPr>
              <a:t>ряд характеристик:</a:t>
            </a:r>
          </a:p>
          <a:p>
            <a:r>
              <a:rPr lang="ru-RU" dirty="0">
                <a:solidFill>
                  <a:schemeClr val="accent1"/>
                </a:solidFill>
              </a:rPr>
              <a:t>- градус поворота</a:t>
            </a:r>
          </a:p>
          <a:p>
            <a:r>
              <a:rPr lang="ru-RU" dirty="0">
                <a:solidFill>
                  <a:schemeClr val="accent1"/>
                </a:solidFill>
              </a:rPr>
              <a:t>- момент силы</a:t>
            </a:r>
          </a:p>
          <a:p>
            <a:r>
              <a:rPr lang="ru-RU" dirty="0">
                <a:solidFill>
                  <a:schemeClr val="accent1"/>
                </a:solidFill>
              </a:rPr>
              <a:t>- потребление тока</a:t>
            </a:r>
          </a:p>
          <a:p>
            <a:r>
              <a:rPr lang="ru-RU" dirty="0">
                <a:solidFill>
                  <a:schemeClr val="accent1"/>
                </a:solidFill>
              </a:rPr>
              <a:t>Сервопривод можно подключить к первому, второму, четвёртому, пятому и </a:t>
            </a:r>
            <a:r>
              <a:rPr lang="ru-RU" dirty="0" smtClean="0">
                <a:solidFill>
                  <a:schemeClr val="accent1"/>
                </a:solidFill>
              </a:rPr>
              <a:t>шестому </a:t>
            </a:r>
            <a:endParaRPr lang="ru-RU" dirty="0">
              <a:solidFill>
                <a:schemeClr val="accent1"/>
              </a:solidFill>
            </a:endParaRPr>
          </a:p>
          <a:p>
            <a:r>
              <a:rPr lang="ru-RU" dirty="0">
                <a:solidFill>
                  <a:schemeClr val="accent1"/>
                </a:solidFill>
              </a:rPr>
              <a:t>портам блока управления. Для управления приводом, зарезервированы </a:t>
            </a:r>
            <a:r>
              <a:rPr lang="ru-RU" dirty="0" err="1">
                <a:solidFill>
                  <a:schemeClr val="accent1"/>
                </a:solidFill>
              </a:rPr>
              <a:t>пины</a:t>
            </a:r>
            <a:r>
              <a:rPr lang="ru-RU" dirty="0">
                <a:solidFill>
                  <a:schemeClr val="accent1"/>
                </a:solidFill>
              </a:rPr>
              <a:t> на плате </a:t>
            </a:r>
          </a:p>
          <a:p>
            <a:r>
              <a:rPr lang="ru-RU" dirty="0" err="1">
                <a:solidFill>
                  <a:schemeClr val="accent1"/>
                </a:solidFill>
              </a:rPr>
              <a:t>Arduino</a:t>
            </a:r>
            <a:r>
              <a:rPr lang="ru-RU" dirty="0">
                <a:solidFill>
                  <a:schemeClr val="accent1"/>
                </a:solidFill>
              </a:rPr>
              <a:t>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5107" t="43134" r="35830" b="39709"/>
          <a:stretch/>
        </p:blipFill>
        <p:spPr>
          <a:xfrm>
            <a:off x="1123405" y="3488670"/>
            <a:ext cx="5364480" cy="17814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5623" y="5373189"/>
            <a:ext cx="610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1"/>
                </a:solidFill>
              </a:rPr>
              <a:t>Вращение данного привода варьируется от 0 до </a:t>
            </a:r>
            <a:r>
              <a:rPr lang="ru-RU" dirty="0" smtClean="0">
                <a:solidFill>
                  <a:schemeClr val="accent1"/>
                </a:solidFill>
              </a:rPr>
              <a:t>180°.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5308" y="3385564"/>
            <a:ext cx="4339250" cy="222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86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4D46C-1D23-8547-BB33-F0756F889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623" y="617564"/>
            <a:ext cx="10515600" cy="95438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Соберите конструкцию согласно инструкции</a:t>
            </a:r>
            <a:br>
              <a:rPr lang="ru-RU" dirty="0"/>
            </a:br>
            <a:r>
              <a:rPr lang="ru-RU" dirty="0"/>
              <a:t>«</a:t>
            </a:r>
            <a:r>
              <a:rPr lang="ru-RU" dirty="0" smtClean="0"/>
              <a:t>Сервопривод»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6553" t="31754" r="57238" b="46837"/>
          <a:stretch/>
        </p:blipFill>
        <p:spPr>
          <a:xfrm>
            <a:off x="0" y="1844046"/>
            <a:ext cx="3190156" cy="23703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58019" r="1120"/>
          <a:stretch/>
        </p:blipFill>
        <p:spPr>
          <a:xfrm>
            <a:off x="3190156" y="1844046"/>
            <a:ext cx="3178628" cy="23703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r="62126" b="76484"/>
          <a:stretch/>
        </p:blipFill>
        <p:spPr>
          <a:xfrm>
            <a:off x="6079627" y="1842806"/>
            <a:ext cx="3535505" cy="23715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t="56702"/>
          <a:stretch/>
        </p:blipFill>
        <p:spPr>
          <a:xfrm>
            <a:off x="7075944" y="4214356"/>
            <a:ext cx="5078375" cy="25493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t="24293" b="44949"/>
          <a:stretch/>
        </p:blipFill>
        <p:spPr>
          <a:xfrm>
            <a:off x="15881" y="4214356"/>
            <a:ext cx="7148754" cy="25493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l="53224" r="8698"/>
          <a:stretch/>
        </p:blipFill>
        <p:spPr>
          <a:xfrm>
            <a:off x="9049250" y="1844046"/>
            <a:ext cx="3348918" cy="237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5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3319" t="25936" r="36673" b="46181"/>
          <a:stretch/>
        </p:blipFill>
        <p:spPr>
          <a:xfrm>
            <a:off x="484493" y="1414322"/>
            <a:ext cx="7624578" cy="39849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48698" r="58007"/>
          <a:stretch/>
        </p:blipFill>
        <p:spPr>
          <a:xfrm>
            <a:off x="8109071" y="1414323"/>
            <a:ext cx="3064025" cy="398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97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4D46C-1D23-8547-BB33-F0756F889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Программа управления</a:t>
            </a:r>
            <a:endParaRPr lang="en-UA" dirty="0"/>
          </a:p>
        </p:txBody>
      </p:sp>
      <p:sp>
        <p:nvSpPr>
          <p:cNvPr id="3" name="TextBox 2"/>
          <p:cNvSpPr txBox="1"/>
          <p:nvPr/>
        </p:nvSpPr>
        <p:spPr>
          <a:xfrm>
            <a:off x="1280160" y="1354239"/>
            <a:ext cx="9292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Составим </a:t>
            </a:r>
            <a:r>
              <a:rPr lang="ru-RU" dirty="0">
                <a:solidFill>
                  <a:schemeClr val="accent1"/>
                </a:solidFill>
              </a:rPr>
              <a:t>программу, которая позволит изменять положение </a:t>
            </a:r>
            <a:r>
              <a:rPr lang="ru-RU" dirty="0" smtClean="0">
                <a:solidFill>
                  <a:schemeClr val="accent1"/>
                </a:solidFill>
              </a:rPr>
              <a:t>оси сервопривода </a:t>
            </a:r>
            <a:r>
              <a:rPr lang="ru-RU" dirty="0">
                <a:solidFill>
                  <a:schemeClr val="accent1"/>
                </a:solidFill>
              </a:rPr>
              <a:t>от 0 до </a:t>
            </a:r>
            <a:r>
              <a:rPr lang="ru-RU" dirty="0" smtClean="0">
                <a:solidFill>
                  <a:schemeClr val="accent1"/>
                </a:solidFill>
              </a:rPr>
              <a:t>180°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441" y="4799860"/>
            <a:ext cx="5364945" cy="17862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67794" y="2677960"/>
            <a:ext cx="6296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Пин зависит от порта к которому вы подключаете провод.</a:t>
            </a:r>
          </a:p>
          <a:p>
            <a:r>
              <a:rPr lang="ru-RU" dirty="0" smtClean="0">
                <a:solidFill>
                  <a:schemeClr val="accent1"/>
                </a:solidFill>
              </a:rPr>
              <a:t>Минимальный градус сервопривода 0°</a:t>
            </a:r>
          </a:p>
          <a:p>
            <a:r>
              <a:rPr lang="ru-RU" dirty="0" smtClean="0">
                <a:solidFill>
                  <a:schemeClr val="accent1"/>
                </a:solidFill>
              </a:rPr>
              <a:t>Максимальный градус сервопривода 180°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49297" t="23272" r="29369" b="41498"/>
          <a:stretch/>
        </p:blipFill>
        <p:spPr>
          <a:xfrm>
            <a:off x="696685" y="1881051"/>
            <a:ext cx="3909562" cy="363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80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4D46C-1D23-8547-BB33-F0756F889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Плавный поворот сервомотора</a:t>
            </a:r>
            <a:endParaRPr lang="en-UA" dirty="0"/>
          </a:p>
        </p:txBody>
      </p:sp>
      <p:sp>
        <p:nvSpPr>
          <p:cNvPr id="4" name="TextBox 3"/>
          <p:cNvSpPr txBox="1"/>
          <p:nvPr/>
        </p:nvSpPr>
        <p:spPr>
          <a:xfrm>
            <a:off x="4833257" y="2172845"/>
            <a:ext cx="58347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Для создания более плавного поворота необходимо создать новую переменную </a:t>
            </a:r>
            <a:r>
              <a:rPr lang="ru-RU" b="1" dirty="0" smtClean="0">
                <a:solidFill>
                  <a:schemeClr val="accent1"/>
                </a:solidFill>
              </a:rPr>
              <a:t>«поворот»</a:t>
            </a:r>
          </a:p>
          <a:p>
            <a:endParaRPr lang="ru-RU" b="1" dirty="0">
              <a:solidFill>
                <a:schemeClr val="accent1"/>
              </a:solidFill>
            </a:endParaRPr>
          </a:p>
          <a:p>
            <a:r>
              <a:rPr lang="ru-RU" dirty="0" smtClean="0">
                <a:solidFill>
                  <a:schemeClr val="accent1"/>
                </a:solidFill>
              </a:rPr>
              <a:t>Так же можно настроить поворот на любой другой угол (20°;160° и т.п.)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49211" t="23267" r="26672" b="14341"/>
          <a:stretch/>
        </p:blipFill>
        <p:spPr>
          <a:xfrm>
            <a:off x="696686" y="1237716"/>
            <a:ext cx="3718560" cy="541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81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4D46C-1D23-8547-BB33-F0756F889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Самостоятельное создание программы</a:t>
            </a:r>
            <a:endParaRPr lang="en-UA" dirty="0"/>
          </a:p>
        </p:txBody>
      </p:sp>
      <p:sp>
        <p:nvSpPr>
          <p:cNvPr id="3" name="TextBox 2"/>
          <p:cNvSpPr txBox="1"/>
          <p:nvPr/>
        </p:nvSpPr>
        <p:spPr>
          <a:xfrm>
            <a:off x="5547360" y="1515291"/>
            <a:ext cx="525997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accent1"/>
                </a:solidFill>
              </a:rPr>
              <a:t>Создайте простейшую программу благодаря которой сервопривод </a:t>
            </a:r>
            <a:r>
              <a:rPr lang="ru-RU" sz="3200" dirty="0">
                <a:solidFill>
                  <a:schemeClr val="accent1"/>
                </a:solidFill>
              </a:rPr>
              <a:t>б</a:t>
            </a:r>
            <a:r>
              <a:rPr lang="ru-RU" sz="3200" dirty="0" smtClean="0">
                <a:solidFill>
                  <a:schemeClr val="accent1"/>
                </a:solidFill>
              </a:rPr>
              <a:t>удет стоять в ровном положении.</a:t>
            </a:r>
            <a:endParaRPr lang="ru-RU" sz="3200" dirty="0">
              <a:solidFill>
                <a:schemeClr val="accent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b="67279"/>
          <a:stretch/>
        </p:blipFill>
        <p:spPr>
          <a:xfrm>
            <a:off x="182880" y="1354239"/>
            <a:ext cx="2542903" cy="39673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68416" b="1336"/>
          <a:stretch/>
        </p:blipFill>
        <p:spPr>
          <a:xfrm>
            <a:off x="3031583" y="3302294"/>
            <a:ext cx="2341606" cy="3377180"/>
          </a:xfrm>
          <a:prstGeom prst="rect">
            <a:avLst/>
          </a:prstGeom>
        </p:spPr>
      </p:pic>
      <p:sp>
        <p:nvSpPr>
          <p:cNvPr id="7" name="Стрелка углом 6"/>
          <p:cNvSpPr/>
          <p:nvPr/>
        </p:nvSpPr>
        <p:spPr>
          <a:xfrm rot="5400000">
            <a:off x="2844849" y="1702025"/>
            <a:ext cx="1540417" cy="1166949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50095" t="23495" r="30469" b="60998"/>
          <a:stretch/>
        </p:blipFill>
        <p:spPr>
          <a:xfrm>
            <a:off x="6043748" y="3938743"/>
            <a:ext cx="5078604" cy="227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40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4D46C-1D23-8547-BB33-F0756F889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5 урок. Ультразвуковой датчик расстояния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9863" y="1162650"/>
            <a:ext cx="99451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1"/>
                </a:solidFill>
              </a:rPr>
              <a:t>Данные имеет ряд характеристик:</a:t>
            </a:r>
          </a:p>
          <a:p>
            <a:r>
              <a:rPr lang="ru-RU" dirty="0" smtClean="0">
                <a:solidFill>
                  <a:schemeClr val="accent1"/>
                </a:solidFill>
              </a:rPr>
              <a:t>- </a:t>
            </a:r>
            <a:r>
              <a:rPr lang="ru-RU" dirty="0">
                <a:solidFill>
                  <a:schemeClr val="accent1"/>
                </a:solidFill>
              </a:rPr>
              <a:t>сектор обзора</a:t>
            </a:r>
          </a:p>
          <a:p>
            <a:r>
              <a:rPr lang="ru-RU" dirty="0">
                <a:solidFill>
                  <a:schemeClr val="accent1"/>
                </a:solidFill>
              </a:rPr>
              <a:t>- дальность обзора</a:t>
            </a:r>
          </a:p>
          <a:p>
            <a:r>
              <a:rPr lang="ru-RU" dirty="0">
                <a:solidFill>
                  <a:schemeClr val="accent1"/>
                </a:solidFill>
              </a:rPr>
              <a:t>- погрешность измерения</a:t>
            </a:r>
          </a:p>
          <a:p>
            <a:r>
              <a:rPr lang="ru-RU" dirty="0">
                <a:solidFill>
                  <a:schemeClr val="accent1"/>
                </a:solidFill>
              </a:rPr>
              <a:t>Ультразвуковой датчик расстояния рекомендуется подключить к первому,</a:t>
            </a:r>
          </a:p>
          <a:p>
            <a:r>
              <a:rPr lang="ru-RU" dirty="0">
                <a:solidFill>
                  <a:schemeClr val="accent1"/>
                </a:solidFill>
              </a:rPr>
              <a:t>четвёртому, пятому и шестому портам блока управления. Для управления датчиком, </a:t>
            </a:r>
          </a:p>
          <a:p>
            <a:r>
              <a:rPr lang="ru-RU" dirty="0">
                <a:solidFill>
                  <a:schemeClr val="accent1"/>
                </a:solidFill>
              </a:rPr>
              <a:t>зарезервированы </a:t>
            </a:r>
            <a:r>
              <a:rPr lang="ru-RU" dirty="0" err="1">
                <a:solidFill>
                  <a:schemeClr val="accent1"/>
                </a:solidFill>
              </a:rPr>
              <a:t>пины</a:t>
            </a:r>
            <a:r>
              <a:rPr lang="ru-RU" dirty="0">
                <a:solidFill>
                  <a:schemeClr val="accent1"/>
                </a:solidFill>
              </a:rPr>
              <a:t> на плате </a:t>
            </a:r>
            <a:r>
              <a:rPr lang="ru-RU" dirty="0" err="1">
                <a:solidFill>
                  <a:schemeClr val="accent1"/>
                </a:solidFill>
              </a:rPr>
              <a:t>Arduino</a:t>
            </a:r>
            <a:r>
              <a:rPr lang="ru-RU" dirty="0">
                <a:solidFill>
                  <a:schemeClr val="accent1"/>
                </a:solidFill>
              </a:rPr>
              <a:t>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3585" t="42953" r="34424" b="44577"/>
          <a:stretch/>
        </p:blipFill>
        <p:spPr>
          <a:xfrm>
            <a:off x="409832" y="3436424"/>
            <a:ext cx="6513484" cy="14282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7313" y="5716680"/>
            <a:ext cx="10171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1"/>
                </a:solidFill>
              </a:rPr>
              <a:t>Модель ультразвукового датчика расстояния, в большинстве случаях, используется </a:t>
            </a:r>
            <a:r>
              <a:rPr lang="ru-RU" dirty="0" smtClean="0">
                <a:solidFill>
                  <a:schemeClr val="accent1"/>
                </a:solidFill>
              </a:rPr>
              <a:t>HC-SR04</a:t>
            </a:r>
            <a:r>
              <a:rPr lang="ru-RU" dirty="0">
                <a:solidFill>
                  <a:schemeClr val="accent1"/>
                </a:solidFill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4562" y="3193975"/>
            <a:ext cx="4340728" cy="222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81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4D46C-1D23-8547-BB33-F0756F889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45" y="399850"/>
            <a:ext cx="10935789" cy="95438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Соберите конструкцию «Ультразвуковой датчик»</a:t>
            </a:r>
            <a:endParaRPr lang="en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2017" t="33279" r="36833" b="50341"/>
          <a:stretch/>
        </p:blipFill>
        <p:spPr>
          <a:xfrm>
            <a:off x="247004" y="1167805"/>
            <a:ext cx="7122367" cy="25542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2336" t="36671" r="36661" b="40189"/>
          <a:stretch/>
        </p:blipFill>
        <p:spPr>
          <a:xfrm>
            <a:off x="7112707" y="1167805"/>
            <a:ext cx="5079293" cy="25542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53589" r="1096"/>
          <a:stretch/>
        </p:blipFill>
        <p:spPr>
          <a:xfrm>
            <a:off x="3126087" y="3722049"/>
            <a:ext cx="6325179" cy="271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1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4165"/>
          <a:stretch/>
        </p:blipFill>
        <p:spPr>
          <a:xfrm>
            <a:off x="314426" y="322219"/>
            <a:ext cx="11368075" cy="33707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52882" t="50684"/>
          <a:stretch/>
        </p:blipFill>
        <p:spPr>
          <a:xfrm>
            <a:off x="8852833" y="3849303"/>
            <a:ext cx="3084441" cy="28682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52700" r="8145" b="50627"/>
          <a:stretch/>
        </p:blipFill>
        <p:spPr>
          <a:xfrm>
            <a:off x="2997590" y="3857578"/>
            <a:ext cx="2563083" cy="28715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r="60869" b="50988"/>
          <a:stretch/>
        </p:blipFill>
        <p:spPr>
          <a:xfrm>
            <a:off x="210231" y="3873470"/>
            <a:ext cx="2561583" cy="28505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t="51099" r="57874"/>
          <a:stretch/>
        </p:blipFill>
        <p:spPr>
          <a:xfrm>
            <a:off x="5786449" y="3861386"/>
            <a:ext cx="2757588" cy="28440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0837" y="3827303"/>
            <a:ext cx="417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</a:rPr>
              <a:t>8</a:t>
            </a:r>
            <a:endParaRPr lang="ru-RU" sz="2400" b="1" dirty="0">
              <a:solidFill>
                <a:schemeClr val="accent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32498" y="3827303"/>
            <a:ext cx="376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</a:rPr>
              <a:t>9</a:t>
            </a:r>
            <a:endParaRPr lang="ru-RU" sz="2400" b="1" dirty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68428" y="3827303"/>
            <a:ext cx="688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</a:rPr>
              <a:t>10</a:t>
            </a:r>
            <a:endParaRPr lang="ru-RU" sz="2400" b="1" dirty="0">
              <a:solidFill>
                <a:schemeClr val="accent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52833" y="3827302"/>
            <a:ext cx="604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</a:rPr>
              <a:t>11</a:t>
            </a:r>
            <a:endParaRPr lang="ru-RU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96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4D46C-1D23-8547-BB33-F0756F889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4079" y="617564"/>
            <a:ext cx="5390605" cy="95438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Создание программы для датчика расстояния</a:t>
            </a:r>
            <a:endParaRPr lang="en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5654" t="10929" r="15979" b="8270"/>
          <a:stretch/>
        </p:blipFill>
        <p:spPr>
          <a:xfrm>
            <a:off x="182880" y="322218"/>
            <a:ext cx="5381220" cy="63746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17769" y="1976846"/>
            <a:ext cx="53514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В данной программе мы должны создать условие для датчика: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accent1"/>
                </a:solidFill>
              </a:rPr>
              <a:t>Если перед ним расстояние больше 10 см. он может двигаться вперёд.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accent1"/>
                </a:solidFill>
              </a:rPr>
              <a:t>Если он видит препятствие, то ему следует сначала остановиться и повернуться в любую из сторон.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accent1"/>
                </a:solidFill>
              </a:rPr>
              <a:t>Если он всё ещё видит препятствие, то робот должен повторить поворот.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accent1"/>
                </a:solidFill>
              </a:rPr>
              <a:t>Если ваш робот едет назад, а не вперёд то необходимо поменять значение у </a:t>
            </a:r>
            <a:r>
              <a:rPr lang="ru-RU" dirty="0" err="1" smtClean="0">
                <a:solidFill>
                  <a:schemeClr val="accent1"/>
                </a:solidFill>
              </a:rPr>
              <a:t>пина</a:t>
            </a:r>
            <a:r>
              <a:rPr lang="ru-RU" dirty="0" smtClean="0">
                <a:solidFill>
                  <a:schemeClr val="accent1"/>
                </a:solidFill>
              </a:rPr>
              <a:t> на «низкий»</a:t>
            </a:r>
            <a:endParaRPr lang="ru-R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22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4D46C-1D23-8547-BB33-F0756F889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1 урок. Управление DC моторами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02080" y="1480457"/>
            <a:ext cx="931817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1"/>
                </a:solidFill>
              </a:rPr>
              <a:t>Данные моторы имеют ряд характеристик:</a:t>
            </a:r>
          </a:p>
          <a:p>
            <a:r>
              <a:rPr lang="ru-RU" dirty="0">
                <a:solidFill>
                  <a:schemeClr val="accent1"/>
                </a:solidFill>
              </a:rPr>
              <a:t>- количество оборотов в секунду</a:t>
            </a:r>
          </a:p>
          <a:p>
            <a:r>
              <a:rPr lang="ru-RU" dirty="0">
                <a:solidFill>
                  <a:schemeClr val="accent1"/>
                </a:solidFill>
              </a:rPr>
              <a:t>- момент силы</a:t>
            </a:r>
          </a:p>
          <a:p>
            <a:r>
              <a:rPr lang="ru-RU" dirty="0">
                <a:solidFill>
                  <a:schemeClr val="accent1"/>
                </a:solidFill>
              </a:rPr>
              <a:t>- потребление тока</a:t>
            </a:r>
          </a:p>
          <a:p>
            <a:r>
              <a:rPr lang="ru-RU" dirty="0">
                <a:solidFill>
                  <a:schemeClr val="accent1"/>
                </a:solidFill>
              </a:rPr>
              <a:t>В блоке управления, для моторов, выделены два порта под цилиндрические штекеры, </a:t>
            </a:r>
          </a:p>
          <a:p>
            <a:r>
              <a:rPr lang="ru-RU" dirty="0">
                <a:solidFill>
                  <a:schemeClr val="accent1"/>
                </a:solidFill>
              </a:rPr>
              <a:t>смотри рис. 5. Максимально возможное количество подключений моторов составляет две </a:t>
            </a:r>
          </a:p>
          <a:p>
            <a:r>
              <a:rPr lang="ru-RU" dirty="0">
                <a:solidFill>
                  <a:schemeClr val="accent1"/>
                </a:solidFill>
              </a:rPr>
              <a:t>штуки. Для управления двигателями, зарезервированы </a:t>
            </a:r>
            <a:r>
              <a:rPr lang="ru-RU" dirty="0" err="1">
                <a:solidFill>
                  <a:schemeClr val="accent1"/>
                </a:solidFill>
              </a:rPr>
              <a:t>пины</a:t>
            </a:r>
            <a:r>
              <a:rPr lang="ru-RU" dirty="0">
                <a:solidFill>
                  <a:schemeClr val="accent1"/>
                </a:solidFill>
              </a:rPr>
              <a:t> на плате </a:t>
            </a:r>
            <a:r>
              <a:rPr lang="ru-RU" dirty="0" err="1">
                <a:solidFill>
                  <a:schemeClr val="accent1"/>
                </a:solidFill>
              </a:rPr>
              <a:t>Arduino</a:t>
            </a:r>
            <a:r>
              <a:rPr lang="ru-RU" dirty="0" smtClean="0">
                <a:solidFill>
                  <a:schemeClr val="accent1"/>
                </a:solidFill>
              </a:rPr>
              <a:t>:</a:t>
            </a:r>
          </a:p>
          <a:p>
            <a:endParaRPr lang="ru-RU" dirty="0">
              <a:solidFill>
                <a:schemeClr val="accent1"/>
              </a:solidFill>
            </a:endParaRPr>
          </a:p>
          <a:p>
            <a:endParaRPr lang="ru-RU" dirty="0" smtClean="0">
              <a:solidFill>
                <a:schemeClr val="accent1"/>
              </a:solidFill>
            </a:endParaRPr>
          </a:p>
          <a:p>
            <a:endParaRPr lang="ru-RU" dirty="0">
              <a:solidFill>
                <a:schemeClr val="accent1"/>
              </a:solidFill>
            </a:endParaRPr>
          </a:p>
          <a:p>
            <a:endParaRPr lang="ru-RU" dirty="0" smtClean="0">
              <a:solidFill>
                <a:schemeClr val="accent1"/>
              </a:solidFill>
            </a:endParaRPr>
          </a:p>
          <a:p>
            <a:endParaRPr lang="ru-RU" dirty="0">
              <a:solidFill>
                <a:schemeClr val="accent1"/>
              </a:solidFill>
            </a:endParaRPr>
          </a:p>
          <a:p>
            <a:endParaRPr lang="ru-RU" dirty="0" smtClean="0">
              <a:solidFill>
                <a:schemeClr val="accent1"/>
              </a:solidFill>
            </a:endParaRPr>
          </a:p>
          <a:p>
            <a:endParaRPr lang="ru-RU" dirty="0">
              <a:solidFill>
                <a:schemeClr val="accent1"/>
              </a:solidFill>
            </a:endParaRPr>
          </a:p>
          <a:p>
            <a:endParaRPr lang="ru-RU" dirty="0" smtClean="0">
              <a:solidFill>
                <a:schemeClr val="accent1"/>
              </a:solidFill>
            </a:endParaRPr>
          </a:p>
          <a:p>
            <a:r>
              <a:rPr lang="ru-RU" dirty="0">
                <a:solidFill>
                  <a:schemeClr val="accent1"/>
                </a:solidFill>
              </a:rPr>
              <a:t>Скорость мотора варьируется от 0 до 255. Направление мотора можно менять </a:t>
            </a:r>
          </a:p>
          <a:p>
            <a:r>
              <a:rPr lang="ru-RU" dirty="0">
                <a:solidFill>
                  <a:schemeClr val="accent1"/>
                </a:solidFill>
              </a:rPr>
              <a:t>подавая на </a:t>
            </a:r>
            <a:r>
              <a:rPr lang="ru-RU" dirty="0" err="1">
                <a:solidFill>
                  <a:schemeClr val="accent1"/>
                </a:solidFill>
              </a:rPr>
              <a:t>пины</a:t>
            </a:r>
            <a:r>
              <a:rPr lang="ru-RU" dirty="0">
                <a:solidFill>
                  <a:schemeClr val="accent1"/>
                </a:solidFill>
              </a:rPr>
              <a:t> значение LOW или HIGH.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6453" t="49816" r="29357" b="34269"/>
          <a:stretch/>
        </p:blipFill>
        <p:spPr>
          <a:xfrm>
            <a:off x="130629" y="3814354"/>
            <a:ext cx="6834921" cy="13846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5809" y="3570514"/>
            <a:ext cx="3542120" cy="181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51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4D46C-1D23-8547-BB33-F0756F889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Самостоятельное программирование</a:t>
            </a:r>
            <a:endParaRPr lang="en-UA" dirty="0"/>
          </a:p>
        </p:txBody>
      </p:sp>
      <p:sp>
        <p:nvSpPr>
          <p:cNvPr id="3" name="TextBox 2"/>
          <p:cNvSpPr txBox="1"/>
          <p:nvPr/>
        </p:nvSpPr>
        <p:spPr>
          <a:xfrm>
            <a:off x="5843451" y="1619794"/>
            <a:ext cx="50422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1"/>
                </a:solidFill>
              </a:rPr>
              <a:t>Усовершенствуйте робота при помощи деталей из набора, а так же поставьте роботу в программе поворот на 90°</a:t>
            </a:r>
            <a:endParaRPr lang="ru-RU" sz="2800" dirty="0">
              <a:solidFill>
                <a:schemeClr val="accent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70" b="93953" l="10410" r="89064">
                        <a14:foregroundMark x1="57518" y1="16519" x2="70032" y2="19764"/>
                        <a14:foregroundMark x1="31651" y1="35251" x2="28286" y2="35398"/>
                        <a14:foregroundMark x1="28707" y1="28466" x2="28707" y2="50000"/>
                        <a14:foregroundMark x1="33649" y1="56342" x2="42166" y2="55900"/>
                        <a14:foregroundMark x1="35436" y1="48525" x2="37645" y2="55310"/>
                        <a14:foregroundMark x1="51420" y1="7375" x2="43323" y2="115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3559" y="1506583"/>
            <a:ext cx="6602652" cy="47072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45218" t="11427" r="17405" b="9461"/>
          <a:stretch/>
        </p:blipFill>
        <p:spPr>
          <a:xfrm>
            <a:off x="5734594" y="1191684"/>
            <a:ext cx="4759235" cy="566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85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4D46C-1D23-8547-BB33-F0756F889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6 урок. Датчик линии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05989" y="1354239"/>
            <a:ext cx="99364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>
                <a:solidFill>
                  <a:schemeClr val="accent1"/>
                </a:solidFill>
              </a:rPr>
              <a:t>Данные имеет ряд характеристик:</a:t>
            </a:r>
          </a:p>
          <a:p>
            <a:r>
              <a:rPr lang="ru-RU">
                <a:solidFill>
                  <a:schemeClr val="accent1"/>
                </a:solidFill>
              </a:rPr>
              <a:t>- дальность обзора</a:t>
            </a:r>
          </a:p>
          <a:p>
            <a:r>
              <a:rPr lang="ru-RU">
                <a:solidFill>
                  <a:schemeClr val="accent1"/>
                </a:solidFill>
              </a:rPr>
              <a:t>- погрешность измерения по степени освещённости</a:t>
            </a:r>
          </a:p>
          <a:p>
            <a:r>
              <a:rPr lang="ru-RU">
                <a:solidFill>
                  <a:schemeClr val="accent1"/>
                </a:solidFill>
              </a:rPr>
              <a:t>Датчик линии рекомендуется подключить к первому, четвёртому, пятому и шестому </a:t>
            </a:r>
          </a:p>
          <a:p>
            <a:r>
              <a:rPr lang="ru-RU">
                <a:solidFill>
                  <a:schemeClr val="accent1"/>
                </a:solidFill>
              </a:rPr>
              <a:t>портам блока управления. Для управления датчиком, зарезервированы пины на плате </a:t>
            </a:r>
          </a:p>
          <a:p>
            <a:r>
              <a:rPr lang="ru-RU">
                <a:solidFill>
                  <a:schemeClr val="accent1"/>
                </a:solidFill>
              </a:rPr>
              <a:t>Arduino: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3695" t="36587" r="34717" b="52012"/>
          <a:stretch/>
        </p:blipFill>
        <p:spPr>
          <a:xfrm>
            <a:off x="322217" y="3274423"/>
            <a:ext cx="6862862" cy="13933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868" y="2950337"/>
            <a:ext cx="4340728" cy="22252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8233" y="5175570"/>
            <a:ext cx="8323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1"/>
                </a:solidFill>
              </a:rPr>
              <a:t>Датчик линии необходим для определение границы между чёрной и светлой полосой </a:t>
            </a:r>
            <a:r>
              <a:rPr lang="ru-RU" dirty="0" smtClean="0">
                <a:solidFill>
                  <a:schemeClr val="accent1"/>
                </a:solidFill>
              </a:rPr>
              <a:t>на </a:t>
            </a:r>
            <a:r>
              <a:rPr lang="ru-RU" dirty="0">
                <a:solidFill>
                  <a:schemeClr val="accent1"/>
                </a:solidFill>
              </a:rPr>
              <a:t>поверхности. Датчики снабжены потенциометрами, которые нужны для </a:t>
            </a:r>
            <a:r>
              <a:rPr lang="ru-RU" dirty="0" err="1" smtClean="0">
                <a:solidFill>
                  <a:schemeClr val="accent1"/>
                </a:solidFill>
              </a:rPr>
              <a:t>отрегулирования</a:t>
            </a:r>
            <a:r>
              <a:rPr lang="ru-RU" dirty="0" smtClean="0">
                <a:solidFill>
                  <a:schemeClr val="accent1"/>
                </a:solidFill>
              </a:rPr>
              <a:t> </a:t>
            </a:r>
            <a:r>
              <a:rPr lang="ru-RU" dirty="0">
                <a:solidFill>
                  <a:schemeClr val="accent1"/>
                </a:solidFill>
              </a:rPr>
              <a:t>чувствительности датчика к границе между чёрным и белым.</a:t>
            </a:r>
          </a:p>
        </p:txBody>
      </p:sp>
    </p:spTree>
    <p:extLst>
      <p:ext uri="{BB962C8B-B14F-4D97-AF65-F5344CB8AC3E}">
        <p14:creationId xmlns:p14="http://schemas.microsoft.com/office/powerpoint/2010/main" val="345981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4D46C-1D23-8547-BB33-F0756F889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703904"/>
            <a:ext cx="6992985" cy="95438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Создание программы для датчика линии</a:t>
            </a:r>
            <a:endParaRPr lang="en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6963" t="9927" r="27343" b="6260"/>
          <a:stretch/>
        </p:blipFill>
        <p:spPr>
          <a:xfrm>
            <a:off x="8081552" y="235533"/>
            <a:ext cx="3535681" cy="64874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02080" y="2246811"/>
            <a:ext cx="533835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/>
                </a:solidFill>
              </a:rPr>
              <a:t>Необходимо установить датчик линии очень близко к полу и подключить к порту 1.</a:t>
            </a:r>
          </a:p>
          <a:p>
            <a:endParaRPr lang="ru-RU" dirty="0">
              <a:solidFill>
                <a:schemeClr val="accent1"/>
              </a:solidFill>
            </a:endParaRPr>
          </a:p>
          <a:p>
            <a:endParaRPr lang="ru-RU" dirty="0" smtClean="0">
              <a:solidFill>
                <a:schemeClr val="accent1"/>
              </a:solidFill>
            </a:endParaRPr>
          </a:p>
          <a:p>
            <a:r>
              <a:rPr lang="ru-RU" dirty="0" smtClean="0">
                <a:solidFill>
                  <a:schemeClr val="accent1"/>
                </a:solidFill>
              </a:rPr>
              <a:t>В данной программе 0 – белый цвет</a:t>
            </a:r>
          </a:p>
          <a:p>
            <a:r>
              <a:rPr lang="ru-RU" dirty="0">
                <a:solidFill>
                  <a:schemeClr val="accent1"/>
                </a:solidFill>
              </a:rPr>
              <a:t> </a:t>
            </a:r>
            <a:r>
              <a:rPr lang="ru-RU" dirty="0" smtClean="0">
                <a:solidFill>
                  <a:schemeClr val="accent1"/>
                </a:solidFill>
              </a:rPr>
              <a:t>                                       1 – чёрный цвет</a:t>
            </a:r>
          </a:p>
          <a:p>
            <a:endParaRPr lang="ru-RU" dirty="0">
              <a:solidFill>
                <a:schemeClr val="accent1"/>
              </a:solidFill>
            </a:endParaRPr>
          </a:p>
          <a:p>
            <a:r>
              <a:rPr lang="ru-RU" dirty="0" smtClean="0">
                <a:solidFill>
                  <a:schemeClr val="accent1"/>
                </a:solidFill>
              </a:rPr>
              <a:t>При касании определённого цвета робот выполняет движение в разные стороны.</a:t>
            </a:r>
            <a:endParaRPr lang="ru-R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81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4D46C-1D23-8547-BB33-F0756F889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Самостоятельное написание программы</a:t>
            </a:r>
            <a:endParaRPr lang="en-UA" dirty="0"/>
          </a:p>
        </p:txBody>
      </p:sp>
      <p:sp>
        <p:nvSpPr>
          <p:cNvPr id="3" name="TextBox 2"/>
          <p:cNvSpPr txBox="1"/>
          <p:nvPr/>
        </p:nvSpPr>
        <p:spPr>
          <a:xfrm>
            <a:off x="6357257" y="2081349"/>
            <a:ext cx="453716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accent1"/>
                </a:solidFill>
              </a:rPr>
              <a:t>Напишите программу в которой робот останавливается перед чёрной линией</a:t>
            </a:r>
            <a:endParaRPr lang="ru-RU" sz="3200" dirty="0">
              <a:solidFill>
                <a:schemeClr val="accent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 rot="1800334">
            <a:off x="2017726" y="2767497"/>
            <a:ext cx="1419497" cy="275190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 стрелкой 4"/>
          <p:cNvCxnSpPr/>
          <p:nvPr/>
        </p:nvCxnSpPr>
        <p:spPr>
          <a:xfrm flipV="1">
            <a:off x="2174480" y="3146319"/>
            <a:ext cx="1105988" cy="199426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Умножение 5"/>
          <p:cNvSpPr/>
          <p:nvPr/>
        </p:nvSpPr>
        <p:spPr>
          <a:xfrm>
            <a:off x="1801888" y="4729803"/>
            <a:ext cx="766354" cy="705395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541028" y="2676971"/>
            <a:ext cx="1489166" cy="87085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55451" t="23025" r="18892" b="26644"/>
          <a:stretch/>
        </p:blipFill>
        <p:spPr>
          <a:xfrm>
            <a:off x="6096000" y="1169323"/>
            <a:ext cx="5050971" cy="557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59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B14D46C-1D23-8547-BB33-F0756F889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850"/>
            <a:ext cx="10515600" cy="954389"/>
          </a:xfrm>
        </p:spPr>
        <p:txBody>
          <a:bodyPr/>
          <a:lstStyle/>
          <a:p>
            <a:pPr algn="ctr"/>
            <a:r>
              <a:rPr lang="ru-RU" dirty="0" smtClean="0"/>
              <a:t>7 </a:t>
            </a:r>
            <a:r>
              <a:rPr lang="ru-RU" dirty="0"/>
              <a:t>урок. </a:t>
            </a:r>
            <a:r>
              <a:rPr lang="en-US" dirty="0"/>
              <a:t>IR-</a:t>
            </a:r>
            <a:r>
              <a:rPr lang="ru-RU" dirty="0"/>
              <a:t>приёмник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14994" y="1480457"/>
            <a:ext cx="92049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1"/>
                </a:solidFill>
              </a:rPr>
              <a:t>Данные имеет ряд характеристик:</a:t>
            </a:r>
          </a:p>
          <a:p>
            <a:r>
              <a:rPr lang="ru-RU" dirty="0">
                <a:solidFill>
                  <a:schemeClr val="accent1"/>
                </a:solidFill>
              </a:rPr>
              <a:t>- сектор обзора</a:t>
            </a:r>
          </a:p>
          <a:p>
            <a:r>
              <a:rPr lang="ru-RU" dirty="0">
                <a:solidFill>
                  <a:schemeClr val="accent1"/>
                </a:solidFill>
              </a:rPr>
              <a:t>- дальность приёма</a:t>
            </a:r>
          </a:p>
          <a:p>
            <a:r>
              <a:rPr lang="ru-RU" dirty="0">
                <a:solidFill>
                  <a:schemeClr val="accent1"/>
                </a:solidFill>
              </a:rPr>
              <a:t>- погрешность измерения сигналов</a:t>
            </a:r>
          </a:p>
          <a:p>
            <a:r>
              <a:rPr lang="ru-RU" dirty="0">
                <a:solidFill>
                  <a:schemeClr val="accent1"/>
                </a:solidFill>
              </a:rPr>
              <a:t>IR приёмник рекомендуется подключить к первому, второму, четвёртому, пятому и </a:t>
            </a:r>
          </a:p>
          <a:p>
            <a:r>
              <a:rPr lang="ru-RU" dirty="0">
                <a:solidFill>
                  <a:schemeClr val="accent1"/>
                </a:solidFill>
              </a:rPr>
              <a:t>шестому портам блока управления. Для управления датчиком, зарезервированы </a:t>
            </a:r>
            <a:r>
              <a:rPr lang="ru-RU" dirty="0" err="1">
                <a:solidFill>
                  <a:schemeClr val="accent1"/>
                </a:solidFill>
              </a:rPr>
              <a:t>пины</a:t>
            </a:r>
            <a:r>
              <a:rPr lang="ru-RU" dirty="0">
                <a:solidFill>
                  <a:schemeClr val="accent1"/>
                </a:solidFill>
              </a:rPr>
              <a:t> на </a:t>
            </a:r>
          </a:p>
          <a:p>
            <a:r>
              <a:rPr lang="ru-RU" dirty="0">
                <a:solidFill>
                  <a:schemeClr val="accent1"/>
                </a:solidFill>
              </a:rPr>
              <a:t>плате </a:t>
            </a:r>
            <a:r>
              <a:rPr lang="ru-RU" dirty="0" err="1">
                <a:solidFill>
                  <a:schemeClr val="accent1"/>
                </a:solidFill>
              </a:rPr>
              <a:t>Arduino</a:t>
            </a:r>
            <a:r>
              <a:rPr lang="ru-RU" dirty="0">
                <a:solidFill>
                  <a:schemeClr val="accent1"/>
                </a:solidFill>
              </a:rPr>
              <a:t>: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5154" t="49074" r="36297" b="34009"/>
          <a:stretch/>
        </p:blipFill>
        <p:spPr>
          <a:xfrm>
            <a:off x="457200" y="3638000"/>
            <a:ext cx="5460274" cy="18200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0791" y="3428999"/>
            <a:ext cx="4340728" cy="22252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2446" y="5589049"/>
            <a:ext cx="5373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Приёмник должен идти в комплекте с пультом IR.</a:t>
            </a:r>
          </a:p>
        </p:txBody>
      </p:sp>
    </p:spTree>
    <p:extLst>
      <p:ext uri="{BB962C8B-B14F-4D97-AF65-F5344CB8AC3E}">
        <p14:creationId xmlns:p14="http://schemas.microsoft.com/office/powerpoint/2010/main" val="150129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B14D46C-1D23-8547-BB33-F0756F889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850"/>
            <a:ext cx="10515600" cy="954389"/>
          </a:xfrm>
        </p:spPr>
        <p:txBody>
          <a:bodyPr/>
          <a:lstStyle/>
          <a:p>
            <a:pPr algn="ctr"/>
            <a:r>
              <a:rPr lang="ru-RU" dirty="0" smtClean="0"/>
              <a:t>Работа с </a:t>
            </a:r>
            <a:r>
              <a:rPr lang="en-US" dirty="0" smtClean="0"/>
              <a:t>IR</a:t>
            </a:r>
            <a:r>
              <a:rPr lang="ru-RU" dirty="0" smtClean="0"/>
              <a:t>-приёмником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6408" t="33099" r="30471" b="13829"/>
          <a:stretch/>
        </p:blipFill>
        <p:spPr>
          <a:xfrm>
            <a:off x="261258" y="3622767"/>
            <a:ext cx="4213985" cy="29173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173" y="1188722"/>
            <a:ext cx="2591025" cy="52369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76251" y="1497874"/>
            <a:ext cx="72977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В первую очередь необходимо добавить расширение (</a:t>
            </a:r>
            <a:r>
              <a:rPr lang="en-US" dirty="0" smtClean="0">
                <a:solidFill>
                  <a:schemeClr val="accent1"/>
                </a:solidFill>
              </a:rPr>
              <a:t>Control IR TEB)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r>
              <a:rPr lang="ru-RU" dirty="0" smtClean="0">
                <a:solidFill>
                  <a:schemeClr val="accent1"/>
                </a:solidFill>
              </a:rPr>
              <a:t>Пульт будет выполнять любые команда которые вы запишите в программе.</a:t>
            </a:r>
          </a:p>
          <a:p>
            <a:endParaRPr lang="ru-RU" dirty="0" smtClean="0">
              <a:solidFill>
                <a:schemeClr val="accent1"/>
              </a:solidFill>
            </a:endParaRPr>
          </a:p>
          <a:p>
            <a:r>
              <a:rPr lang="ru-RU" dirty="0" smtClean="0">
                <a:solidFill>
                  <a:schemeClr val="accent1"/>
                </a:solidFill>
              </a:rPr>
              <a:t>Но для начало необходимо ознакомиться с таблицей где описан код каждой кнопки у пульта управления.</a:t>
            </a:r>
            <a:endParaRPr lang="en-US" dirty="0" smtClean="0">
              <a:solidFill>
                <a:schemeClr val="accent1"/>
              </a:solidFill>
            </a:endParaRPr>
          </a:p>
          <a:p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07131" y="4284619"/>
            <a:ext cx="3953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Во время программирования нам будет нужен десятичный код. </a:t>
            </a:r>
          </a:p>
          <a:p>
            <a:r>
              <a:rPr lang="ru-RU" dirty="0" smtClean="0">
                <a:solidFill>
                  <a:schemeClr val="accent1"/>
                </a:solidFill>
              </a:rPr>
              <a:t>Он расположен по середине таблицы.</a:t>
            </a:r>
          </a:p>
          <a:p>
            <a:r>
              <a:rPr lang="ru-RU" dirty="0" smtClean="0">
                <a:solidFill>
                  <a:schemeClr val="accent1"/>
                </a:solidFill>
              </a:rPr>
              <a:t>С лево от него показаны обозначения. </a:t>
            </a:r>
            <a:endParaRPr lang="ru-R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74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B14D46C-1D23-8547-BB33-F0756F889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850"/>
            <a:ext cx="10515600" cy="954389"/>
          </a:xfrm>
        </p:spPr>
        <p:txBody>
          <a:bodyPr/>
          <a:lstStyle/>
          <a:p>
            <a:pPr algn="ctr"/>
            <a:r>
              <a:rPr lang="ru-RU" dirty="0" smtClean="0"/>
              <a:t>Создание программы для </a:t>
            </a:r>
            <a:r>
              <a:rPr lang="en-US" dirty="0"/>
              <a:t>IR-</a:t>
            </a:r>
            <a:r>
              <a:rPr lang="ru-RU" dirty="0" smtClean="0"/>
              <a:t>приёмника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7268" t="19428" r="30686" b="15024"/>
          <a:stretch/>
        </p:blipFill>
        <p:spPr>
          <a:xfrm>
            <a:off x="539932" y="1123972"/>
            <a:ext cx="3387634" cy="56655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76206" y="1292599"/>
            <a:ext cx="58434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У вас есть возможность написать любую программу для каждой кнопки. Самое главное обязательно добавить программу остановки.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7" name="Правая фигурная скобка 6"/>
          <p:cNvSpPr/>
          <p:nvPr/>
        </p:nvSpPr>
        <p:spPr>
          <a:xfrm>
            <a:off x="3701143" y="3230880"/>
            <a:ext cx="226423" cy="1010195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1143" y="4780090"/>
            <a:ext cx="353599" cy="10425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7566" y="3727269"/>
            <a:ext cx="1274717" cy="15740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02283" y="4052641"/>
            <a:ext cx="2438400" cy="923330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Меняться должно только </a:t>
            </a:r>
            <a:r>
              <a:rPr lang="ru-RU" dirty="0" err="1" smtClean="0">
                <a:solidFill>
                  <a:schemeClr val="accent1"/>
                </a:solidFill>
              </a:rPr>
              <a:t>значеня</a:t>
            </a:r>
            <a:r>
              <a:rPr lang="ru-RU" dirty="0" smtClean="0">
                <a:solidFill>
                  <a:schemeClr val="accent1"/>
                </a:solidFill>
              </a:rPr>
              <a:t> ячеек (значения и ШИМ)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294709" y="2943497"/>
            <a:ext cx="674914" cy="22642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 w="28575">
            <a:solidFill>
              <a:srgbClr val="FF1F7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2969623" y="3056708"/>
            <a:ext cx="2142308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138057" y="2456543"/>
            <a:ext cx="2502626" cy="1200329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Цифровое значение меняется в зависимости от кнопки управления</a:t>
            </a:r>
            <a:endParaRPr lang="ru-R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68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B14D46C-1D23-8547-BB33-F0756F889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850"/>
            <a:ext cx="10515600" cy="954389"/>
          </a:xfrm>
        </p:spPr>
        <p:txBody>
          <a:bodyPr/>
          <a:lstStyle/>
          <a:p>
            <a:pPr algn="ctr"/>
            <a:r>
              <a:rPr lang="ru-RU" dirty="0" smtClean="0"/>
              <a:t>Самостоятельное создание программы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6453052" y="1846217"/>
            <a:ext cx="50422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accent1"/>
                </a:solidFill>
              </a:rPr>
              <a:t>Написать программу благодаря которой робот сможет двигаться: вперёд, назад,  вправо и влево.</a:t>
            </a:r>
            <a:endParaRPr lang="ru-RU" sz="3200" dirty="0">
              <a:solidFill>
                <a:schemeClr val="accent1"/>
              </a:solidFill>
            </a:endParaRPr>
          </a:p>
        </p:txBody>
      </p:sp>
      <p:sp>
        <p:nvSpPr>
          <p:cNvPr id="3" name="Стрелка вверх 2"/>
          <p:cNvSpPr/>
          <p:nvPr/>
        </p:nvSpPr>
        <p:spPr>
          <a:xfrm rot="2765158">
            <a:off x="1986428" y="1456253"/>
            <a:ext cx="917088" cy="186770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348941" y="2877268"/>
            <a:ext cx="1464391" cy="1437104"/>
          </a:xfrm>
          <a:prstGeom prst="rect">
            <a:avLst/>
          </a:prstGeom>
        </p:spPr>
      </p:pic>
      <p:sp>
        <p:nvSpPr>
          <p:cNvPr id="5" name="Выгнутая влево стрелка 4"/>
          <p:cNvSpPr/>
          <p:nvPr/>
        </p:nvSpPr>
        <p:spPr>
          <a:xfrm>
            <a:off x="2329112" y="4176854"/>
            <a:ext cx="968440" cy="154668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3136823" y="3180169"/>
            <a:ext cx="997579" cy="17700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48389" t="15485" r="11424" b="20482"/>
          <a:stretch/>
        </p:blipFill>
        <p:spPr>
          <a:xfrm>
            <a:off x="4641670" y="1044312"/>
            <a:ext cx="6390902" cy="572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3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B14D46C-1D23-8547-BB33-F0756F889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850"/>
            <a:ext cx="10515600" cy="954389"/>
          </a:xfrm>
        </p:spPr>
        <p:txBody>
          <a:bodyPr/>
          <a:lstStyle/>
          <a:p>
            <a:pPr algn="ctr"/>
            <a:r>
              <a:rPr lang="ru-RU" dirty="0" smtClean="0"/>
              <a:t>Название слайда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664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4179" t="18206" r="28186" b="6631"/>
          <a:stretch/>
        </p:blipFill>
        <p:spPr>
          <a:xfrm>
            <a:off x="3213463" y="121229"/>
            <a:ext cx="7463245" cy="66241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14D46C-1D23-8547-BB33-F0756F889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163272" y="2812449"/>
            <a:ext cx="3679407" cy="954389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Сборка </a:t>
            </a:r>
            <a:r>
              <a:rPr lang="en-US" sz="3200" b="1" dirty="0" smtClean="0"/>
              <a:t>DC</a:t>
            </a:r>
            <a:r>
              <a:rPr lang="ru-RU" sz="3200" b="1" dirty="0" smtClean="0"/>
              <a:t> мотора</a:t>
            </a:r>
            <a:endParaRPr lang="en-UA" sz="3200" b="1" dirty="0"/>
          </a:p>
        </p:txBody>
      </p:sp>
    </p:spTree>
    <p:extLst>
      <p:ext uri="{BB962C8B-B14F-4D97-AF65-F5344CB8AC3E}">
        <p14:creationId xmlns:p14="http://schemas.microsoft.com/office/powerpoint/2010/main" val="368724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3871" t="46737" r="27124" b="17369"/>
          <a:stretch/>
        </p:blipFill>
        <p:spPr>
          <a:xfrm>
            <a:off x="661852" y="405232"/>
            <a:ext cx="8020593" cy="33046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4785" t="37535" r="28309" b="28259"/>
          <a:stretch/>
        </p:blipFill>
        <p:spPr>
          <a:xfrm>
            <a:off x="4066901" y="3537621"/>
            <a:ext cx="7829007" cy="321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81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4D46C-1D23-8547-BB33-F0756F889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Программа</a:t>
            </a:r>
            <a:endParaRPr lang="en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4965" t="27356" r="14405" b="42559"/>
          <a:stretch/>
        </p:blipFill>
        <p:spPr>
          <a:xfrm>
            <a:off x="600891" y="1275268"/>
            <a:ext cx="5068389" cy="28003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55613" t="27222" r="15832" b="43104"/>
          <a:stretch/>
        </p:blipFill>
        <p:spPr>
          <a:xfrm>
            <a:off x="6365965" y="1275267"/>
            <a:ext cx="5068389" cy="28003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63040" y="4380411"/>
            <a:ext cx="92659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В данной программе можно рассмотреть как программировать направление и мощность мотора </a:t>
            </a:r>
            <a:r>
              <a:rPr lang="en-US" dirty="0">
                <a:solidFill>
                  <a:schemeClr val="accent1"/>
                </a:solidFill>
              </a:rPr>
              <a:t>M</a:t>
            </a:r>
            <a:r>
              <a:rPr lang="en-US" dirty="0" smtClean="0">
                <a:solidFill>
                  <a:schemeClr val="accent1"/>
                </a:solidFill>
              </a:rPr>
              <a:t>1</a:t>
            </a:r>
            <a:r>
              <a:rPr lang="ru-RU" dirty="0" smtClean="0">
                <a:solidFill>
                  <a:schemeClr val="accent1"/>
                </a:solidFill>
              </a:rPr>
              <a:t>. 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chemeClr val="accent1"/>
                </a:solidFill>
              </a:rPr>
              <a:t>Пин 7 программирует направление (низкий или высокий) обозначают движение вперёд или назад.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chemeClr val="accent1"/>
                </a:solidFill>
              </a:rPr>
              <a:t>Порт 6 программирует скорость мотора. Может варьироваться от 0 до 255</a:t>
            </a:r>
            <a:endParaRPr lang="en-US" dirty="0" smtClean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chemeClr val="accent1"/>
                </a:solidFill>
              </a:rPr>
              <a:t>В моторе М2: Направление (Пин 4); Скорость (Порт</a:t>
            </a:r>
            <a:r>
              <a:rPr lang="ru-RU" dirty="0">
                <a:solidFill>
                  <a:schemeClr val="accent1"/>
                </a:solidFill>
              </a:rPr>
              <a:t> </a:t>
            </a:r>
            <a:r>
              <a:rPr lang="ru-RU" dirty="0" smtClean="0">
                <a:solidFill>
                  <a:schemeClr val="accent1"/>
                </a:solidFill>
              </a:rPr>
              <a:t>5)</a:t>
            </a:r>
          </a:p>
        </p:txBody>
      </p:sp>
    </p:spTree>
    <p:extLst>
      <p:ext uri="{BB962C8B-B14F-4D97-AF65-F5344CB8AC3E}">
        <p14:creationId xmlns:p14="http://schemas.microsoft.com/office/powerpoint/2010/main" val="136288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4D46C-1D23-8547-BB33-F0756F889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Работа двух моторов одновременно</a:t>
            </a:r>
            <a:endParaRPr lang="en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7193" t="19808" r="26145" b="16643"/>
          <a:stretch/>
        </p:blipFill>
        <p:spPr>
          <a:xfrm>
            <a:off x="2625633" y="1292639"/>
            <a:ext cx="6940733" cy="531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72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4D46C-1D23-8547-BB33-F0756F889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Программа для двух моторов</a:t>
            </a:r>
            <a:endParaRPr lang="en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4335" t="25330" r="17492" b="33666"/>
          <a:stretch/>
        </p:blipFill>
        <p:spPr>
          <a:xfrm>
            <a:off x="963706" y="1346312"/>
            <a:ext cx="4137212" cy="33870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54550" t="25519" r="16308" b="33567"/>
          <a:stretch/>
        </p:blipFill>
        <p:spPr>
          <a:xfrm>
            <a:off x="6692577" y="1346312"/>
            <a:ext cx="4288933" cy="33870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3706" y="5111931"/>
            <a:ext cx="100178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В данном случае можно настроить программу для управления сразу двумя моторами.</a:t>
            </a:r>
          </a:p>
          <a:p>
            <a:r>
              <a:rPr lang="ru-RU" dirty="0" smtClean="0">
                <a:solidFill>
                  <a:schemeClr val="accent1"/>
                </a:solidFill>
              </a:rPr>
              <a:t>Они могут как двигаться в одном направлении, так и в разных (данный момент очень поможет в программировании поворотов.</a:t>
            </a:r>
            <a:endParaRPr lang="ru-R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51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4D46C-1D23-8547-BB33-F0756F889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9816"/>
            <a:ext cx="10515600" cy="954389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Задание: сборка и программирование «Мобильного робота»</a:t>
            </a:r>
            <a:endParaRPr lang="en-UA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57533"/>
          <a:stretch/>
        </p:blipFill>
        <p:spPr>
          <a:xfrm>
            <a:off x="152968" y="1694726"/>
            <a:ext cx="3510636" cy="28336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59838"/>
          <a:stretch/>
        </p:blipFill>
        <p:spPr>
          <a:xfrm>
            <a:off x="3419338" y="1694726"/>
            <a:ext cx="3329804" cy="28336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3240" r="54161" b="71957"/>
          <a:stretch/>
        </p:blipFill>
        <p:spPr>
          <a:xfrm>
            <a:off x="5084240" y="4169611"/>
            <a:ext cx="3389123" cy="26040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55509" r="2775"/>
          <a:stretch/>
        </p:blipFill>
        <p:spPr>
          <a:xfrm>
            <a:off x="8547784" y="4169612"/>
            <a:ext cx="3572406" cy="260400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89279" y="1871722"/>
            <a:ext cx="497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</a:rPr>
              <a:t>1</a:t>
            </a:r>
            <a:endParaRPr lang="ru-RU" sz="2800" b="1" dirty="0">
              <a:solidFill>
                <a:schemeClr val="accent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12420" y="1774369"/>
            <a:ext cx="519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</a:rPr>
              <a:t>2</a:t>
            </a:r>
            <a:endParaRPr lang="ru-RU" sz="2400" b="1" dirty="0">
              <a:solidFill>
                <a:schemeClr val="accent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39030" y="4297498"/>
            <a:ext cx="428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1"/>
                </a:solidFill>
              </a:rPr>
              <a:t>3</a:t>
            </a:r>
            <a:endParaRPr lang="ru-RU" sz="2400" dirty="0">
              <a:solidFill>
                <a:schemeClr val="accent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02655" y="4297497"/>
            <a:ext cx="628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</a:rPr>
              <a:t>4</a:t>
            </a:r>
            <a:endParaRPr lang="ru-RU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2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8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C1780"/>
      </a:accent1>
      <a:accent2>
        <a:srgbClr val="FD9F25"/>
      </a:accent2>
      <a:accent3>
        <a:srgbClr val="511BFF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965</TotalTime>
  <Words>1092</Words>
  <Application>Microsoft Office PowerPoint</Application>
  <PresentationFormat>Широкоэкранный</PresentationFormat>
  <Paragraphs>163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5" baseType="lpstr">
      <vt:lpstr>Arial</vt:lpstr>
      <vt:lpstr>Calibri</vt:lpstr>
      <vt:lpstr>Calibri Light</vt:lpstr>
      <vt:lpstr>Seravek</vt:lpstr>
      <vt:lpstr>Times New Roman</vt:lpstr>
      <vt:lpstr>Wingdings</vt:lpstr>
      <vt:lpstr>Office Theme</vt:lpstr>
      <vt:lpstr>Обучение по работе с набором «НИКИ робот»</vt:lpstr>
      <vt:lpstr>Содержание</vt:lpstr>
      <vt:lpstr>1 урок. Управление DC моторами</vt:lpstr>
      <vt:lpstr>Сборка DC мотора</vt:lpstr>
      <vt:lpstr>Презентация PowerPoint</vt:lpstr>
      <vt:lpstr>Программа</vt:lpstr>
      <vt:lpstr>Работа двух моторов одновременно</vt:lpstr>
      <vt:lpstr>Программа для двух моторов</vt:lpstr>
      <vt:lpstr>Задание: сборка и программирование «Мобильного робота»</vt:lpstr>
      <vt:lpstr>Презентация PowerPoint</vt:lpstr>
      <vt:lpstr>Самостоятельное создание программы</vt:lpstr>
      <vt:lpstr>2 урок. Точные повороты моторов</vt:lpstr>
      <vt:lpstr>Презентация PowerPoint</vt:lpstr>
      <vt:lpstr>Создание программы, с помощью которой робот сможет развернуться на: 90, 180, 270, 360 градусов вокруг своей оси </vt:lpstr>
      <vt:lpstr>180°                            270°                            360°</vt:lpstr>
      <vt:lpstr>Самостоятельное создание программы</vt:lpstr>
      <vt:lpstr>3 урок. Работа моторов независимо друг от друга</vt:lpstr>
      <vt:lpstr>Движение по кругу</vt:lpstr>
      <vt:lpstr>Самостоятельное создание программы.</vt:lpstr>
      <vt:lpstr>4 урок. Сервопривод</vt:lpstr>
      <vt:lpstr>Соберите конструкцию согласно инструкции «Сервопривод»</vt:lpstr>
      <vt:lpstr>Презентация PowerPoint</vt:lpstr>
      <vt:lpstr>Программа управления</vt:lpstr>
      <vt:lpstr>Плавный поворот сервомотора</vt:lpstr>
      <vt:lpstr>Самостоятельное создание программы</vt:lpstr>
      <vt:lpstr>5 урок. Ультразвуковой датчик расстояния </vt:lpstr>
      <vt:lpstr>Соберите конструкцию «Ультразвуковой датчик»</vt:lpstr>
      <vt:lpstr>Презентация PowerPoint</vt:lpstr>
      <vt:lpstr>Создание программы для датчика расстояния</vt:lpstr>
      <vt:lpstr>Самостоятельное программирование</vt:lpstr>
      <vt:lpstr>6 урок. Датчик линии</vt:lpstr>
      <vt:lpstr>Создание программы для датчика линии</vt:lpstr>
      <vt:lpstr>Самостоятельное написание программы</vt:lpstr>
      <vt:lpstr>7 урок. IR-приёмник</vt:lpstr>
      <vt:lpstr>Работа с IR-приёмником</vt:lpstr>
      <vt:lpstr>Создание программы для IR-приёмника </vt:lpstr>
      <vt:lpstr>Самостоятельное создание программы</vt:lpstr>
      <vt:lpstr>Название слайда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Microsoft Office User</dc:creator>
  <cp:lastModifiedBy>Оксана И. Веселова</cp:lastModifiedBy>
  <cp:revision>47</cp:revision>
  <dcterms:created xsi:type="dcterms:W3CDTF">2024-02-13T07:48:10Z</dcterms:created>
  <dcterms:modified xsi:type="dcterms:W3CDTF">2024-11-09T09:59:49Z</dcterms:modified>
</cp:coreProperties>
</file>