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68" r:id="rId3"/>
    <p:sldId id="259" r:id="rId4"/>
    <p:sldId id="260" r:id="rId5"/>
    <p:sldId id="261" r:id="rId6"/>
    <p:sldId id="266" r:id="rId7"/>
    <p:sldId id="263" r:id="rId8"/>
    <p:sldId id="264" r:id="rId9"/>
    <p:sldId id="270" r:id="rId10"/>
    <p:sldId id="271" r:id="rId11"/>
    <p:sldId id="267" r:id="rId12"/>
    <p:sldId id="269" r:id="rId13"/>
    <p:sldId id="265"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FF0066"/>
    <a:srgbClr val="08B4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1494"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02F6FF-F0A0-42EC-A604-82C7937CC5CE}" type="datetimeFigureOut">
              <a:rPr lang="ru-RU" smtClean="0"/>
              <a:t>09.12.2023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786A95-340B-4DBE-919E-5E00206A9C71}" type="slidenum">
              <a:rPr lang="ru-RU" smtClean="0"/>
              <a:t>‹#›</a:t>
            </a:fld>
            <a:endParaRPr lang="ru-RU"/>
          </a:p>
        </p:txBody>
      </p:sp>
    </p:spTree>
    <p:extLst>
      <p:ext uri="{BB962C8B-B14F-4D97-AF65-F5344CB8AC3E}">
        <p14:creationId xmlns:p14="http://schemas.microsoft.com/office/powerpoint/2010/main" val="936962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1A1A1A"/>
                </a:solidFill>
                <a:effectLst/>
                <a:uLnTx/>
                <a:uFillTx/>
                <a:latin typeface="Times New Roman" pitchFamily="18" charset="0"/>
                <a:ea typeface="+mn-ea"/>
                <a:cs typeface="Times New Roman" pitchFamily="18" charset="0"/>
              </a:rPr>
              <a:t>Ребенок — прирожденный конструктор, изобретатель и исследователь. Эти заложенные природой задатки особенно быстро реализуются и совершенствуются в конструировании, ведь ребенок имеет неограниченную возможность придумывать и создавать свои постройки, конструкции, проявляя при этом любознательность, сообразительность, смекалку и творчество.</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smtClean="0">
              <a:ln>
                <a:noFill/>
              </a:ln>
              <a:solidFill>
                <a:srgbClr val="1A1A1A"/>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1A1A1A"/>
                </a:solidFill>
                <a:effectLst/>
                <a:uLnTx/>
                <a:uFillTx/>
                <a:latin typeface="Times New Roman" pitchFamily="18" charset="0"/>
                <a:ea typeface="+mn-ea"/>
                <a:cs typeface="Times New Roman" pitchFamily="18" charset="0"/>
              </a:rPr>
              <a:t>Конструирование как вид детского творчества способствует активному</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1A1A1A"/>
                </a:solidFill>
                <a:effectLst/>
                <a:uLnTx/>
                <a:uFillTx/>
                <a:latin typeface="Times New Roman" pitchFamily="18" charset="0"/>
                <a:ea typeface="+mn-ea"/>
                <a:cs typeface="Times New Roman" pitchFamily="18" charset="0"/>
              </a:rPr>
              <a:t>формированию технического мышления: благодаря ему ребенок познает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1A1A1A"/>
                </a:solidFill>
                <a:effectLst/>
                <a:uLnTx/>
                <a:uFillTx/>
                <a:latin typeface="Times New Roman" pitchFamily="18" charset="0"/>
                <a:ea typeface="+mn-ea"/>
                <a:cs typeface="Times New Roman" pitchFamily="18" charset="0"/>
              </a:rPr>
              <a:t>основы графической грамоты, учится пользоваться чертежами, выкройка-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1A1A1A"/>
                </a:solidFill>
                <a:effectLst/>
                <a:uLnTx/>
                <a:uFillTx/>
                <a:latin typeface="Times New Roman" pitchFamily="18" charset="0"/>
                <a:ea typeface="+mn-ea"/>
                <a:cs typeface="Times New Roman" pitchFamily="18" charset="0"/>
              </a:rPr>
              <a:t>ми, эскизами.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1A1A1A"/>
                </a:solidFill>
                <a:effectLst/>
                <a:uLnTx/>
                <a:uFillTx/>
                <a:latin typeface="Times New Roman" pitchFamily="18" charset="0"/>
                <a:ea typeface="+mn-ea"/>
                <a:cs typeface="Times New Roman" pitchFamily="18" charset="0"/>
              </a:rPr>
              <a:t>     Ребенок сам производит разметку, измерение, строит схемы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1A1A1A"/>
                </a:solidFill>
                <a:effectLst/>
                <a:uLnTx/>
                <a:uFillTx/>
                <a:latin typeface="Times New Roman" pitchFamily="18" charset="0"/>
                <a:ea typeface="+mn-ea"/>
                <a:cs typeface="Times New Roman" pitchFamily="18" charset="0"/>
              </a:rPr>
              <a:t>на основе самостоятельного анализа, что способствует развитию его пространственного, математического мышления. Конструирование знакомит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1A1A1A"/>
                </a:solidFill>
                <a:effectLst/>
                <a:uLnTx/>
                <a:uFillTx/>
                <a:latin typeface="Times New Roman" pitchFamily="18" charset="0"/>
                <a:ea typeface="+mn-ea"/>
                <a:cs typeface="Times New Roman" pitchFamily="18" charset="0"/>
              </a:rPr>
              <a:t>ребенка со свойствами различных материалов: строительных элементов,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1A1A1A"/>
                </a:solidFill>
                <a:effectLst/>
                <a:uLnTx/>
                <a:uFillTx/>
                <a:latin typeface="Times New Roman" pitchFamily="18" charset="0"/>
                <a:ea typeface="+mn-ea"/>
                <a:cs typeface="Times New Roman" pitchFamily="18" charset="0"/>
              </a:rPr>
              <a:t>бумаги, картона, ткани, природного, бросового материала и пр.</a:t>
            </a:r>
          </a:p>
        </p:txBody>
      </p:sp>
      <p:sp>
        <p:nvSpPr>
          <p:cNvPr id="4" name="Номер слайда 3"/>
          <p:cNvSpPr>
            <a:spLocks noGrp="1"/>
          </p:cNvSpPr>
          <p:nvPr>
            <p:ph type="sldNum" sz="quarter" idx="10"/>
          </p:nvPr>
        </p:nvSpPr>
        <p:spPr/>
        <p:txBody>
          <a:bodyPr/>
          <a:lstStyle/>
          <a:p>
            <a:fld id="{E0786A95-340B-4DBE-919E-5E00206A9C71}" type="slidenum">
              <a:rPr lang="ru-RU" smtClean="0"/>
              <a:t>3</a:t>
            </a:fld>
            <a:endParaRPr lang="ru-RU"/>
          </a:p>
        </p:txBody>
      </p:sp>
    </p:spTree>
    <p:extLst>
      <p:ext uri="{BB962C8B-B14F-4D97-AF65-F5344CB8AC3E}">
        <p14:creationId xmlns:p14="http://schemas.microsoft.com/office/powerpoint/2010/main" val="3092937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1A1A1A"/>
                </a:solidFill>
                <a:effectLst/>
                <a:uLnTx/>
                <a:uFillTx/>
                <a:latin typeface="Times New Roman" pitchFamily="18" charset="0"/>
                <a:ea typeface="+mn-ea"/>
                <a:cs typeface="Times New Roman" pitchFamily="18" charset="0"/>
              </a:rPr>
              <a:t>В старшей группе конструирование по образцу постройки воспитателя уже не является основным обучающим приемом. Образец может быть фотографией, рисунком ребенка, игрушкой. Если образец и дается, то примерный, чтобы показать основные части конструкции. Детям предлагается больше заданий на преобразование образцов, особое внимание уделяется созданию ребятами своих замыслов, поскольку это способствует развитию умения самостоятельно намечать тему постройки, подбирать нужный материал, устанавливать порядок действий, ориентироваться на плоскости, намечать очертания будущей конструкции и пр.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1A1A1A"/>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1A1A1A"/>
                </a:solidFill>
                <a:effectLst/>
                <a:uLnTx/>
                <a:uFillTx/>
                <a:latin typeface="Times New Roman" pitchFamily="18" charset="0"/>
                <a:ea typeface="+mn-ea"/>
                <a:cs typeface="Times New Roman" pitchFamily="18" charset="0"/>
              </a:rPr>
              <a:t>     Особое внимание нужно уделять конструированию по условиям: детям задается ряд задач, которые они должны учитывать, создавая постройку. Например: «Построй мост через реку (определенной ширины),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1A1A1A"/>
                </a:solidFill>
                <a:effectLst/>
                <a:uLnTx/>
                <a:uFillTx/>
                <a:latin typeface="Times New Roman" pitchFamily="18" charset="0"/>
                <a:ea typeface="+mn-ea"/>
                <a:cs typeface="Times New Roman" pitchFamily="18" charset="0"/>
              </a:rPr>
              <a:t>чтобы по нему могли разъехаться две машины и под ним мог проплыть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1A1A1A"/>
                </a:solidFill>
                <a:effectLst/>
                <a:uLnTx/>
                <a:uFillTx/>
                <a:latin typeface="Times New Roman" pitchFamily="18" charset="0"/>
                <a:ea typeface="+mn-ea"/>
                <a:cs typeface="Times New Roman" pitchFamily="18" charset="0"/>
              </a:rPr>
              <a:t>кораблик определенного размера», и пр.</a:t>
            </a:r>
          </a:p>
          <a:p>
            <a:endParaRPr lang="ru-RU" dirty="0"/>
          </a:p>
        </p:txBody>
      </p:sp>
      <p:sp>
        <p:nvSpPr>
          <p:cNvPr id="4" name="Номер слайда 3"/>
          <p:cNvSpPr>
            <a:spLocks noGrp="1"/>
          </p:cNvSpPr>
          <p:nvPr>
            <p:ph type="sldNum" sz="quarter" idx="10"/>
          </p:nvPr>
        </p:nvSpPr>
        <p:spPr/>
        <p:txBody>
          <a:bodyPr/>
          <a:lstStyle/>
          <a:p>
            <a:fld id="{E0786A95-340B-4DBE-919E-5E00206A9C71}" type="slidenum">
              <a:rPr lang="ru-RU" smtClean="0"/>
              <a:t>4</a:t>
            </a:fld>
            <a:endParaRPr lang="ru-RU"/>
          </a:p>
        </p:txBody>
      </p:sp>
    </p:spTree>
    <p:extLst>
      <p:ext uri="{BB962C8B-B14F-4D97-AF65-F5344CB8AC3E}">
        <p14:creationId xmlns:p14="http://schemas.microsoft.com/office/powerpoint/2010/main" val="1506368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В нашей группе № 7 «</a:t>
            </a:r>
            <a:r>
              <a:rPr kumimoji="0" lang="ru-RU" sz="1600" b="1"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Речецветик</a:t>
            </a:r>
            <a:r>
              <a:rPr kumimoji="0" lang="ru-RU" sz="16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совместно с учителем-логопедом создан мини-центр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Конструктивная деятельность детей позволяет педагогу сочетать образование, воспитание и развитие дошкольников во время игры. Для успешной конструктивной деятельности в группе создан мини-центр «Корпорация «Конструирующие дети» с постоянно пополняемой развивающей предметно-пространственной средой.</a:t>
            </a:r>
            <a:endParaRPr lang="ru-RU" dirty="0"/>
          </a:p>
        </p:txBody>
      </p:sp>
      <p:sp>
        <p:nvSpPr>
          <p:cNvPr id="4" name="Номер слайда 3"/>
          <p:cNvSpPr>
            <a:spLocks noGrp="1"/>
          </p:cNvSpPr>
          <p:nvPr>
            <p:ph type="sldNum" sz="quarter" idx="10"/>
          </p:nvPr>
        </p:nvSpPr>
        <p:spPr/>
        <p:txBody>
          <a:bodyPr/>
          <a:lstStyle/>
          <a:p>
            <a:fld id="{E0786A95-340B-4DBE-919E-5E00206A9C71}" type="slidenum">
              <a:rPr lang="ru-RU" smtClean="0"/>
              <a:t>5</a:t>
            </a:fld>
            <a:endParaRPr lang="ru-RU"/>
          </a:p>
        </p:txBody>
      </p:sp>
    </p:spTree>
    <p:extLst>
      <p:ext uri="{BB962C8B-B14F-4D97-AF65-F5344CB8AC3E}">
        <p14:creationId xmlns:p14="http://schemas.microsoft.com/office/powerpoint/2010/main" val="127454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smtClean="0"/>
              <a:t>Наша "Корпорация "Конструирующие дети" помогает развить мелкую моторику, воображение и творческие навыки, решать задачи, требующие нестандартного мышления и находчивости. Это позволит каждому ребенку развить свои способности на полную мощность и стать успешным.</a:t>
            </a:r>
            <a:endParaRPr lang="ru-RU" b="1" dirty="0"/>
          </a:p>
        </p:txBody>
      </p:sp>
      <p:sp>
        <p:nvSpPr>
          <p:cNvPr id="4" name="Номер слайда 3"/>
          <p:cNvSpPr>
            <a:spLocks noGrp="1"/>
          </p:cNvSpPr>
          <p:nvPr>
            <p:ph type="sldNum" sz="quarter" idx="10"/>
          </p:nvPr>
        </p:nvSpPr>
        <p:spPr/>
        <p:txBody>
          <a:bodyPr/>
          <a:lstStyle/>
          <a:p>
            <a:fld id="{E0786A95-340B-4DBE-919E-5E00206A9C71}" type="slidenum">
              <a:rPr lang="ru-RU" smtClean="0"/>
              <a:t>6</a:t>
            </a:fld>
            <a:endParaRPr lang="ru-RU"/>
          </a:p>
        </p:txBody>
      </p:sp>
    </p:spTree>
    <p:extLst>
      <p:ext uri="{BB962C8B-B14F-4D97-AF65-F5344CB8AC3E}">
        <p14:creationId xmlns:p14="http://schemas.microsoft.com/office/powerpoint/2010/main" val="3475265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smtClean="0"/>
              <a:t>В нее вошли различные виды конструктора, магнитный конструктор, обычные крышечки от детского питания, которые можно скреплять между собой, счетные палочки, деревянные и пенопластовые брусочки. Конструкторы «</a:t>
            </a:r>
            <a:r>
              <a:rPr lang="ru-RU" b="1" dirty="0" err="1" smtClean="0"/>
              <a:t>Лего</a:t>
            </a:r>
            <a:r>
              <a:rPr lang="ru-RU" b="1" dirty="0" smtClean="0"/>
              <a:t>» разного размера, из которых можно делать постройки на полу, столе и теперь даже на настенном панно. Для удобства конструктор разложен в коробки разной величины и формы.</a:t>
            </a:r>
          </a:p>
          <a:p>
            <a:r>
              <a:rPr lang="ru-RU" b="1" dirty="0" smtClean="0"/>
              <a:t>Имеются простейшие схемы построек, выкладывания узоров. </a:t>
            </a:r>
          </a:p>
        </p:txBody>
      </p:sp>
      <p:sp>
        <p:nvSpPr>
          <p:cNvPr id="4" name="Номер слайда 3"/>
          <p:cNvSpPr>
            <a:spLocks noGrp="1"/>
          </p:cNvSpPr>
          <p:nvPr>
            <p:ph type="sldNum" sz="quarter" idx="10"/>
          </p:nvPr>
        </p:nvSpPr>
        <p:spPr/>
        <p:txBody>
          <a:bodyPr/>
          <a:lstStyle/>
          <a:p>
            <a:fld id="{E0786A95-340B-4DBE-919E-5E00206A9C71}" type="slidenum">
              <a:rPr lang="ru-RU" smtClean="0"/>
              <a:t>7</a:t>
            </a:fld>
            <a:endParaRPr lang="ru-RU"/>
          </a:p>
        </p:txBody>
      </p:sp>
    </p:spTree>
    <p:extLst>
      <p:ext uri="{BB962C8B-B14F-4D97-AF65-F5344CB8AC3E}">
        <p14:creationId xmlns:p14="http://schemas.microsoft.com/office/powerpoint/2010/main" val="2307236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smtClean="0"/>
              <a:t>Занятия конструированием – это не</a:t>
            </a:r>
            <a:r>
              <a:rPr lang="ru-RU" b="1" baseline="0" dirty="0" smtClean="0"/>
              <a:t> просто выполнение поставленной задачи, а интересная и увлекательная игра. Используя различные виды конструктора дети самостоятельно приобретают знания при решении практических задач и проблем, требующих интеграции знаний из различных предметных областей.</a:t>
            </a:r>
          </a:p>
          <a:p>
            <a:r>
              <a:rPr lang="ru-RU" b="1" baseline="0" dirty="0" smtClean="0"/>
              <a:t>Это дает возможность воспитывать деятеля, а не исполнителя, развивать волевые качества личности, коммуникацию, умение работать в команде, креативность и критическое мышление, так необходимые в современном обществе.</a:t>
            </a:r>
          </a:p>
          <a:p>
            <a:r>
              <a:rPr lang="ru-RU" b="1" dirty="0" smtClean="0"/>
              <a:t>В условиях детского сада конструирование способствует совершенствованию речи детей: они делятся своими замыслами, объясняют действия, подсказывают друг другу то или иное решение.</a:t>
            </a:r>
          </a:p>
          <a:p>
            <a:endParaRPr lang="ru-RU" b="1" dirty="0"/>
          </a:p>
        </p:txBody>
      </p:sp>
      <p:sp>
        <p:nvSpPr>
          <p:cNvPr id="4" name="Номер слайда 3"/>
          <p:cNvSpPr>
            <a:spLocks noGrp="1"/>
          </p:cNvSpPr>
          <p:nvPr>
            <p:ph type="sldNum" sz="quarter" idx="10"/>
          </p:nvPr>
        </p:nvSpPr>
        <p:spPr/>
        <p:txBody>
          <a:bodyPr/>
          <a:lstStyle/>
          <a:p>
            <a:fld id="{E0786A95-340B-4DBE-919E-5E00206A9C71}" type="slidenum">
              <a:rPr lang="ru-RU" smtClean="0"/>
              <a:t>8</a:t>
            </a:fld>
            <a:endParaRPr lang="ru-RU"/>
          </a:p>
        </p:txBody>
      </p:sp>
    </p:spTree>
    <p:extLst>
      <p:ext uri="{BB962C8B-B14F-4D97-AF65-F5344CB8AC3E}">
        <p14:creationId xmlns:p14="http://schemas.microsoft.com/office/powerpoint/2010/main" val="3770454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В нашей «Корпорации «Конструирующие дети» есть напольное пособие, которое мы назвали «</a:t>
            </a:r>
            <a:r>
              <a:rPr kumimoji="0" lang="ru-RU" sz="1800" b="1"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Логогран</a:t>
            </a:r>
            <a:r>
              <a:rPr kumimoji="0" lang="ru-RU" sz="18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а также появилась его настольная версия.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Это игровое пособие простое и увлекательное одновременно</a:t>
            </a:r>
          </a:p>
          <a:p>
            <a:r>
              <a:rPr lang="ru-RU" b="1" dirty="0" smtClean="0">
                <a:latin typeface="Times New Roman" pitchFamily="18" charset="0"/>
                <a:cs typeface="Times New Roman" pitchFamily="18" charset="0"/>
              </a:rPr>
              <a:t>Используем его во всех образовательных областях, но так как группа логопедическая, совместно с учителем-логопедом обязательно проводим через все лексические темы. Планируем</a:t>
            </a:r>
            <a:r>
              <a:rPr lang="ru-RU" b="1" baseline="0" dirty="0" smtClean="0">
                <a:latin typeface="Times New Roman" pitchFamily="18" charset="0"/>
                <a:cs typeface="Times New Roman" pitchFamily="18" charset="0"/>
              </a:rPr>
              <a:t> составить картотеку по работе с игровым пособием.</a:t>
            </a:r>
            <a:r>
              <a:rPr lang="ru-RU" b="1" dirty="0" smtClean="0">
                <a:latin typeface="Times New Roman" pitchFamily="18" charset="0"/>
                <a:cs typeface="Times New Roman" pitchFamily="18" charset="0"/>
              </a:rPr>
              <a:t/>
            </a:r>
            <a:br>
              <a:rPr lang="ru-RU" b="1" dirty="0" smtClean="0">
                <a:latin typeface="Times New Roman" pitchFamily="18" charset="0"/>
                <a:cs typeface="Times New Roman" pitchFamily="18" charset="0"/>
              </a:rPr>
            </a:br>
            <a:endParaRPr lang="ru-RU" b="1" dirty="0" smtClean="0">
              <a:latin typeface="Times New Roman" pitchFamily="18" charset="0"/>
              <a:cs typeface="Times New Roman" pitchFamily="18" charset="0"/>
            </a:endParaRPr>
          </a:p>
          <a:p>
            <a:r>
              <a:rPr lang="ru-RU" b="1" dirty="0" smtClean="0">
                <a:latin typeface="Times New Roman" pitchFamily="18" charset="0"/>
                <a:cs typeface="Times New Roman" pitchFamily="18" charset="0"/>
              </a:rPr>
              <a:t>Обо всех тонкостях работы расскажем позже, пока нарабатываем материал и картотеки.</a:t>
            </a:r>
          </a:p>
          <a:p>
            <a:endParaRPr lang="ru-RU" b="1"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E0786A95-340B-4DBE-919E-5E00206A9C71}" type="slidenum">
              <a:rPr lang="ru-RU" smtClean="0"/>
              <a:t>11</a:t>
            </a:fld>
            <a:endParaRPr lang="ru-RU"/>
          </a:p>
        </p:txBody>
      </p:sp>
    </p:spTree>
    <p:extLst>
      <p:ext uri="{BB962C8B-B14F-4D97-AF65-F5344CB8AC3E}">
        <p14:creationId xmlns:p14="http://schemas.microsoft.com/office/powerpoint/2010/main" val="2401943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0786A95-340B-4DBE-919E-5E00206A9C71}" type="slidenum">
              <a:rPr lang="ru-RU" smtClean="0"/>
              <a:t>13</a:t>
            </a:fld>
            <a:endParaRPr lang="ru-RU"/>
          </a:p>
        </p:txBody>
      </p:sp>
    </p:spTree>
    <p:extLst>
      <p:ext uri="{BB962C8B-B14F-4D97-AF65-F5344CB8AC3E}">
        <p14:creationId xmlns:p14="http://schemas.microsoft.com/office/powerpoint/2010/main" val="107258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12EA890-B98F-409A-BFC1-D812853DA437}" type="datetimeFigureOut">
              <a:rPr lang="ru-RU" smtClean="0"/>
              <a:t>09.12.2023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5B0EB7-F930-445D-A8B4-A32E2DDFFDC2}" type="slidenum">
              <a:rPr lang="ru-RU" smtClean="0"/>
              <a:t>‹#›</a:t>
            </a:fld>
            <a:endParaRPr lang="ru-RU"/>
          </a:p>
        </p:txBody>
      </p:sp>
    </p:spTree>
    <p:extLst>
      <p:ext uri="{BB962C8B-B14F-4D97-AF65-F5344CB8AC3E}">
        <p14:creationId xmlns:p14="http://schemas.microsoft.com/office/powerpoint/2010/main" val="773696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12EA890-B98F-409A-BFC1-D812853DA437}" type="datetimeFigureOut">
              <a:rPr lang="ru-RU" smtClean="0"/>
              <a:t>09.12.2023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5B0EB7-F930-445D-A8B4-A32E2DDFFDC2}" type="slidenum">
              <a:rPr lang="ru-RU" smtClean="0"/>
              <a:t>‹#›</a:t>
            </a:fld>
            <a:endParaRPr lang="ru-RU"/>
          </a:p>
        </p:txBody>
      </p:sp>
    </p:spTree>
    <p:extLst>
      <p:ext uri="{BB962C8B-B14F-4D97-AF65-F5344CB8AC3E}">
        <p14:creationId xmlns:p14="http://schemas.microsoft.com/office/powerpoint/2010/main" val="10267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12EA890-B98F-409A-BFC1-D812853DA437}" type="datetimeFigureOut">
              <a:rPr lang="ru-RU" smtClean="0"/>
              <a:t>09.12.2023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5B0EB7-F930-445D-A8B4-A32E2DDFFDC2}" type="slidenum">
              <a:rPr lang="ru-RU" smtClean="0"/>
              <a:t>‹#›</a:t>
            </a:fld>
            <a:endParaRPr lang="ru-RU"/>
          </a:p>
        </p:txBody>
      </p:sp>
    </p:spTree>
    <p:extLst>
      <p:ext uri="{BB962C8B-B14F-4D97-AF65-F5344CB8AC3E}">
        <p14:creationId xmlns:p14="http://schemas.microsoft.com/office/powerpoint/2010/main" val="105341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12EA890-B98F-409A-BFC1-D812853DA437}" type="datetimeFigureOut">
              <a:rPr lang="ru-RU" smtClean="0"/>
              <a:t>09.12.2023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5B0EB7-F930-445D-A8B4-A32E2DDFFDC2}" type="slidenum">
              <a:rPr lang="ru-RU" smtClean="0"/>
              <a:t>‹#›</a:t>
            </a:fld>
            <a:endParaRPr lang="ru-RU"/>
          </a:p>
        </p:txBody>
      </p:sp>
    </p:spTree>
    <p:extLst>
      <p:ext uri="{BB962C8B-B14F-4D97-AF65-F5344CB8AC3E}">
        <p14:creationId xmlns:p14="http://schemas.microsoft.com/office/powerpoint/2010/main" val="3252675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12EA890-B98F-409A-BFC1-D812853DA437}" type="datetimeFigureOut">
              <a:rPr lang="ru-RU" smtClean="0"/>
              <a:t>09.12.2023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5B0EB7-F930-445D-A8B4-A32E2DDFFDC2}" type="slidenum">
              <a:rPr lang="ru-RU" smtClean="0"/>
              <a:t>‹#›</a:t>
            </a:fld>
            <a:endParaRPr lang="ru-RU"/>
          </a:p>
        </p:txBody>
      </p:sp>
    </p:spTree>
    <p:extLst>
      <p:ext uri="{BB962C8B-B14F-4D97-AF65-F5344CB8AC3E}">
        <p14:creationId xmlns:p14="http://schemas.microsoft.com/office/powerpoint/2010/main" val="4209559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12EA890-B98F-409A-BFC1-D812853DA437}" type="datetimeFigureOut">
              <a:rPr lang="ru-RU" smtClean="0"/>
              <a:t>09.12.2023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D5B0EB7-F930-445D-A8B4-A32E2DDFFDC2}" type="slidenum">
              <a:rPr lang="ru-RU" smtClean="0"/>
              <a:t>‹#›</a:t>
            </a:fld>
            <a:endParaRPr lang="ru-RU"/>
          </a:p>
        </p:txBody>
      </p:sp>
    </p:spTree>
    <p:extLst>
      <p:ext uri="{BB962C8B-B14F-4D97-AF65-F5344CB8AC3E}">
        <p14:creationId xmlns:p14="http://schemas.microsoft.com/office/powerpoint/2010/main" val="3323675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12EA890-B98F-409A-BFC1-D812853DA437}" type="datetimeFigureOut">
              <a:rPr lang="ru-RU" smtClean="0"/>
              <a:t>09.12.2023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D5B0EB7-F930-445D-A8B4-A32E2DDFFDC2}" type="slidenum">
              <a:rPr lang="ru-RU" smtClean="0"/>
              <a:t>‹#›</a:t>
            </a:fld>
            <a:endParaRPr lang="ru-RU"/>
          </a:p>
        </p:txBody>
      </p:sp>
    </p:spTree>
    <p:extLst>
      <p:ext uri="{BB962C8B-B14F-4D97-AF65-F5344CB8AC3E}">
        <p14:creationId xmlns:p14="http://schemas.microsoft.com/office/powerpoint/2010/main" val="3316429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12EA890-B98F-409A-BFC1-D812853DA437}" type="datetimeFigureOut">
              <a:rPr lang="ru-RU" smtClean="0"/>
              <a:t>09.12.2023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D5B0EB7-F930-445D-A8B4-A32E2DDFFDC2}" type="slidenum">
              <a:rPr lang="ru-RU" smtClean="0"/>
              <a:t>‹#›</a:t>
            </a:fld>
            <a:endParaRPr lang="ru-RU"/>
          </a:p>
        </p:txBody>
      </p:sp>
    </p:spTree>
    <p:extLst>
      <p:ext uri="{BB962C8B-B14F-4D97-AF65-F5344CB8AC3E}">
        <p14:creationId xmlns:p14="http://schemas.microsoft.com/office/powerpoint/2010/main" val="1462350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12EA890-B98F-409A-BFC1-D812853DA437}" type="datetimeFigureOut">
              <a:rPr lang="ru-RU" smtClean="0"/>
              <a:t>09.12.2023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D5B0EB7-F930-445D-A8B4-A32E2DDFFDC2}" type="slidenum">
              <a:rPr lang="ru-RU" smtClean="0"/>
              <a:t>‹#›</a:t>
            </a:fld>
            <a:endParaRPr lang="ru-RU"/>
          </a:p>
        </p:txBody>
      </p:sp>
    </p:spTree>
    <p:extLst>
      <p:ext uri="{BB962C8B-B14F-4D97-AF65-F5344CB8AC3E}">
        <p14:creationId xmlns:p14="http://schemas.microsoft.com/office/powerpoint/2010/main" val="699287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12EA890-B98F-409A-BFC1-D812853DA437}" type="datetimeFigureOut">
              <a:rPr lang="ru-RU" smtClean="0"/>
              <a:t>09.12.2023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D5B0EB7-F930-445D-A8B4-A32E2DDFFDC2}" type="slidenum">
              <a:rPr lang="ru-RU" smtClean="0"/>
              <a:t>‹#›</a:t>
            </a:fld>
            <a:endParaRPr lang="ru-RU"/>
          </a:p>
        </p:txBody>
      </p:sp>
    </p:spTree>
    <p:extLst>
      <p:ext uri="{BB962C8B-B14F-4D97-AF65-F5344CB8AC3E}">
        <p14:creationId xmlns:p14="http://schemas.microsoft.com/office/powerpoint/2010/main" val="3572386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12EA890-B98F-409A-BFC1-D812853DA437}" type="datetimeFigureOut">
              <a:rPr lang="ru-RU" smtClean="0"/>
              <a:t>09.12.2023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D5B0EB7-F930-445D-A8B4-A32E2DDFFDC2}" type="slidenum">
              <a:rPr lang="ru-RU" smtClean="0"/>
              <a:t>‹#›</a:t>
            </a:fld>
            <a:endParaRPr lang="ru-RU"/>
          </a:p>
        </p:txBody>
      </p:sp>
    </p:spTree>
    <p:extLst>
      <p:ext uri="{BB962C8B-B14F-4D97-AF65-F5344CB8AC3E}">
        <p14:creationId xmlns:p14="http://schemas.microsoft.com/office/powerpoint/2010/main" val="2143915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EA890-B98F-409A-BFC1-D812853DA437}" type="datetimeFigureOut">
              <a:rPr lang="ru-RU" smtClean="0"/>
              <a:t>09.12.2023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5B0EB7-F930-445D-A8B4-A32E2DDFFDC2}" type="slidenum">
              <a:rPr lang="ru-RU" smtClean="0"/>
              <a:t>‹#›</a:t>
            </a:fld>
            <a:endParaRPr lang="ru-RU"/>
          </a:p>
        </p:txBody>
      </p:sp>
    </p:spTree>
    <p:extLst>
      <p:ext uri="{BB962C8B-B14F-4D97-AF65-F5344CB8AC3E}">
        <p14:creationId xmlns:p14="http://schemas.microsoft.com/office/powerpoint/2010/main" val="1756744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3999" cy="6885384"/>
          </a:xfrm>
          <a:prstGeom prst="rect">
            <a:avLst/>
          </a:prstGeom>
        </p:spPr>
      </p:pic>
      <p:sp>
        <p:nvSpPr>
          <p:cNvPr id="3" name="Прямоугольник 2"/>
          <p:cNvSpPr/>
          <p:nvPr/>
        </p:nvSpPr>
        <p:spPr>
          <a:xfrm>
            <a:off x="431539" y="116632"/>
            <a:ext cx="8280920" cy="646331"/>
          </a:xfrm>
          <a:prstGeom prst="rect">
            <a:avLst/>
          </a:prstGeom>
        </p:spPr>
        <p:txBody>
          <a:bodyPr wrap="square">
            <a:spAutoFit/>
          </a:bodyPr>
          <a:lstStyle/>
          <a:p>
            <a:pPr algn="ctr"/>
            <a:r>
              <a:rPr lang="ru-RU" b="1" i="0" dirty="0" smtClean="0">
                <a:solidFill>
                  <a:srgbClr val="000000"/>
                </a:solidFill>
                <a:effectLst/>
                <a:latin typeface="Times New Roman" pitchFamily="18" charset="0"/>
                <a:cs typeface="Times New Roman" pitchFamily="18" charset="0"/>
              </a:rPr>
              <a:t>Муниципальное дошкольное образовательное учреждение </a:t>
            </a:r>
          </a:p>
          <a:p>
            <a:pPr algn="ctr"/>
            <a:r>
              <a:rPr lang="ru-RU" b="1" i="0" dirty="0" smtClean="0">
                <a:solidFill>
                  <a:srgbClr val="000000"/>
                </a:solidFill>
                <a:effectLst/>
                <a:latin typeface="Times New Roman" pitchFamily="18" charset="0"/>
                <a:cs typeface="Times New Roman" pitchFamily="18" charset="0"/>
              </a:rPr>
              <a:t>«Детский сад № 251  г. </a:t>
            </a:r>
            <a:r>
              <a:rPr lang="ru-RU" b="1" dirty="0" smtClean="0">
                <a:solidFill>
                  <a:srgbClr val="000000"/>
                </a:solidFill>
                <a:latin typeface="Times New Roman" pitchFamily="18" charset="0"/>
                <a:cs typeface="Times New Roman" pitchFamily="18" charset="0"/>
              </a:rPr>
              <a:t>Челябинска» </a:t>
            </a:r>
            <a:r>
              <a:rPr lang="ru-RU" b="1" dirty="0">
                <a:solidFill>
                  <a:srgbClr val="000000"/>
                </a:solidFill>
                <a:latin typeface="Times New Roman" pitchFamily="18" charset="0"/>
                <a:cs typeface="Times New Roman" pitchFamily="18" charset="0"/>
              </a:rPr>
              <a:t>СП </a:t>
            </a:r>
            <a:r>
              <a:rPr lang="ru-RU" b="1" dirty="0" smtClean="0">
                <a:solidFill>
                  <a:srgbClr val="000000"/>
                </a:solidFill>
                <a:latin typeface="Times New Roman" pitchFamily="18" charset="0"/>
                <a:cs typeface="Times New Roman" pitchFamily="18" charset="0"/>
              </a:rPr>
              <a:t>2</a:t>
            </a:r>
            <a:endParaRPr lang="ru-RU" b="1" dirty="0">
              <a:latin typeface="Times New Roman" pitchFamily="18" charset="0"/>
              <a:cs typeface="Times New Roman" pitchFamily="18" charset="0"/>
            </a:endParaRPr>
          </a:p>
        </p:txBody>
      </p:sp>
      <p:sp>
        <p:nvSpPr>
          <p:cNvPr id="4" name="TextBox 3"/>
          <p:cNvSpPr txBox="1"/>
          <p:nvPr/>
        </p:nvSpPr>
        <p:spPr>
          <a:xfrm>
            <a:off x="431539" y="1628800"/>
            <a:ext cx="8460941" cy="1477328"/>
          </a:xfrm>
          <a:prstGeom prst="rect">
            <a:avLst/>
          </a:prstGeom>
          <a:noFill/>
        </p:spPr>
        <p:txBody>
          <a:bodyPr wrap="square" rtlCol="0">
            <a:spAutoFit/>
          </a:bodyPr>
          <a:lstStyle/>
          <a:p>
            <a:pPr algn="ctr"/>
            <a:r>
              <a:rPr lang="ru-RU" sz="3000" b="1" dirty="0" smtClean="0">
                <a:solidFill>
                  <a:srgbClr val="FF0066"/>
                </a:solidFill>
                <a:latin typeface="Arial Black" pitchFamily="34" charset="0"/>
                <a:cs typeface="Times New Roman" pitchFamily="18" charset="0"/>
              </a:rPr>
              <a:t> «Корпорация «Конструирующие дети» как средство всестороннего развития детей 5-7 лет с ТНР» </a:t>
            </a:r>
            <a:endParaRPr lang="ru-RU" sz="3000" b="1" dirty="0">
              <a:solidFill>
                <a:srgbClr val="FF0066"/>
              </a:solidFill>
              <a:latin typeface="Arial Black" pitchFamily="34" charset="0"/>
              <a:cs typeface="Times New Roman" pitchFamily="18" charset="0"/>
            </a:endParaRPr>
          </a:p>
        </p:txBody>
      </p:sp>
      <p:sp>
        <p:nvSpPr>
          <p:cNvPr id="5" name="TextBox 4"/>
          <p:cNvSpPr txBox="1"/>
          <p:nvPr/>
        </p:nvSpPr>
        <p:spPr>
          <a:xfrm>
            <a:off x="4571999" y="5445224"/>
            <a:ext cx="4427984" cy="1323439"/>
          </a:xfrm>
          <a:prstGeom prst="rect">
            <a:avLst/>
          </a:prstGeom>
          <a:noFill/>
        </p:spPr>
        <p:txBody>
          <a:bodyPr wrap="square" rtlCol="0">
            <a:spAutoFit/>
          </a:bodyPr>
          <a:lstStyle/>
          <a:p>
            <a:pPr algn="r"/>
            <a:r>
              <a:rPr lang="ru-RU" sz="1600" b="1" dirty="0" smtClean="0">
                <a:latin typeface="Times New Roman" pitchFamily="18" charset="0"/>
                <a:cs typeface="Times New Roman" pitchFamily="18" charset="0"/>
              </a:rPr>
              <a:t>Организаторы: педагог высшей квалификационной категории: </a:t>
            </a:r>
          </a:p>
          <a:p>
            <a:pPr algn="r"/>
            <a:r>
              <a:rPr lang="ru-RU" sz="1600" b="1" dirty="0" smtClean="0">
                <a:solidFill>
                  <a:srgbClr val="002060"/>
                </a:solidFill>
                <a:latin typeface="Times New Roman" pitchFamily="18" charset="0"/>
                <a:cs typeface="Times New Roman" pitchFamily="18" charset="0"/>
              </a:rPr>
              <a:t>Голубева Ю. В.</a:t>
            </a:r>
            <a:r>
              <a:rPr lang="ru-RU" sz="1600" b="1" dirty="0" smtClean="0">
                <a:latin typeface="Times New Roman" pitchFamily="18" charset="0"/>
                <a:cs typeface="Times New Roman" pitchFamily="18" charset="0"/>
              </a:rPr>
              <a:t>; </a:t>
            </a:r>
          </a:p>
          <a:p>
            <a:pPr algn="r"/>
            <a:r>
              <a:rPr lang="ru-RU" sz="1600" b="1" dirty="0" smtClean="0">
                <a:latin typeface="Times New Roman" pitchFamily="18" charset="0"/>
                <a:cs typeface="Times New Roman" pitchFamily="18" charset="0"/>
              </a:rPr>
              <a:t>учитель-логопед </a:t>
            </a:r>
            <a:r>
              <a:rPr lang="ru-RU" sz="1600" b="1" dirty="0">
                <a:solidFill>
                  <a:prstClr val="black"/>
                </a:solidFill>
                <a:latin typeface="Times New Roman" pitchFamily="18" charset="0"/>
                <a:cs typeface="Times New Roman" pitchFamily="18" charset="0"/>
              </a:rPr>
              <a:t>высшей квалификационной категории </a:t>
            </a:r>
            <a:r>
              <a:rPr lang="ru-RU" sz="1600" b="1" dirty="0" smtClean="0">
                <a:solidFill>
                  <a:srgbClr val="002060"/>
                </a:solidFill>
                <a:latin typeface="Times New Roman" pitchFamily="18" charset="0"/>
                <a:cs typeface="Times New Roman" pitchFamily="18" charset="0"/>
              </a:rPr>
              <a:t>Мельник И. Н. </a:t>
            </a:r>
            <a:endParaRPr lang="ru-RU" sz="1600" b="1" dirty="0">
              <a:solidFill>
                <a:srgbClr val="002060"/>
              </a:solidFill>
              <a:latin typeface="Times New Roman" pitchFamily="18" charset="0"/>
              <a:cs typeface="Times New Roman"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3573016"/>
            <a:ext cx="4464496" cy="2407852"/>
          </a:xfrm>
          <a:prstGeom prst="rect">
            <a:avLst/>
          </a:prstGeom>
        </p:spPr>
      </p:pic>
    </p:spTree>
    <p:extLst>
      <p:ext uri="{BB962C8B-B14F-4D97-AF65-F5344CB8AC3E}">
        <p14:creationId xmlns:p14="http://schemas.microsoft.com/office/powerpoint/2010/main" val="1920001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b="6487"/>
          <a:stretch/>
        </p:blipFill>
        <p:spPr>
          <a:xfrm>
            <a:off x="6444208" y="3541813"/>
            <a:ext cx="2530538" cy="3155167"/>
          </a:xfrm>
          <a:prstGeom prst="rect">
            <a:avLst/>
          </a:prstGeom>
          <a:ln w="38100">
            <a:solidFill>
              <a:srgbClr val="002060"/>
            </a:solidFill>
          </a:ln>
        </p:spPr>
      </p:pic>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b="9612"/>
          <a:stretch/>
        </p:blipFill>
        <p:spPr>
          <a:xfrm>
            <a:off x="202230" y="112406"/>
            <a:ext cx="2751963" cy="3316594"/>
          </a:xfrm>
          <a:prstGeom prst="rect">
            <a:avLst/>
          </a:prstGeom>
          <a:ln w="38100">
            <a:solidFill>
              <a:srgbClr val="002060"/>
            </a:solidFill>
          </a:ln>
        </p:spPr>
      </p:pic>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b="5990"/>
          <a:stretch/>
        </p:blipFill>
        <p:spPr>
          <a:xfrm>
            <a:off x="3292910" y="212406"/>
            <a:ext cx="2558179" cy="3206587"/>
          </a:xfrm>
          <a:prstGeom prst="rect">
            <a:avLst/>
          </a:prstGeom>
          <a:ln w="38100">
            <a:solidFill>
              <a:srgbClr val="002060"/>
            </a:solidFill>
          </a:ln>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845705" y="607631"/>
            <a:ext cx="3059832" cy="2294874"/>
          </a:xfrm>
          <a:prstGeom prst="rect">
            <a:avLst/>
          </a:prstGeom>
          <a:ln w="38100">
            <a:solidFill>
              <a:srgbClr val="002060"/>
            </a:solidFill>
          </a:ln>
        </p:spPr>
      </p:pic>
      <p:pic>
        <p:nvPicPr>
          <p:cNvPr id="6" name="Рисунок 5"/>
          <p:cNvPicPr>
            <a:picLocks noChangeAspect="1"/>
          </p:cNvPicPr>
          <p:nvPr/>
        </p:nvPicPr>
        <p:blipFill rotWithShape="1">
          <a:blip r:embed="rId7" cstate="print">
            <a:extLst>
              <a:ext uri="{28A0092B-C50C-407E-A947-70E740481C1C}">
                <a14:useLocalDpi xmlns:a14="http://schemas.microsoft.com/office/drawing/2010/main" val="0"/>
              </a:ext>
            </a:extLst>
          </a:blip>
          <a:srcRect t="15239" b="13650"/>
          <a:stretch/>
        </p:blipFill>
        <p:spPr>
          <a:xfrm>
            <a:off x="683568" y="4222938"/>
            <a:ext cx="2609342" cy="2474042"/>
          </a:xfrm>
          <a:prstGeom prst="rect">
            <a:avLst/>
          </a:prstGeom>
          <a:ln w="38100">
            <a:solidFill>
              <a:srgbClr val="002060"/>
            </a:solidFill>
          </a:ln>
        </p:spPr>
      </p:pic>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2309" y="4222937"/>
            <a:ext cx="1890452" cy="2520603"/>
          </a:xfrm>
          <a:prstGeom prst="rect">
            <a:avLst/>
          </a:prstGeom>
          <a:ln w="38100">
            <a:solidFill>
              <a:srgbClr val="002060"/>
            </a:solidFill>
          </a:ln>
        </p:spPr>
      </p:pic>
      <p:sp>
        <p:nvSpPr>
          <p:cNvPr id="8" name="TextBox 7"/>
          <p:cNvSpPr txBox="1"/>
          <p:nvPr/>
        </p:nvSpPr>
        <p:spPr>
          <a:xfrm>
            <a:off x="915886" y="3679101"/>
            <a:ext cx="5521898" cy="400110"/>
          </a:xfrm>
          <a:prstGeom prst="rect">
            <a:avLst/>
          </a:prstGeom>
          <a:noFill/>
        </p:spPr>
        <p:txBody>
          <a:bodyPr wrap="square" rtlCol="0">
            <a:spAutoFit/>
          </a:bodyPr>
          <a:lstStyle/>
          <a:p>
            <a:r>
              <a:rPr lang="ru-RU" sz="2000" b="1" dirty="0" smtClean="0">
                <a:solidFill>
                  <a:srgbClr val="CC0099"/>
                </a:solidFill>
              </a:rPr>
              <a:t>Сегодня мечта – завтра реальность!</a:t>
            </a:r>
            <a:endParaRPr lang="ru-RU" sz="2000" b="1" dirty="0">
              <a:solidFill>
                <a:srgbClr val="CC0099"/>
              </a:solidFill>
            </a:endParaRPr>
          </a:p>
        </p:txBody>
      </p:sp>
    </p:spTree>
    <p:extLst>
      <p:ext uri="{BB962C8B-B14F-4D97-AF65-F5344CB8AC3E}">
        <p14:creationId xmlns:p14="http://schemas.microsoft.com/office/powerpoint/2010/main" val="3130818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3528" y="476672"/>
            <a:ext cx="8568952" cy="3693319"/>
          </a:xfrm>
          <a:prstGeom prst="rect">
            <a:avLst/>
          </a:prstGeom>
        </p:spPr>
        <p:txBody>
          <a:bodyPr wrap="square">
            <a:spAutoFit/>
          </a:bodyPr>
          <a:lstStyle/>
          <a:p>
            <a:endParaRPr lang="ru-RU" b="1" dirty="0">
              <a:solidFill>
                <a:srgbClr val="000000"/>
              </a:solidFill>
              <a:latin typeface="Times New Roman" pitchFamily="18" charset="0"/>
              <a:cs typeface="Times New Roman" pitchFamily="18" charset="0"/>
            </a:endParaRPr>
          </a:p>
          <a:p>
            <a:endParaRPr lang="ru-RU" b="1" dirty="0" smtClean="0">
              <a:solidFill>
                <a:srgbClr val="000000"/>
              </a:solidFill>
              <a:latin typeface="Times New Roman" pitchFamily="18" charset="0"/>
              <a:cs typeface="Times New Roman" pitchFamily="18" charset="0"/>
            </a:endParaRPr>
          </a:p>
          <a:p>
            <a:endParaRPr lang="ru-RU" b="1" dirty="0">
              <a:solidFill>
                <a:srgbClr val="000000"/>
              </a:solidFill>
              <a:latin typeface="Times New Roman" pitchFamily="18" charset="0"/>
              <a:cs typeface="Times New Roman" pitchFamily="18" charset="0"/>
            </a:endParaRPr>
          </a:p>
          <a:p>
            <a:endParaRPr lang="ru-RU" b="1" dirty="0" smtClean="0">
              <a:solidFill>
                <a:srgbClr val="000000"/>
              </a:solidFill>
              <a:latin typeface="Times New Roman" pitchFamily="18" charset="0"/>
              <a:cs typeface="Times New Roman" pitchFamily="18" charset="0"/>
            </a:endParaRPr>
          </a:p>
          <a:p>
            <a:endParaRPr lang="ru-RU" b="1" dirty="0">
              <a:solidFill>
                <a:srgbClr val="000000"/>
              </a:solidFill>
              <a:latin typeface="Times New Roman" pitchFamily="18" charset="0"/>
              <a:cs typeface="Times New Roman" pitchFamily="18" charset="0"/>
            </a:endParaRPr>
          </a:p>
          <a:p>
            <a:endParaRPr lang="ru-RU" b="1" dirty="0" smtClean="0">
              <a:solidFill>
                <a:srgbClr val="000000"/>
              </a:solidFill>
              <a:latin typeface="Times New Roman" pitchFamily="18" charset="0"/>
              <a:cs typeface="Times New Roman" pitchFamily="18" charset="0"/>
            </a:endParaRPr>
          </a:p>
          <a:p>
            <a:endParaRPr lang="ru-RU" b="1" dirty="0">
              <a:solidFill>
                <a:srgbClr val="000000"/>
              </a:solidFill>
              <a:latin typeface="Times New Roman" pitchFamily="18" charset="0"/>
              <a:cs typeface="Times New Roman" pitchFamily="18" charset="0"/>
            </a:endParaRPr>
          </a:p>
          <a:p>
            <a:endParaRPr lang="ru-RU" b="1" dirty="0" smtClean="0">
              <a:solidFill>
                <a:srgbClr val="000000"/>
              </a:solidFill>
              <a:latin typeface="Times New Roman" pitchFamily="18" charset="0"/>
              <a:cs typeface="Times New Roman" pitchFamily="18" charset="0"/>
            </a:endParaRPr>
          </a:p>
          <a:p>
            <a:pPr algn="ctr"/>
            <a:endParaRPr lang="ru-RU" b="1" dirty="0" smtClean="0">
              <a:solidFill>
                <a:srgbClr val="000000"/>
              </a:solidFill>
              <a:latin typeface="Times New Roman" pitchFamily="18" charset="0"/>
              <a:cs typeface="Times New Roman" pitchFamily="18" charset="0"/>
            </a:endParaRPr>
          </a:p>
          <a:p>
            <a:pPr algn="ctr"/>
            <a:endParaRPr lang="ru-RU" b="1" dirty="0" smtClean="0">
              <a:solidFill>
                <a:srgbClr val="000000"/>
              </a:solidFill>
              <a:latin typeface="Times New Roman" pitchFamily="18" charset="0"/>
              <a:cs typeface="Times New Roman" pitchFamily="18" charset="0"/>
            </a:endParaRPr>
          </a:p>
          <a:p>
            <a:pPr algn="ctr"/>
            <a:endParaRPr lang="ru-RU" b="1" dirty="0">
              <a:solidFill>
                <a:srgbClr val="000000"/>
              </a:solidFill>
              <a:latin typeface="Times New Roman" pitchFamily="18" charset="0"/>
              <a:cs typeface="Times New Roman" pitchFamily="18" charset="0"/>
            </a:endParaRPr>
          </a:p>
          <a:p>
            <a:endParaRPr lang="ru-RU" b="1" i="1" dirty="0">
              <a:solidFill>
                <a:srgbClr val="000000"/>
              </a:solidFill>
              <a:latin typeface="Times New Roman" pitchFamily="18" charset="0"/>
              <a:cs typeface="Times New Roman" pitchFamily="18" charset="0"/>
            </a:endParaRPr>
          </a:p>
          <a:p>
            <a:r>
              <a:rPr lang="ru-RU" b="1" i="1" dirty="0" smtClean="0">
                <a:solidFill>
                  <a:srgbClr val="000000"/>
                </a:solidFill>
                <a:latin typeface="Times New Roman" pitchFamily="18" charset="0"/>
                <a:cs typeface="Times New Roman" pitchFamily="18" charset="0"/>
              </a:rPr>
              <a:t> Напольное игровое пособие «</a:t>
            </a:r>
            <a:r>
              <a:rPr lang="ru-RU" b="1" i="1" dirty="0" err="1" smtClean="0">
                <a:solidFill>
                  <a:srgbClr val="000000"/>
                </a:solidFill>
                <a:latin typeface="Times New Roman" pitchFamily="18" charset="0"/>
                <a:cs typeface="Times New Roman" pitchFamily="18" charset="0"/>
              </a:rPr>
              <a:t>Логогран</a:t>
            </a:r>
            <a:r>
              <a:rPr lang="ru-RU" b="1" i="1" dirty="0" smtClean="0">
                <a:solidFill>
                  <a:srgbClr val="000000"/>
                </a:solidFill>
                <a:latin typeface="Times New Roman" pitchFamily="18" charset="0"/>
                <a:cs typeface="Times New Roman" pitchFamily="18" charset="0"/>
              </a:rPr>
              <a:t>»</a:t>
            </a: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2852936"/>
            <a:ext cx="4007973" cy="3005980"/>
          </a:xfrm>
          <a:prstGeom prst="rect">
            <a:avLst/>
          </a:prstGeom>
          <a:ln w="38100">
            <a:solidFill>
              <a:srgbClr val="002060"/>
            </a:solidFill>
          </a:ln>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535" y="467477"/>
            <a:ext cx="4128457" cy="3096344"/>
          </a:xfrm>
          <a:prstGeom prst="rect">
            <a:avLst/>
          </a:prstGeom>
          <a:ln w="38100">
            <a:solidFill>
              <a:srgbClr val="002060"/>
            </a:solidFill>
          </a:ln>
        </p:spPr>
      </p:pic>
      <p:sp>
        <p:nvSpPr>
          <p:cNvPr id="5" name="TextBox 4"/>
          <p:cNvSpPr txBox="1"/>
          <p:nvPr/>
        </p:nvSpPr>
        <p:spPr>
          <a:xfrm>
            <a:off x="4884507" y="6021288"/>
            <a:ext cx="4151989" cy="369332"/>
          </a:xfrm>
          <a:prstGeom prst="rect">
            <a:avLst/>
          </a:prstGeom>
          <a:noFill/>
        </p:spPr>
        <p:txBody>
          <a:bodyPr wrap="square" rtlCol="0">
            <a:spAutoFit/>
          </a:bodyPr>
          <a:lstStyle/>
          <a:p>
            <a:pPr algn="ctr"/>
            <a:r>
              <a:rPr lang="ru-RU" b="1" i="1" dirty="0" smtClean="0">
                <a:latin typeface="Times New Roman" pitchFamily="18" charset="0"/>
                <a:cs typeface="Times New Roman" pitchFamily="18" charset="0"/>
              </a:rPr>
              <a:t>Настольный «</a:t>
            </a:r>
            <a:r>
              <a:rPr lang="ru-RU" b="1" i="1" dirty="0" err="1" smtClean="0">
                <a:latin typeface="Times New Roman" pitchFamily="18" charset="0"/>
                <a:cs typeface="Times New Roman" pitchFamily="18" charset="0"/>
              </a:rPr>
              <a:t>Логогран</a:t>
            </a:r>
            <a:r>
              <a:rPr lang="ru-RU" b="1" i="1" dirty="0" smtClean="0">
                <a:latin typeface="Times New Roman" pitchFamily="18" charset="0"/>
                <a:cs typeface="Times New Roman" pitchFamily="18" charset="0"/>
              </a:rPr>
              <a:t>»</a:t>
            </a:r>
            <a:endParaRPr lang="ru-RU" b="1" i="1" dirty="0">
              <a:latin typeface="Times New Roman" pitchFamily="18" charset="0"/>
              <a:cs typeface="Times New Roman" pitchFamily="18" charset="0"/>
            </a:endParaRPr>
          </a:p>
        </p:txBody>
      </p:sp>
    </p:spTree>
    <p:extLst>
      <p:ext uri="{BB962C8B-B14F-4D97-AF65-F5344CB8AC3E}">
        <p14:creationId xmlns:p14="http://schemas.microsoft.com/office/powerpoint/2010/main" val="8937542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429000"/>
            <a:ext cx="2450727" cy="324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3427242"/>
            <a:ext cx="2451653" cy="324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207335"/>
            <a:ext cx="3719513"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5375" y="149390"/>
            <a:ext cx="3876675"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0112" y="3284984"/>
            <a:ext cx="3168352" cy="2376264"/>
          </a:xfrm>
          <a:prstGeom prst="rect">
            <a:avLst/>
          </a:prstGeom>
          <a:ln w="38100">
            <a:solidFill>
              <a:srgbClr val="002060"/>
            </a:solidFill>
          </a:ln>
        </p:spPr>
      </p:pic>
      <p:sp>
        <p:nvSpPr>
          <p:cNvPr id="3" name="TextBox 2"/>
          <p:cNvSpPr txBox="1"/>
          <p:nvPr/>
        </p:nvSpPr>
        <p:spPr>
          <a:xfrm>
            <a:off x="5796136" y="5877272"/>
            <a:ext cx="2952328" cy="461665"/>
          </a:xfrm>
          <a:prstGeom prst="rect">
            <a:avLst/>
          </a:prstGeom>
          <a:noFill/>
        </p:spPr>
        <p:txBody>
          <a:bodyPr wrap="square" rtlCol="0">
            <a:spAutoFit/>
          </a:bodyPr>
          <a:lstStyle/>
          <a:p>
            <a:r>
              <a:rPr lang="ru-RU" sz="2400" b="1" dirty="0" smtClean="0">
                <a:solidFill>
                  <a:srgbClr val="CC0099"/>
                </a:solidFill>
              </a:rPr>
              <a:t>Новая реальность…</a:t>
            </a:r>
            <a:endParaRPr lang="ru-RU" sz="2400" b="1" dirty="0">
              <a:solidFill>
                <a:srgbClr val="CC0099"/>
              </a:solidFill>
            </a:endParaRPr>
          </a:p>
        </p:txBody>
      </p:sp>
    </p:spTree>
    <p:extLst>
      <p:ext uri="{BB962C8B-B14F-4D97-AF65-F5344CB8AC3E}">
        <p14:creationId xmlns:p14="http://schemas.microsoft.com/office/powerpoint/2010/main" val="400546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34312" y="260648"/>
            <a:ext cx="8856984" cy="5078313"/>
          </a:xfrm>
          <a:prstGeom prst="rect">
            <a:avLst/>
          </a:prstGeom>
        </p:spPr>
        <p:txBody>
          <a:bodyPr wrap="square">
            <a:spAutoFit/>
          </a:bodyPr>
          <a:lstStyle/>
          <a:p>
            <a:r>
              <a:rPr lang="ru-RU" b="1" i="0" dirty="0" smtClean="0">
                <a:solidFill>
                  <a:srgbClr val="002060"/>
                </a:solidFill>
                <a:effectLst/>
                <a:latin typeface="Times New Roman" pitchFamily="18" charset="0"/>
                <a:cs typeface="Times New Roman" pitchFamily="18" charset="0"/>
              </a:rPr>
              <a:t>Ожидаемые результаты к концу года:</a:t>
            </a:r>
          </a:p>
          <a:p>
            <a:endParaRPr lang="ru-RU" b="1" i="0" dirty="0" smtClean="0">
              <a:solidFill>
                <a:srgbClr val="002060"/>
              </a:solidFill>
              <a:effectLst/>
              <a:latin typeface="Times New Roman" pitchFamily="18" charset="0"/>
              <a:cs typeface="Times New Roman" pitchFamily="18" charset="0"/>
            </a:endParaRPr>
          </a:p>
          <a:p>
            <a:r>
              <a:rPr lang="ru-RU" sz="1600" b="1" i="0" dirty="0" smtClean="0">
                <a:solidFill>
                  <a:srgbClr val="1A1A1A"/>
                </a:solidFill>
                <a:effectLst/>
                <a:latin typeface="Times New Roman" pitchFamily="18" charset="0"/>
                <a:cs typeface="Times New Roman" pitchFamily="18" charset="0"/>
              </a:rPr>
              <a:t>• У детей расширяется интерес к деятельности людей по созданию архитектурных, художественных ценностей, технических изобретений, предметов, вещей, необходимых для жизни людей.</a:t>
            </a:r>
          </a:p>
          <a:p>
            <a:r>
              <a:rPr lang="ru-RU" sz="1600" b="1" i="0" dirty="0" smtClean="0">
                <a:solidFill>
                  <a:srgbClr val="1A1A1A"/>
                </a:solidFill>
                <a:effectLst/>
                <a:latin typeface="Times New Roman" pitchFamily="18" charset="0"/>
                <a:cs typeface="Times New Roman" pitchFamily="18" charset="0"/>
              </a:rPr>
              <a:t>• Формируется интерес к конструированию из разных материалов.</a:t>
            </a:r>
          </a:p>
          <a:p>
            <a:r>
              <a:rPr lang="ru-RU" sz="1600" b="1" i="0" dirty="0" smtClean="0">
                <a:solidFill>
                  <a:srgbClr val="1A1A1A"/>
                </a:solidFill>
                <a:effectLst/>
                <a:latin typeface="Times New Roman" pitchFamily="18" charset="0"/>
                <a:cs typeface="Times New Roman" pitchFamily="18" charset="0"/>
              </a:rPr>
              <a:t>• Совершенствуются конструкторские навыки при создании сооружений по образу, по условиям, по замыслу из строительного материала, разных конструкторов и в плоскостном моделировании.</a:t>
            </a:r>
          </a:p>
          <a:p>
            <a:r>
              <a:rPr lang="ru-RU" sz="1600" b="1" i="0" dirty="0" smtClean="0">
                <a:solidFill>
                  <a:srgbClr val="1A1A1A"/>
                </a:solidFill>
                <a:effectLst/>
                <a:latin typeface="Times New Roman" pitchFamily="18" charset="0"/>
                <a:cs typeface="Times New Roman" pitchFamily="18" charset="0"/>
              </a:rPr>
              <a:t>• Формируются представления о строительных элементах и их конструктивных свойствах.</a:t>
            </a:r>
          </a:p>
          <a:p>
            <a:r>
              <a:rPr lang="ru-RU" sz="1600" b="1" i="0" dirty="0" smtClean="0">
                <a:solidFill>
                  <a:srgbClr val="1A1A1A"/>
                </a:solidFill>
                <a:effectLst/>
                <a:latin typeface="Times New Roman" pitchFamily="18" charset="0"/>
                <a:cs typeface="Times New Roman" pitchFamily="18" charset="0"/>
              </a:rPr>
              <a:t>• Развивается стремление к творчеству, экспериментированию и изобретательству.</a:t>
            </a:r>
          </a:p>
          <a:p>
            <a:r>
              <a:rPr lang="ru-RU" sz="1600" b="1" i="0" dirty="0" smtClean="0">
                <a:solidFill>
                  <a:srgbClr val="1A1A1A"/>
                </a:solidFill>
                <a:effectLst/>
                <a:latin typeface="Times New Roman" pitchFamily="18" charset="0"/>
                <a:cs typeface="Times New Roman" pitchFamily="18" charset="0"/>
              </a:rPr>
              <a:t>• Развивается способность к </a:t>
            </a:r>
          </a:p>
          <a:p>
            <a:r>
              <a:rPr lang="ru-RU" sz="1600" b="1" i="0" dirty="0" smtClean="0">
                <a:solidFill>
                  <a:srgbClr val="1A1A1A"/>
                </a:solidFill>
                <a:effectLst/>
                <a:latin typeface="Times New Roman" pitchFamily="18" charset="0"/>
                <a:cs typeface="Times New Roman" pitchFamily="18" charset="0"/>
              </a:rPr>
              <a:t>самостоятельному анализу сооружений, </a:t>
            </a:r>
          </a:p>
          <a:p>
            <a:r>
              <a:rPr lang="ru-RU" sz="1600" b="1" i="0" dirty="0" smtClean="0">
                <a:solidFill>
                  <a:srgbClr val="1A1A1A"/>
                </a:solidFill>
                <a:effectLst/>
                <a:latin typeface="Times New Roman" pitchFamily="18" charset="0"/>
                <a:cs typeface="Times New Roman" pitchFamily="18" charset="0"/>
              </a:rPr>
              <a:t>рисунков, схем (по обобщенному способу).</a:t>
            </a:r>
          </a:p>
          <a:p>
            <a:r>
              <a:rPr lang="ru-RU" sz="1600" b="1" i="0" dirty="0" smtClean="0">
                <a:solidFill>
                  <a:srgbClr val="1A1A1A"/>
                </a:solidFill>
                <a:effectLst/>
                <a:latin typeface="Times New Roman" pitchFamily="18" charset="0"/>
                <a:cs typeface="Times New Roman" pitchFamily="18" charset="0"/>
              </a:rPr>
              <a:t>• Совершенствуются навыки </a:t>
            </a:r>
          </a:p>
          <a:p>
            <a:r>
              <a:rPr lang="ru-RU" sz="1600" b="1" i="0" dirty="0" smtClean="0">
                <a:solidFill>
                  <a:srgbClr val="1A1A1A"/>
                </a:solidFill>
                <a:effectLst/>
                <a:latin typeface="Times New Roman" pitchFamily="18" charset="0"/>
                <a:cs typeface="Times New Roman" pitchFamily="18" charset="0"/>
              </a:rPr>
              <a:t>пространственной ориентации.</a:t>
            </a:r>
          </a:p>
          <a:p>
            <a:r>
              <a:rPr lang="ru-RU" sz="1600" b="1" i="0" dirty="0" smtClean="0">
                <a:solidFill>
                  <a:srgbClr val="1A1A1A"/>
                </a:solidFill>
                <a:effectLst/>
                <a:latin typeface="Times New Roman" pitchFamily="18" charset="0"/>
                <a:cs typeface="Times New Roman" pitchFamily="18" charset="0"/>
              </a:rPr>
              <a:t>• Формируется стремление к </a:t>
            </a:r>
          </a:p>
          <a:p>
            <a:r>
              <a:rPr lang="ru-RU" sz="1600" b="1" i="0" dirty="0" smtClean="0">
                <a:solidFill>
                  <a:srgbClr val="1A1A1A"/>
                </a:solidFill>
                <a:effectLst/>
                <a:latin typeface="Times New Roman" pitchFamily="18" charset="0"/>
                <a:cs typeface="Times New Roman" pitchFamily="18" charset="0"/>
              </a:rPr>
              <a:t>совместной деятельности.</a:t>
            </a:r>
          </a:p>
          <a:p>
            <a:r>
              <a:rPr lang="ru-RU" sz="1600" b="1" i="0" dirty="0" smtClean="0">
                <a:solidFill>
                  <a:srgbClr val="1A1A1A"/>
                </a:solidFill>
                <a:effectLst/>
                <a:latin typeface="Times New Roman" pitchFamily="18" charset="0"/>
                <a:cs typeface="Times New Roman" pitchFamily="18" charset="0"/>
              </a:rPr>
              <a:t>• Формируются навыки коммуникативного, </a:t>
            </a:r>
          </a:p>
          <a:p>
            <a:r>
              <a:rPr lang="ru-RU" sz="1600" b="1" i="0" dirty="0" smtClean="0">
                <a:solidFill>
                  <a:srgbClr val="1A1A1A"/>
                </a:solidFill>
                <a:effectLst/>
                <a:latin typeface="Times New Roman" pitchFamily="18" charset="0"/>
                <a:cs typeface="Times New Roman" pitchFamily="18" charset="0"/>
              </a:rPr>
              <a:t>делового общения.</a:t>
            </a:r>
            <a:endParaRPr lang="ru-RU" sz="1600" b="1" i="0" dirty="0">
              <a:solidFill>
                <a:srgbClr val="1A1A1A"/>
              </a:solidFill>
              <a:effectLst/>
              <a:latin typeface="Times New Roman" pitchFamily="18" charset="0"/>
              <a:cs typeface="Times New Roman" pitchFamily="18" charset="0"/>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6127" y="3173625"/>
            <a:ext cx="4954364" cy="3691001"/>
          </a:xfrm>
          <a:prstGeom prst="rect">
            <a:avLst/>
          </a:prstGeom>
        </p:spPr>
      </p:pic>
    </p:spTree>
    <p:extLst>
      <p:ext uri="{BB962C8B-B14F-4D97-AF65-F5344CB8AC3E}">
        <p14:creationId xmlns:p14="http://schemas.microsoft.com/office/powerpoint/2010/main" val="27212017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3792" y="221117"/>
            <a:ext cx="8190656" cy="830997"/>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Цель создания Корпорации «Конструирующие дети»: </a:t>
            </a:r>
          </a:p>
          <a:p>
            <a:r>
              <a:rPr lang="ru-RU" sz="1600" dirty="0" smtClean="0">
                <a:latin typeface="Times New Roman" pitchFamily="18" charset="0"/>
                <a:cs typeface="Times New Roman" pitchFamily="18" charset="0"/>
              </a:rPr>
              <a:t>Создание современной образовательной среды для всестороннего развития детей     5-7 лет с ТНР через применение конструирования в различных видах деятельности</a:t>
            </a:r>
            <a:endParaRPr lang="ru-RU" sz="1600" dirty="0">
              <a:latin typeface="Times New Roman" pitchFamily="18" charset="0"/>
              <a:cs typeface="Times New Roman" pitchFamily="18" charset="0"/>
            </a:endParaRPr>
          </a:p>
        </p:txBody>
      </p:sp>
      <p:sp>
        <p:nvSpPr>
          <p:cNvPr id="3" name="TextBox 2"/>
          <p:cNvSpPr txBox="1"/>
          <p:nvPr/>
        </p:nvSpPr>
        <p:spPr>
          <a:xfrm>
            <a:off x="405678" y="1052736"/>
            <a:ext cx="8604448" cy="3816429"/>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Задачи:</a:t>
            </a:r>
          </a:p>
          <a:p>
            <a:pPr marL="285750" indent="-285750">
              <a:buFontTx/>
              <a:buChar char="-"/>
            </a:pPr>
            <a:r>
              <a:rPr lang="ru-RU" sz="1600" dirty="0" smtClean="0">
                <a:latin typeface="Times New Roman" pitchFamily="18" charset="0"/>
                <a:cs typeface="Times New Roman" pitchFamily="18" charset="0"/>
              </a:rPr>
              <a:t>Развивать креативное, критическое мышление, умению работать в команде, коммуникацию;</a:t>
            </a:r>
          </a:p>
          <a:p>
            <a:pPr marL="285750" indent="-285750">
              <a:buFontTx/>
              <a:buChar char="-"/>
            </a:pPr>
            <a:r>
              <a:rPr lang="ru-RU" sz="1600" dirty="0" smtClean="0">
                <a:latin typeface="Times New Roman" pitchFamily="18" charset="0"/>
                <a:cs typeface="Times New Roman" pitchFamily="18" charset="0"/>
              </a:rPr>
              <a:t>Развивать способность к планированию деятельности, а также анализу выполненной работы;</a:t>
            </a:r>
          </a:p>
          <a:p>
            <a:pPr marL="285750" indent="-285750">
              <a:buFontTx/>
              <a:buChar char="-"/>
            </a:pPr>
            <a:r>
              <a:rPr lang="ru-RU" sz="1600" dirty="0" smtClean="0">
                <a:latin typeface="Times New Roman" pitchFamily="18" charset="0"/>
                <a:cs typeface="Times New Roman" pitchFamily="18" charset="0"/>
              </a:rPr>
              <a:t>Формировать сосредоточенность внимания, настойчивость в достижении поставленной цели;</a:t>
            </a:r>
          </a:p>
          <a:p>
            <a:pPr marL="285750" indent="-285750">
              <a:buFontTx/>
              <a:buChar char="-"/>
            </a:pPr>
            <a:r>
              <a:rPr lang="ru-RU" sz="1600" dirty="0">
                <a:latin typeface="Times New Roman" pitchFamily="18" charset="0"/>
                <a:cs typeface="Times New Roman" pitchFamily="18" charset="0"/>
              </a:rPr>
              <a:t>Воспитывать у детей интерес к конструированию и </a:t>
            </a:r>
            <a:r>
              <a:rPr lang="ru-RU" sz="1600" dirty="0" smtClean="0">
                <a:latin typeface="Times New Roman" pitchFamily="18" charset="0"/>
                <a:cs typeface="Times New Roman" pitchFamily="18" charset="0"/>
              </a:rPr>
              <a:t>моделированию;</a:t>
            </a:r>
          </a:p>
          <a:p>
            <a:r>
              <a:rPr lang="ru-RU" sz="1600" dirty="0">
                <a:solidFill>
                  <a:srgbClr val="1A1A1A"/>
                </a:solidFill>
                <a:latin typeface="Times New Roman" pitchFamily="18" charset="0"/>
                <a:cs typeface="Times New Roman" pitchFamily="18" charset="0"/>
              </a:rPr>
              <a:t>- </a:t>
            </a:r>
            <a:r>
              <a:rPr lang="ru-RU" sz="1600" dirty="0" smtClean="0">
                <a:solidFill>
                  <a:srgbClr val="1A1A1A"/>
                </a:solidFill>
                <a:latin typeface="Times New Roman" pitchFamily="18" charset="0"/>
                <a:cs typeface="Times New Roman" pitchFamily="18" charset="0"/>
              </a:rPr>
              <a:t>   Учить </a:t>
            </a:r>
            <a:r>
              <a:rPr lang="ru-RU" sz="1600" dirty="0">
                <a:solidFill>
                  <a:srgbClr val="1A1A1A"/>
                </a:solidFill>
                <a:latin typeface="Times New Roman" pitchFamily="18" charset="0"/>
                <a:cs typeface="Times New Roman" pitchFamily="18" charset="0"/>
              </a:rPr>
              <a:t>детей правильно называть и дифференцировать основные детали крупного</a:t>
            </a:r>
          </a:p>
          <a:p>
            <a:r>
              <a:rPr lang="ru-RU" sz="1600" dirty="0">
                <a:solidFill>
                  <a:srgbClr val="1A1A1A"/>
                </a:solidFill>
                <a:latin typeface="Times New Roman" pitchFamily="18" charset="0"/>
                <a:cs typeface="Times New Roman" pitchFamily="18" charset="0"/>
              </a:rPr>
              <a:t>конструктора, использовать их с учетом формы, величины, назначения;</a:t>
            </a:r>
          </a:p>
          <a:p>
            <a:pPr marL="285750" indent="-285750">
              <a:buFontTx/>
              <a:buChar char="-"/>
            </a:pPr>
            <a:r>
              <a:rPr lang="ru-RU" sz="1600" dirty="0" smtClean="0">
                <a:solidFill>
                  <a:srgbClr val="1A1A1A"/>
                </a:solidFill>
                <a:latin typeface="Times New Roman" pitchFamily="18" charset="0"/>
                <a:cs typeface="Times New Roman" pitchFamily="18" charset="0"/>
              </a:rPr>
              <a:t>Развивать психические процессы: восприятие, внимание, мышление, память, мелкую моторику, пространственную ориентировку;</a:t>
            </a:r>
          </a:p>
          <a:p>
            <a:pPr marL="285750" indent="-285750">
              <a:buFontTx/>
              <a:buChar char="-"/>
            </a:pPr>
            <a:r>
              <a:rPr lang="ru-RU" sz="1600" dirty="0">
                <a:solidFill>
                  <a:srgbClr val="1A1A1A"/>
                </a:solidFill>
                <a:latin typeface="Times New Roman" pitchFamily="18" charset="0"/>
                <a:cs typeface="Times New Roman" pitchFamily="18" charset="0"/>
              </a:rPr>
              <a:t>Развивать </a:t>
            </a:r>
            <a:r>
              <a:rPr lang="ru-RU" sz="1600" dirty="0" smtClean="0">
                <a:solidFill>
                  <a:srgbClr val="1A1A1A"/>
                </a:solidFill>
                <a:latin typeface="Times New Roman" pitchFamily="18" charset="0"/>
                <a:cs typeface="Times New Roman" pitchFamily="18" charset="0"/>
              </a:rPr>
              <a:t>речевую </a:t>
            </a:r>
            <a:r>
              <a:rPr lang="ru-RU" sz="1600" dirty="0">
                <a:solidFill>
                  <a:srgbClr val="1A1A1A"/>
                </a:solidFill>
                <a:latin typeface="Times New Roman" pitchFamily="18" charset="0"/>
                <a:cs typeface="Times New Roman" pitchFamily="18" charset="0"/>
              </a:rPr>
              <a:t>деятельность детей;</a:t>
            </a:r>
            <a:endParaRPr lang="ru-RU" sz="1600" dirty="0" smtClean="0">
              <a:solidFill>
                <a:srgbClr val="1A1A1A"/>
              </a:solidFill>
              <a:latin typeface="Times New Roman" pitchFamily="18" charset="0"/>
              <a:cs typeface="Times New Roman" pitchFamily="18" charset="0"/>
            </a:endParaRPr>
          </a:p>
          <a:p>
            <a:r>
              <a:rPr lang="ru-RU" sz="1600" dirty="0" smtClean="0">
                <a:solidFill>
                  <a:srgbClr val="1A1A1A"/>
                </a:solidFill>
                <a:latin typeface="Times New Roman" pitchFamily="18" charset="0"/>
                <a:cs typeface="Times New Roman" pitchFamily="18" charset="0"/>
              </a:rPr>
              <a:t>-    Развивать словестную ориентировку: ребенок должен учиться рассказывать о своих действиях.</a:t>
            </a:r>
            <a:endParaRPr lang="ru-RU" sz="1600" dirty="0">
              <a:solidFill>
                <a:srgbClr val="1A1A1A"/>
              </a:solidFill>
              <a:latin typeface="Times New Roman" pitchFamily="18" charset="0"/>
              <a:cs typeface="Times New Roman" pitchFamily="18" charset="0"/>
            </a:endParaRPr>
          </a:p>
          <a:p>
            <a:pPr marL="285750" indent="-285750">
              <a:buFontTx/>
              <a:buChar char="-"/>
            </a:pPr>
            <a:endParaRPr lang="ru-RU" sz="1600" dirty="0" smtClean="0">
              <a:latin typeface="Times New Roman" pitchFamily="18" charset="0"/>
              <a:cs typeface="Times New Roman" pitchFamily="18" charset="0"/>
            </a:endParaRPr>
          </a:p>
          <a:p>
            <a:pPr marL="285750" indent="-285750">
              <a:buFontTx/>
              <a:buChar char="-"/>
            </a:pPr>
            <a:endParaRPr lang="ru-RU"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4215668"/>
            <a:ext cx="3456384" cy="2527248"/>
          </a:xfrm>
          <a:prstGeom prst="rect">
            <a:avLst/>
          </a:prstGeom>
        </p:spPr>
      </p:pic>
    </p:spTree>
    <p:extLst>
      <p:ext uri="{BB962C8B-B14F-4D97-AF65-F5344CB8AC3E}">
        <p14:creationId xmlns:p14="http://schemas.microsoft.com/office/powerpoint/2010/main" val="396121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37387" y="1916832"/>
            <a:ext cx="8677472" cy="369332"/>
          </a:xfrm>
          <a:prstGeom prst="rect">
            <a:avLst/>
          </a:prstGeom>
        </p:spPr>
        <p:txBody>
          <a:bodyPr wrap="square">
            <a:spAutoFit/>
          </a:bodyPr>
          <a:lstStyle/>
          <a:p>
            <a:r>
              <a:rPr lang="ru-RU" b="1" i="0" dirty="0" smtClean="0">
                <a:solidFill>
                  <a:srgbClr val="1A1A1A"/>
                </a:solidFill>
                <a:effectLst/>
                <a:latin typeface="Times New Roman" pitchFamily="18" charset="0"/>
                <a:cs typeface="Times New Roman" pitchFamily="18" charset="0"/>
              </a:rPr>
              <a:t>     </a:t>
            </a:r>
            <a:endParaRPr lang="ru-RU" b="1" i="0" dirty="0">
              <a:solidFill>
                <a:srgbClr val="1A1A1A"/>
              </a:solidFill>
              <a:effectLst/>
              <a:latin typeface="Times New Roman" pitchFamily="18" charset="0"/>
              <a:cs typeface="Times New Roman" pitchFamily="18" charset="0"/>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712" y="4005063"/>
            <a:ext cx="4812026" cy="2706765"/>
          </a:xfrm>
          <a:prstGeom prst="rect">
            <a:avLst/>
          </a:prstGeom>
          <a:ln w="38100">
            <a:noFill/>
          </a:ln>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0"/>
            <a:ext cx="4026942" cy="3020207"/>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980728"/>
            <a:ext cx="4510942" cy="3189377"/>
          </a:xfrm>
          <a:prstGeom prst="rect">
            <a:avLst/>
          </a:prstGeom>
        </p:spPr>
      </p:pic>
      <p:sp>
        <p:nvSpPr>
          <p:cNvPr id="2" name="TextBox 1"/>
          <p:cNvSpPr txBox="1"/>
          <p:nvPr/>
        </p:nvSpPr>
        <p:spPr>
          <a:xfrm>
            <a:off x="4278462" y="260648"/>
            <a:ext cx="4860467" cy="461665"/>
          </a:xfrm>
          <a:prstGeom prst="rect">
            <a:avLst/>
          </a:prstGeom>
          <a:noFill/>
        </p:spPr>
        <p:txBody>
          <a:bodyPr wrap="square" rtlCol="0">
            <a:spAutoFit/>
          </a:bodyPr>
          <a:lstStyle/>
          <a:p>
            <a:r>
              <a:rPr lang="ru-RU" sz="2400" b="1" dirty="0" smtClean="0">
                <a:solidFill>
                  <a:srgbClr val="CC0099"/>
                </a:solidFill>
              </a:rPr>
              <a:t>Думай, действуй, достигай цели</a:t>
            </a:r>
            <a:endParaRPr lang="ru-RU" sz="2400" b="1" dirty="0">
              <a:solidFill>
                <a:srgbClr val="CC0099"/>
              </a:solidFill>
            </a:endParaRPr>
          </a:p>
        </p:txBody>
      </p:sp>
    </p:spTree>
    <p:extLst>
      <p:ext uri="{BB962C8B-B14F-4D97-AF65-F5344CB8AC3E}">
        <p14:creationId xmlns:p14="http://schemas.microsoft.com/office/powerpoint/2010/main" val="16266724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87524" y="404664"/>
            <a:ext cx="8748972" cy="369332"/>
          </a:xfrm>
          <a:prstGeom prst="rect">
            <a:avLst/>
          </a:prstGeom>
        </p:spPr>
        <p:txBody>
          <a:bodyPr wrap="square">
            <a:spAutoFit/>
          </a:bodyPr>
          <a:lstStyle/>
          <a:p>
            <a:r>
              <a:rPr lang="ru-RU" b="1" i="0" dirty="0" smtClean="0">
                <a:solidFill>
                  <a:srgbClr val="1A1A1A"/>
                </a:solidFill>
                <a:effectLst/>
                <a:latin typeface="Times New Roman" pitchFamily="18" charset="0"/>
                <a:cs typeface="Times New Roman" pitchFamily="18" charset="0"/>
              </a:rPr>
              <a:t>      </a:t>
            </a:r>
            <a:endParaRPr lang="ru-RU" b="1" i="0" dirty="0">
              <a:solidFill>
                <a:srgbClr val="1A1A1A"/>
              </a:solidFill>
              <a:effectLst/>
              <a:latin typeface="Times New Roman" pitchFamily="18" charset="0"/>
              <a:cs typeface="Times New Roman" pitchFamily="18"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551" y="3110677"/>
            <a:ext cx="4790376" cy="2694587"/>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390" y="767541"/>
            <a:ext cx="4411061" cy="2508791"/>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8541" y="767540"/>
            <a:ext cx="4388544" cy="2373427"/>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7741" y="3535363"/>
            <a:ext cx="3968750" cy="332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23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circle(in)">
                                      <p:cBhvr>
                                        <p:cTn id="2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2844" y="548680"/>
            <a:ext cx="5978312" cy="4336037"/>
          </a:xfrm>
          <a:prstGeom prst="rect">
            <a:avLst/>
          </a:prstGeom>
          <a:ln w="38100">
            <a:solidFill>
              <a:srgbClr val="002060"/>
            </a:solidFill>
          </a:ln>
        </p:spPr>
      </p:pic>
      <p:sp>
        <p:nvSpPr>
          <p:cNvPr id="4" name="Прямоугольник 3"/>
          <p:cNvSpPr/>
          <p:nvPr/>
        </p:nvSpPr>
        <p:spPr>
          <a:xfrm>
            <a:off x="1745489" y="5572337"/>
            <a:ext cx="5653022" cy="461665"/>
          </a:xfrm>
          <a:prstGeom prst="rect">
            <a:avLst/>
          </a:prstGeom>
        </p:spPr>
        <p:txBody>
          <a:bodyPr wrap="none">
            <a:spAutoFit/>
          </a:bodyPr>
          <a:lstStyle/>
          <a:p>
            <a:r>
              <a:rPr lang="ru-RU" sz="2400" b="1" dirty="0" smtClean="0">
                <a:solidFill>
                  <a:srgbClr val="002060"/>
                </a:solidFill>
                <a:latin typeface="Arial"/>
              </a:rPr>
              <a:t>«Позволь </a:t>
            </a:r>
            <a:r>
              <a:rPr lang="ru-RU" sz="2400" b="1" dirty="0">
                <a:solidFill>
                  <a:srgbClr val="002060"/>
                </a:solidFill>
                <a:latin typeface="Arial"/>
              </a:rPr>
              <a:t>себе то, о чём </a:t>
            </a:r>
            <a:r>
              <a:rPr lang="ru-RU" sz="2400" b="1" dirty="0" smtClean="0">
                <a:solidFill>
                  <a:srgbClr val="002060"/>
                </a:solidFill>
                <a:latin typeface="Arial"/>
              </a:rPr>
              <a:t>мечтаешь»</a:t>
            </a:r>
            <a:endParaRPr lang="ru-RU" sz="2400" dirty="0">
              <a:solidFill>
                <a:srgbClr val="002060"/>
              </a:solidFill>
            </a:endParaRPr>
          </a:p>
        </p:txBody>
      </p:sp>
    </p:spTree>
    <p:extLst>
      <p:ext uri="{BB962C8B-B14F-4D97-AF65-F5344CB8AC3E}">
        <p14:creationId xmlns:p14="http://schemas.microsoft.com/office/powerpoint/2010/main" val="941743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l="14524"/>
          <a:stretch/>
        </p:blipFill>
        <p:spPr>
          <a:xfrm>
            <a:off x="1439652" y="1052736"/>
            <a:ext cx="6264696" cy="5496878"/>
          </a:xfrm>
          <a:prstGeom prst="rect">
            <a:avLst/>
          </a:prstGeom>
          <a:ln w="38100">
            <a:solidFill>
              <a:srgbClr val="002060"/>
            </a:solidFill>
          </a:ln>
        </p:spPr>
      </p:pic>
      <p:sp>
        <p:nvSpPr>
          <p:cNvPr id="2" name="Прямоугольник 1"/>
          <p:cNvSpPr/>
          <p:nvPr/>
        </p:nvSpPr>
        <p:spPr>
          <a:xfrm>
            <a:off x="467544" y="332656"/>
            <a:ext cx="8676456" cy="461665"/>
          </a:xfrm>
          <a:prstGeom prst="rect">
            <a:avLst/>
          </a:prstGeom>
        </p:spPr>
        <p:txBody>
          <a:bodyPr wrap="square">
            <a:spAutoFit/>
          </a:bodyPr>
          <a:lstStyle/>
          <a:p>
            <a:r>
              <a:rPr lang="ru-RU" sz="2400" b="1" dirty="0" smtClean="0">
                <a:solidFill>
                  <a:srgbClr val="CC0099"/>
                </a:solidFill>
                <a:latin typeface="Times New Roman" pitchFamily="18" charset="0"/>
                <a:cs typeface="Times New Roman" pitchFamily="18" charset="0"/>
              </a:rPr>
              <a:t>Корпорация «Конструирующие дети» </a:t>
            </a:r>
            <a:r>
              <a:rPr lang="ru-RU" sz="2400" b="1" dirty="0">
                <a:solidFill>
                  <a:srgbClr val="CC0099"/>
                </a:solidFill>
                <a:latin typeface="Times New Roman" pitchFamily="18" charset="0"/>
                <a:cs typeface="Times New Roman" pitchFamily="18" charset="0"/>
              </a:rPr>
              <a:t>- перевернёт ваш мир</a:t>
            </a:r>
          </a:p>
        </p:txBody>
      </p:sp>
    </p:spTree>
    <p:extLst>
      <p:ext uri="{BB962C8B-B14F-4D97-AF65-F5344CB8AC3E}">
        <p14:creationId xmlns:p14="http://schemas.microsoft.com/office/powerpoint/2010/main" val="29139220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085" y="4005064"/>
            <a:ext cx="4481702" cy="2609097"/>
          </a:xfrm>
          <a:prstGeom prst="rect">
            <a:avLst/>
          </a:prstGeom>
          <a:ln w="38100">
            <a:solidFill>
              <a:srgbClr val="002060"/>
            </a:solidFill>
          </a:ln>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930219"/>
            <a:ext cx="3614947" cy="2711210"/>
          </a:xfrm>
          <a:prstGeom prst="rect">
            <a:avLst/>
          </a:prstGeom>
          <a:ln w="38100">
            <a:solidFill>
              <a:srgbClr val="002060"/>
            </a:solidFill>
          </a:ln>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052" y="933814"/>
            <a:ext cx="2033407" cy="2711210"/>
          </a:xfrm>
          <a:prstGeom prst="rect">
            <a:avLst/>
          </a:prstGeom>
          <a:ln w="38100">
            <a:solidFill>
              <a:srgbClr val="002060"/>
            </a:solidFill>
          </a:ln>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6828" y="3789040"/>
            <a:ext cx="3766631" cy="284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8958" y="850972"/>
            <a:ext cx="2110299" cy="279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699792" y="260648"/>
            <a:ext cx="4537461" cy="461665"/>
          </a:xfrm>
          <a:prstGeom prst="rect">
            <a:avLst/>
          </a:prstGeom>
        </p:spPr>
        <p:txBody>
          <a:bodyPr wrap="none">
            <a:spAutoFit/>
          </a:bodyPr>
          <a:lstStyle/>
          <a:p>
            <a:r>
              <a:rPr lang="ru-RU" sz="2400" b="1" dirty="0" smtClean="0">
                <a:solidFill>
                  <a:srgbClr val="CC0099"/>
                </a:solidFill>
              </a:rPr>
              <a:t>Расширяем </a:t>
            </a:r>
            <a:r>
              <a:rPr lang="ru-RU" sz="2400" b="1" dirty="0">
                <a:solidFill>
                  <a:srgbClr val="CC0099"/>
                </a:solidFill>
              </a:rPr>
              <a:t>грани </a:t>
            </a:r>
            <a:r>
              <a:rPr lang="ru-RU" sz="2400" b="1" dirty="0" smtClean="0">
                <a:solidFill>
                  <a:srgbClr val="CC0099"/>
                </a:solidFill>
              </a:rPr>
              <a:t>возможного…</a:t>
            </a:r>
            <a:endParaRPr lang="ru-RU" sz="2400" b="1" dirty="0">
              <a:solidFill>
                <a:srgbClr val="CC0099"/>
              </a:solidFill>
            </a:endParaRPr>
          </a:p>
        </p:txBody>
      </p:sp>
    </p:spTree>
    <p:extLst>
      <p:ext uri="{BB962C8B-B14F-4D97-AF65-F5344CB8AC3E}">
        <p14:creationId xmlns:p14="http://schemas.microsoft.com/office/powerpoint/2010/main" val="8699509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6615"/>
          <a:stretch/>
        </p:blipFill>
        <p:spPr bwMode="auto">
          <a:xfrm>
            <a:off x="2915816" y="831751"/>
            <a:ext cx="2500313" cy="2765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rotWithShape="1">
          <a:blip r:embed="rId5" cstate="print">
            <a:extLst>
              <a:ext uri="{28A0092B-C50C-407E-A947-70E740481C1C}">
                <a14:useLocalDpi xmlns:a14="http://schemas.microsoft.com/office/drawing/2010/main" val="0"/>
              </a:ext>
            </a:extLst>
          </a:blip>
          <a:srcRect l="22503"/>
          <a:stretch/>
        </p:blipFill>
        <p:spPr>
          <a:xfrm rot="5400000">
            <a:off x="267443" y="945331"/>
            <a:ext cx="2272404" cy="2199183"/>
          </a:xfrm>
          <a:prstGeom prst="rect">
            <a:avLst/>
          </a:prstGeom>
          <a:ln w="38100">
            <a:solidFill>
              <a:srgbClr val="002060"/>
            </a:solidFill>
          </a:ln>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128" y="908720"/>
            <a:ext cx="2952328" cy="2214246"/>
          </a:xfrm>
          <a:prstGeom prst="rect">
            <a:avLst/>
          </a:prstGeom>
          <a:ln w="38100">
            <a:solidFill>
              <a:srgbClr val="002060"/>
            </a:solidFill>
          </a:ln>
        </p:spPr>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108253" y="3831341"/>
            <a:ext cx="3218723" cy="2414042"/>
          </a:xfrm>
          <a:prstGeom prst="rect">
            <a:avLst/>
          </a:prstGeom>
          <a:ln w="38100">
            <a:solidFill>
              <a:srgbClr val="002060"/>
            </a:solidFill>
          </a:ln>
        </p:spPr>
      </p:pic>
      <p:pic>
        <p:nvPicPr>
          <p:cNvPr id="5" name="Рисунок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32524" y="3981061"/>
            <a:ext cx="3072341" cy="2304256"/>
          </a:xfrm>
          <a:prstGeom prst="rect">
            <a:avLst/>
          </a:prstGeom>
          <a:ln w="38100">
            <a:solidFill>
              <a:srgbClr val="002060"/>
            </a:solidFill>
          </a:ln>
        </p:spPr>
      </p:pic>
      <p:pic>
        <p:nvPicPr>
          <p:cNvPr id="6" name="Рисунок 5"/>
          <p:cNvPicPr>
            <a:picLocks noChangeAspect="1"/>
          </p:cNvPicPr>
          <p:nvPr/>
        </p:nvPicPr>
        <p:blipFill rotWithShape="1">
          <a:blip r:embed="rId9" cstate="print">
            <a:extLst>
              <a:ext uri="{28A0092B-C50C-407E-A947-70E740481C1C}">
                <a14:useLocalDpi xmlns:a14="http://schemas.microsoft.com/office/drawing/2010/main" val="0"/>
              </a:ext>
            </a:extLst>
          </a:blip>
          <a:srcRect l="30004"/>
          <a:stretch/>
        </p:blipFill>
        <p:spPr>
          <a:xfrm rot="5400000">
            <a:off x="3187607" y="3726831"/>
            <a:ext cx="2848153" cy="3051782"/>
          </a:xfrm>
          <a:prstGeom prst="rect">
            <a:avLst/>
          </a:prstGeom>
          <a:ln w="38100">
            <a:solidFill>
              <a:srgbClr val="002060"/>
            </a:solidFill>
          </a:ln>
        </p:spPr>
      </p:pic>
      <p:sp>
        <p:nvSpPr>
          <p:cNvPr id="7" name="TextBox 6"/>
          <p:cNvSpPr txBox="1"/>
          <p:nvPr/>
        </p:nvSpPr>
        <p:spPr>
          <a:xfrm>
            <a:off x="2503237" y="188640"/>
            <a:ext cx="3796955" cy="461665"/>
          </a:xfrm>
          <a:prstGeom prst="rect">
            <a:avLst/>
          </a:prstGeom>
          <a:noFill/>
        </p:spPr>
        <p:txBody>
          <a:bodyPr wrap="square" rtlCol="0">
            <a:spAutoFit/>
          </a:bodyPr>
          <a:lstStyle/>
          <a:p>
            <a:pPr algn="ctr"/>
            <a:r>
              <a:rPr lang="ru-RU" sz="2400" b="1" dirty="0" smtClean="0">
                <a:solidFill>
                  <a:srgbClr val="CC0099"/>
                </a:solidFill>
              </a:rPr>
              <a:t>Все получится…</a:t>
            </a:r>
            <a:endParaRPr lang="ru-RU" sz="2400" b="1" dirty="0">
              <a:solidFill>
                <a:srgbClr val="CC0099"/>
              </a:solidFill>
            </a:endParaRPr>
          </a:p>
        </p:txBody>
      </p:sp>
    </p:spTree>
    <p:extLst>
      <p:ext uri="{BB962C8B-B14F-4D97-AF65-F5344CB8AC3E}">
        <p14:creationId xmlns:p14="http://schemas.microsoft.com/office/powerpoint/2010/main" val="5650699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045" y="260648"/>
            <a:ext cx="2450274" cy="3267032"/>
          </a:xfrm>
          <a:prstGeom prst="rect">
            <a:avLst/>
          </a:prstGeom>
          <a:ln w="38100">
            <a:solidFill>
              <a:srgbClr val="002060"/>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96" y="1032366"/>
            <a:ext cx="3456384" cy="2592288"/>
          </a:xfrm>
          <a:prstGeom prst="rect">
            <a:avLst/>
          </a:prstGeom>
          <a:ln w="38100">
            <a:solidFill>
              <a:srgbClr val="002060"/>
            </a:solidFill>
          </a:ln>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7490" y="3802306"/>
            <a:ext cx="3895625" cy="2921718"/>
          </a:xfrm>
          <a:prstGeom prst="rect">
            <a:avLst/>
          </a:prstGeom>
          <a:ln w="38100">
            <a:solidFill>
              <a:srgbClr val="002060"/>
            </a:solidFill>
          </a:ln>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3790407"/>
            <a:ext cx="3833417" cy="2875063"/>
          </a:xfrm>
          <a:prstGeom prst="rect">
            <a:avLst/>
          </a:prstGeom>
          <a:ln w="38100">
            <a:solidFill>
              <a:srgbClr val="002060"/>
            </a:solidFill>
          </a:ln>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9009" y="1129341"/>
            <a:ext cx="2481183" cy="2398339"/>
          </a:xfrm>
          <a:prstGeom prst="rect">
            <a:avLst/>
          </a:prstGeom>
          <a:ln w="38100">
            <a:solidFill>
              <a:srgbClr val="002060"/>
            </a:solidFill>
          </a:ln>
        </p:spPr>
      </p:pic>
      <p:sp>
        <p:nvSpPr>
          <p:cNvPr id="3" name="TextBox 2"/>
          <p:cNvSpPr txBox="1"/>
          <p:nvPr/>
        </p:nvSpPr>
        <p:spPr>
          <a:xfrm>
            <a:off x="899592" y="260648"/>
            <a:ext cx="4392488" cy="461665"/>
          </a:xfrm>
          <a:prstGeom prst="rect">
            <a:avLst/>
          </a:prstGeom>
          <a:noFill/>
        </p:spPr>
        <p:txBody>
          <a:bodyPr wrap="square" rtlCol="0">
            <a:spAutoFit/>
          </a:bodyPr>
          <a:lstStyle/>
          <a:p>
            <a:r>
              <a:rPr lang="ru-RU" sz="2400" b="1" dirty="0" smtClean="0">
                <a:solidFill>
                  <a:srgbClr val="CC0099"/>
                </a:solidFill>
              </a:rPr>
              <a:t>Невозможное – возможно…</a:t>
            </a:r>
            <a:endParaRPr lang="ru-RU" sz="2400" b="1" dirty="0">
              <a:solidFill>
                <a:srgbClr val="CC0099"/>
              </a:solidFill>
            </a:endParaRPr>
          </a:p>
        </p:txBody>
      </p:sp>
    </p:spTree>
    <p:extLst>
      <p:ext uri="{BB962C8B-B14F-4D97-AF65-F5344CB8AC3E}">
        <p14:creationId xmlns:p14="http://schemas.microsoft.com/office/powerpoint/2010/main" val="87532044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TotalTime>
  <Words>933</Words>
  <Application>Microsoft Office PowerPoint</Application>
  <PresentationFormat>Экран (4:3)</PresentationFormat>
  <Paragraphs>95</Paragraphs>
  <Slides>13</Slides>
  <Notes>8</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13</vt:i4>
      </vt:variant>
    </vt:vector>
  </HeadingPairs>
  <TitlesOfParts>
    <vt:vector size="18" baseType="lpstr">
      <vt:lpstr>Arial</vt:lpstr>
      <vt:lpstr>Arial Black</vt:lpstr>
      <vt:lpstr>Calibri</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 Windows</cp:lastModifiedBy>
  <cp:revision>47</cp:revision>
  <dcterms:created xsi:type="dcterms:W3CDTF">2023-11-14T15:09:18Z</dcterms:created>
  <dcterms:modified xsi:type="dcterms:W3CDTF">2023-12-09T17:16:26Z</dcterms:modified>
</cp:coreProperties>
</file>