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76" r:id="rId4"/>
    <p:sldId id="285" r:id="rId5"/>
    <p:sldId id="286" r:id="rId6"/>
    <p:sldId id="287" r:id="rId7"/>
    <p:sldId id="288" r:id="rId8"/>
    <p:sldId id="289" r:id="rId9"/>
    <p:sldId id="283" r:id="rId10"/>
    <p:sldId id="290" r:id="rId11"/>
    <p:sldId id="291" r:id="rId12"/>
    <p:sldId id="292" r:id="rId13"/>
    <p:sldId id="293" r:id="rId14"/>
    <p:sldId id="295" r:id="rId15"/>
    <p:sldId id="294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5D6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6664-8B2E-4D84-BE0C-F898CC2CEDC5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05A8-54F4-4EF0-968C-3DE6EDDF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0A79-82E1-414F-8EC4-EB956EA74731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9419-DD38-4E2F-80B7-2127F34F0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48244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рий\Desktop\konspiekt-uroka-okruzhaiushchiegho-mira-dlia-1-klassa-po-tiemie-chto-umieiet-komp-iutier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14" y="357165"/>
            <a:ext cx="7980013" cy="615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5728"/>
            <a:ext cx="8701118" cy="6072230"/>
          </a:xfrm>
        </p:spPr>
        <p:txBody>
          <a:bodyPr>
            <a:normAutofit/>
          </a:bodyPr>
          <a:lstStyle/>
          <a:p>
            <a:r>
              <a:rPr sz="6600" b="1" smtClean="0">
                <a:solidFill>
                  <a:srgbClr val="FF0000"/>
                </a:solidFill>
              </a:rPr>
              <a:t>Почвенная смесь </a:t>
            </a:r>
            <a:r>
              <a:rPr lang="ru-RU" sz="6600" b="1" dirty="0" smtClean="0">
                <a:solidFill>
                  <a:srgbClr val="FF0000"/>
                </a:solidFill>
              </a:rPr>
              <a:t>–</a:t>
            </a:r>
            <a:r>
              <a:rPr sz="6600" b="1" smtClean="0">
                <a:solidFill>
                  <a:srgbClr val="FF0000"/>
                </a:solidFill>
              </a:rPr>
              <a:t> это смесь, состоящая из основных компонентов и различных добавок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 i="0" smtClean="0">
                <a:solidFill>
                  <a:srgbClr val="FF0000"/>
                </a:solidFill>
              </a:rPr>
              <a:t>Основные  компоненты</a:t>
            </a:r>
            <a:endParaRPr lang="ru-RU" sz="6000" b="1" i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4038616"/>
          </a:xfrm>
        </p:spPr>
        <p:txBody>
          <a:bodyPr/>
          <a:lstStyle/>
          <a:p>
            <a:r>
              <a:rPr sz="7200" smtClean="0">
                <a:solidFill>
                  <a:schemeClr val="tx1"/>
                </a:solidFill>
              </a:rPr>
              <a:t>Торф</a:t>
            </a:r>
          </a:p>
          <a:p>
            <a:r>
              <a:rPr sz="7200" smtClean="0">
                <a:solidFill>
                  <a:schemeClr val="tx1"/>
                </a:solidFill>
              </a:rPr>
              <a:t>Перегной</a:t>
            </a:r>
          </a:p>
          <a:p>
            <a:r>
              <a:rPr sz="7200" smtClean="0">
                <a:solidFill>
                  <a:schemeClr val="tx1"/>
                </a:solidFill>
              </a:rPr>
              <a:t>Дерновая земля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b="1" i="0" smtClean="0">
                <a:solidFill>
                  <a:srgbClr val="FF0000"/>
                </a:solidFill>
              </a:rPr>
              <a:t>Добавки</a:t>
            </a:r>
            <a:endParaRPr lang="ru-RU" sz="5400" b="1" i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3967178"/>
          </a:xfrm>
        </p:spPr>
        <p:txBody>
          <a:bodyPr>
            <a:noAutofit/>
          </a:bodyPr>
          <a:lstStyle/>
          <a:p>
            <a:r>
              <a:rPr sz="6000" smtClean="0">
                <a:solidFill>
                  <a:schemeClr val="tx1"/>
                </a:solidFill>
              </a:rPr>
              <a:t>Зола</a:t>
            </a:r>
          </a:p>
          <a:p>
            <a:r>
              <a:rPr sz="6000" smtClean="0">
                <a:solidFill>
                  <a:schemeClr val="tx1"/>
                </a:solidFill>
              </a:rPr>
              <a:t>Опилки</a:t>
            </a:r>
          </a:p>
          <a:p>
            <a:r>
              <a:rPr sz="6000" smtClean="0">
                <a:solidFill>
                  <a:schemeClr val="tx1"/>
                </a:solidFill>
              </a:rPr>
              <a:t>Удобрения</a:t>
            </a:r>
          </a:p>
          <a:p>
            <a:r>
              <a:rPr sz="6000" smtClean="0">
                <a:solidFill>
                  <a:schemeClr val="tx1"/>
                </a:solidFill>
              </a:rPr>
              <a:t>Речной песок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21433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В наши посевные  ящики входит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2071678"/>
            <a:ext cx="9144000" cy="4786322"/>
          </a:xfrm>
        </p:spPr>
        <p:txBody>
          <a:bodyPr>
            <a:normAutofit fontScale="92500" lnSpcReduction="10000"/>
          </a:bodyPr>
          <a:lstStyle/>
          <a:p>
            <a:r>
              <a:rPr sz="3200" smtClean="0">
                <a:solidFill>
                  <a:schemeClr val="tx1"/>
                </a:solidFill>
              </a:rPr>
              <a:t>Почвенная смесь  будет состоять из:</a:t>
            </a:r>
          </a:p>
          <a:p>
            <a:r>
              <a:rPr sz="2800" smtClean="0">
                <a:solidFill>
                  <a:srgbClr val="FF0000"/>
                </a:solidFill>
              </a:rPr>
              <a:t>2 частей торфа</a:t>
            </a:r>
          </a:p>
          <a:p>
            <a:r>
              <a:rPr sz="2800" smtClean="0">
                <a:solidFill>
                  <a:srgbClr val="FF0000"/>
                </a:solidFill>
              </a:rPr>
              <a:t>1 части перегноя</a:t>
            </a:r>
          </a:p>
          <a:p>
            <a:r>
              <a:rPr sz="2800" smtClean="0">
                <a:solidFill>
                  <a:srgbClr val="FF0000"/>
                </a:solidFill>
              </a:rPr>
              <a:t>1 части дерновой земли</a:t>
            </a:r>
          </a:p>
          <a:p>
            <a:r>
              <a:rPr sz="3200" smtClean="0">
                <a:solidFill>
                  <a:schemeClr val="tx1"/>
                </a:solidFill>
              </a:rPr>
              <a:t>Всего выходит</a:t>
            </a:r>
          </a:p>
          <a:p>
            <a:endParaRPr sz="3200" smtClean="0">
              <a:solidFill>
                <a:schemeClr val="tx1"/>
              </a:solidFill>
            </a:endParaRPr>
          </a:p>
          <a:p>
            <a:endParaRPr sz="3200" smtClean="0">
              <a:solidFill>
                <a:srgbClr val="FF0000"/>
              </a:solidFill>
            </a:endParaRPr>
          </a:p>
          <a:p>
            <a:r>
              <a:rPr sz="2800" u="sng" smtClean="0">
                <a:solidFill>
                  <a:schemeClr val="tx1"/>
                </a:solidFill>
              </a:rPr>
              <a:t>Нужно  узнать, а сколько стаканчиков входит в 1 часть?</a:t>
            </a:r>
          </a:p>
          <a:p>
            <a:r>
              <a:rPr sz="3200" u="sng" smtClean="0">
                <a:solidFill>
                  <a:srgbClr val="FF0000"/>
                </a:solidFill>
              </a:rPr>
              <a:t>16 стаканов  :  4 части = </a:t>
            </a:r>
          </a:p>
          <a:p>
            <a:r>
              <a:rPr sz="3200" u="sng" smtClean="0">
                <a:solidFill>
                  <a:srgbClr val="FF0000"/>
                </a:solidFill>
              </a:rPr>
              <a:t>4 стакана составляет 1 часть</a:t>
            </a:r>
          </a:p>
          <a:p>
            <a:endParaRPr sz="2800" u="sng" smtClean="0">
              <a:solidFill>
                <a:schemeClr val="tx1"/>
              </a:solidFill>
            </a:endParaRPr>
          </a:p>
          <a:p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71670" y="642918"/>
            <a:ext cx="46434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16  стаканчиков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4000504"/>
            <a:ext cx="278608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  части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sz="3600" b="1" i="0" smtClean="0">
                <a:solidFill>
                  <a:srgbClr val="FF0000"/>
                </a:solidFill>
              </a:rPr>
              <a:t>Для заполнения рассадных ящиков нам потребуется:</a:t>
            </a:r>
            <a:endParaRPr lang="ru-RU" sz="3600" b="1" i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smtClean="0">
                <a:solidFill>
                  <a:schemeClr val="tx1"/>
                </a:solidFill>
              </a:rPr>
              <a:t>Основные компоненты:             </a:t>
            </a:r>
            <a:r>
              <a:rPr smtClean="0">
                <a:solidFill>
                  <a:srgbClr val="FF0000"/>
                </a:solidFill>
              </a:rPr>
              <a:t>Торф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smtClean="0">
                <a:solidFill>
                  <a:srgbClr val="FF0000"/>
                </a:solidFill>
              </a:rPr>
              <a:t> 8 стаканов</a:t>
            </a:r>
          </a:p>
          <a:p>
            <a:r>
              <a:rPr smtClean="0">
                <a:solidFill>
                  <a:srgbClr val="FF0000"/>
                </a:solidFill>
              </a:rPr>
              <a:t>Перегной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smtClean="0">
                <a:solidFill>
                  <a:srgbClr val="FF0000"/>
                </a:solidFill>
              </a:rPr>
              <a:t> 4 стакана</a:t>
            </a:r>
          </a:p>
          <a:p>
            <a:r>
              <a:rPr smtClean="0">
                <a:solidFill>
                  <a:srgbClr val="FF0000"/>
                </a:solidFill>
              </a:rPr>
              <a:t>Дерновая земля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smtClean="0">
                <a:solidFill>
                  <a:srgbClr val="FF0000"/>
                </a:solidFill>
              </a:rPr>
              <a:t> 4 стакана</a:t>
            </a:r>
          </a:p>
          <a:p>
            <a:r>
              <a:rPr smtClean="0">
                <a:solidFill>
                  <a:schemeClr val="tx1"/>
                </a:solidFill>
              </a:rPr>
              <a:t>+ добавки</a:t>
            </a:r>
          </a:p>
          <a:p>
            <a:r>
              <a:rPr smtClean="0">
                <a:solidFill>
                  <a:srgbClr val="FF0000"/>
                </a:solidFill>
              </a:rPr>
              <a:t>Опилки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smtClean="0">
                <a:solidFill>
                  <a:srgbClr val="FF0000"/>
                </a:solidFill>
              </a:rPr>
              <a:t> 1 стакан</a:t>
            </a:r>
          </a:p>
          <a:p>
            <a:r>
              <a:rPr smtClean="0">
                <a:solidFill>
                  <a:srgbClr val="FF0000"/>
                </a:solidFill>
              </a:rPr>
              <a:t>Зола - полстакана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6643710"/>
          </a:xfrm>
        </p:spPr>
        <p:txBody>
          <a:bodyPr>
            <a:normAutofit fontScale="47500" lnSpcReduction="20000"/>
          </a:bodyPr>
          <a:lstStyle/>
          <a:p>
            <a:r>
              <a:rPr smtClean="0">
                <a:solidFill>
                  <a:srgbClr val="FF0000"/>
                </a:solidFill>
              </a:rPr>
              <a:t>Технологическая карта</a:t>
            </a:r>
          </a:p>
          <a:p>
            <a:r>
              <a:rPr smtClean="0">
                <a:solidFill>
                  <a:srgbClr val="FF0000"/>
                </a:solidFill>
              </a:rPr>
              <a:t>Подготовка почвенной смеси для </a:t>
            </a:r>
            <a:r>
              <a:rPr smtClean="0">
                <a:solidFill>
                  <a:srgbClr val="FF0000"/>
                </a:solidFill>
              </a:rPr>
              <a:t>посадки </a:t>
            </a:r>
            <a:r>
              <a:rPr smtClean="0">
                <a:solidFill>
                  <a:srgbClr val="FF0000"/>
                </a:solidFill>
              </a:rPr>
              <a:t>рассады</a:t>
            </a:r>
          </a:p>
          <a:p>
            <a:endParaRPr smtClean="0">
              <a:solidFill>
                <a:srgbClr val="FF0000"/>
              </a:solidFill>
            </a:endParaRPr>
          </a:p>
          <a:p>
            <a:endParaRPr smtClean="0">
              <a:solidFill>
                <a:srgbClr val="FF0000"/>
              </a:solidFill>
            </a:endParaRPr>
          </a:p>
          <a:p>
            <a:r>
              <a:rPr smtClean="0">
                <a:solidFill>
                  <a:schemeClr val="tx1"/>
                </a:solidFill>
              </a:rPr>
              <a:t> </a:t>
            </a:r>
            <a:r>
              <a:rPr sz="5900" smtClean="0">
                <a:solidFill>
                  <a:schemeClr val="tx1"/>
                </a:solidFill>
              </a:rPr>
              <a:t>1.Подготовить  </a:t>
            </a:r>
            <a:r>
              <a:rPr sz="5900" smtClean="0">
                <a:solidFill>
                  <a:srgbClr val="FF0000"/>
                </a:solidFill>
              </a:rPr>
              <a:t>для работы  необходимый  инвентарь и материалы:  таз, совок,  мерный стаканчик, ящик рассадный, дерновая почва, перегной, торф, зола, опил.</a:t>
            </a:r>
          </a:p>
          <a:p>
            <a:r>
              <a:rPr sz="5900" smtClean="0">
                <a:solidFill>
                  <a:schemeClr val="tx1"/>
                </a:solidFill>
              </a:rPr>
              <a:t>2. Насыпать  </a:t>
            </a:r>
            <a:r>
              <a:rPr sz="5900" smtClean="0">
                <a:solidFill>
                  <a:srgbClr val="FF0000"/>
                </a:solidFill>
              </a:rPr>
              <a:t>в тазик  основные составные части  почвенной смеси: торфа 8 стаканов, перегноя 4 стакана, дерновой земли 4 стакана и всё тщательно перемешать.</a:t>
            </a:r>
          </a:p>
          <a:p>
            <a:r>
              <a:rPr sz="5900" smtClean="0">
                <a:solidFill>
                  <a:schemeClr val="tx1"/>
                </a:solidFill>
              </a:rPr>
              <a:t>3. Добавить </a:t>
            </a:r>
            <a:r>
              <a:rPr sz="5900" smtClean="0">
                <a:solidFill>
                  <a:srgbClr val="FF0000"/>
                </a:solidFill>
              </a:rPr>
              <a:t>к почвенной смеси дополнительные части почвенной смеси   по норме: опил 1 стакан и древесной золы половину стакана, снова всё перемешать.</a:t>
            </a:r>
          </a:p>
          <a:p>
            <a:r>
              <a:rPr sz="5900" smtClean="0">
                <a:solidFill>
                  <a:schemeClr val="tx1"/>
                </a:solidFill>
              </a:rPr>
              <a:t>4. Заполнить </a:t>
            </a:r>
            <a:r>
              <a:rPr sz="5900" smtClean="0">
                <a:solidFill>
                  <a:srgbClr val="FF0000"/>
                </a:solidFill>
              </a:rPr>
              <a:t>почвенной смесью посевной ящик.</a:t>
            </a:r>
          </a:p>
          <a:p>
            <a:r>
              <a:rPr sz="5900" smtClean="0">
                <a:solidFill>
                  <a:schemeClr val="tx1"/>
                </a:solidFill>
              </a:rPr>
              <a:t>5. Убрать </a:t>
            </a:r>
            <a:r>
              <a:rPr sz="5900" smtClean="0">
                <a:solidFill>
                  <a:srgbClr val="FF0000"/>
                </a:solidFill>
              </a:rPr>
              <a:t>своё рабочее место.</a:t>
            </a:r>
            <a:endParaRPr sz="5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00108"/>
          </a:xfrm>
        </p:spPr>
        <p:txBody>
          <a:bodyPr/>
          <a:lstStyle/>
          <a:p>
            <a:pPr algn="ctr"/>
            <a:r>
              <a:rPr b="1" i="0" smtClean="0"/>
              <a:t>Повторяем  ТБ при  работе</a:t>
            </a:r>
            <a:endParaRPr lang="ru-RU" b="1" i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r>
              <a:rPr smtClean="0">
                <a:solidFill>
                  <a:srgbClr val="FF0000"/>
                </a:solidFill>
              </a:rPr>
              <a:t>1.Правильно готовим  своё рабочее место.                                                     2.Не толкаемся.</a:t>
            </a:r>
          </a:p>
          <a:p>
            <a:r>
              <a:rPr smtClean="0">
                <a:solidFill>
                  <a:srgbClr val="FF0000"/>
                </a:solidFill>
              </a:rPr>
              <a:t>3. Совочки направляем только в таз с частями почвенной  смеси.</a:t>
            </a:r>
          </a:p>
          <a:p>
            <a:r>
              <a:rPr smtClean="0">
                <a:solidFill>
                  <a:srgbClr val="FF0000"/>
                </a:solidFill>
              </a:rPr>
              <a:t>4.Насыпая золу, не рассыпать её, а аккуратно выкладывать.</a:t>
            </a:r>
          </a:p>
          <a:p>
            <a:r>
              <a:rPr smtClean="0">
                <a:solidFill>
                  <a:srgbClr val="FF0000"/>
                </a:solidFill>
              </a:rPr>
              <a:t>5. Готовый ящик с землёй  ставим аккуратно на  пол.</a:t>
            </a:r>
          </a:p>
          <a:p>
            <a:r>
              <a:rPr smtClean="0">
                <a:solidFill>
                  <a:srgbClr val="FF0000"/>
                </a:solidFill>
              </a:rPr>
              <a:t>6.Правильно убираем рабочее  место.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518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рий\Desktop\krasivye-foto-kartinki-solnyshko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143751" cy="6643685"/>
          </a:xfrm>
          <a:prstGeom prst="rec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4214810" y="3357562"/>
            <a:ext cx="4929190" cy="35004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Молодцы  ребята!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Мне понравилось у вас на уроке.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Дальнейших вам успехов!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Доскажи словечко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5181600"/>
          </a:xfrm>
        </p:spPr>
        <p:txBody>
          <a:bodyPr/>
          <a:lstStyle/>
          <a:p>
            <a:r>
              <a:rPr smtClean="0"/>
              <a:t>Мы пришли  сюда </a:t>
            </a:r>
            <a:r>
              <a:rPr lang="ru-RU" dirty="0" smtClean="0"/>
              <a:t>……………,</a:t>
            </a:r>
          </a:p>
          <a:p>
            <a:r>
              <a:rPr smtClean="0"/>
              <a:t>Не  лениться, а </a:t>
            </a:r>
            <a:r>
              <a:rPr lang="ru-RU" dirty="0" smtClean="0"/>
              <a:t>…………………..,</a:t>
            </a:r>
          </a:p>
          <a:p>
            <a:r>
              <a:rPr smtClean="0"/>
              <a:t>Только  тот,  кто  много </a:t>
            </a:r>
            <a:r>
              <a:rPr lang="ru-RU" dirty="0" smtClean="0"/>
              <a:t>……………,</a:t>
            </a:r>
          </a:p>
          <a:p>
            <a:r>
              <a:rPr smtClean="0"/>
              <a:t>В жизни  что-то  </a:t>
            </a:r>
            <a:r>
              <a:rPr lang="ru-RU" dirty="0" smtClean="0"/>
              <a:t>…………… 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sz="6700" b="1" smtClean="0">
                <a:solidFill>
                  <a:schemeClr val="accent4">
                    <a:lumMod val="75000"/>
                  </a:schemeClr>
                </a:solidFill>
              </a:rPr>
              <a:t>Девиз  нашего  урока:                     </a:t>
            </a:r>
            <a:r>
              <a:rPr sz="4800" b="1" smtClean="0">
                <a:solidFill>
                  <a:schemeClr val="accent6">
                    <a:lumMod val="75000"/>
                  </a:schemeClr>
                </a:solidFill>
              </a:rPr>
              <a:t>Мы пришли  сюда   учиться,</a:t>
            </a:r>
            <a:br>
              <a:rPr sz="4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4800" b="1" smtClean="0">
                <a:solidFill>
                  <a:schemeClr val="accent6">
                    <a:lumMod val="75000"/>
                  </a:schemeClr>
                </a:solidFill>
              </a:rPr>
              <a:t>Не  лениться, а трудиться,</a:t>
            </a:r>
            <a:br>
              <a:rPr sz="4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4800" b="1" smtClean="0">
                <a:solidFill>
                  <a:schemeClr val="accent6">
                    <a:lumMod val="75000"/>
                  </a:schemeClr>
                </a:solidFill>
              </a:rPr>
              <a:t>Только  тот,  кто  много  знает,</a:t>
            </a:r>
            <a:br>
              <a:rPr sz="48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sz="4800" b="1" smtClean="0">
                <a:solidFill>
                  <a:schemeClr val="accent6">
                    <a:lumMod val="75000"/>
                  </a:schemeClr>
                </a:solidFill>
              </a:rPr>
              <a:t>В жизни  что-то  достигает !</a:t>
            </a: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6858000"/>
            <a:ext cx="8229600" cy="142900"/>
          </a:xfrm>
        </p:spPr>
        <p:txBody>
          <a:bodyPr>
            <a:normAutofit fontScale="25000" lnSpcReduction="20000"/>
          </a:bodyPr>
          <a:lstStyle/>
          <a:p>
            <a:r>
              <a:rPr smtClean="0"/>
              <a:t>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ий\Desktop\Parnik-khleb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3786190"/>
            <a:ext cx="4757547" cy="27860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2971792" cy="857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Защищённый  грунт</a:t>
            </a:r>
            <a:endParaRPr lang="ru-RU" sz="3600" dirty="0"/>
          </a:p>
        </p:txBody>
      </p:sp>
      <p:pic>
        <p:nvPicPr>
          <p:cNvPr id="8" name="Picture 2" descr="C:\Users\Юрий\Desktop\teplicz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786182" y="285728"/>
            <a:ext cx="5111750" cy="326230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                </a:t>
            </a:r>
            <a:endParaRPr lang="ru-RU" sz="2800" b="1" dirty="0"/>
          </a:p>
        </p:txBody>
      </p:sp>
      <p:pic>
        <p:nvPicPr>
          <p:cNvPr id="7" name="Picture 2" descr="C:\Users\Юрий\Desktop\tonn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928802"/>
            <a:ext cx="3643305" cy="47149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60" y="2143116"/>
            <a:ext cx="114300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№ 1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357166"/>
            <a:ext cx="10001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№ 2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29586" y="3786190"/>
            <a:ext cx="107157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№ 3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Рассада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рий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19330" cy="55845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ий\Desktop\фотогрффии сх\IMG_20220428_12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Для выращивания рассады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115328" cy="4268799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Ящики или любые ёмкости</a:t>
            </a:r>
          </a:p>
          <a:p>
            <a:r>
              <a:rPr lang="ru-RU" sz="4400" b="1" dirty="0" smtClean="0"/>
              <a:t>Семена</a:t>
            </a:r>
          </a:p>
          <a:p>
            <a:r>
              <a:rPr lang="ru-RU" sz="4400" b="1" dirty="0" smtClean="0"/>
              <a:t>Почва</a:t>
            </a:r>
          </a:p>
          <a:p>
            <a:r>
              <a:rPr lang="ru-RU" sz="4400" b="1" dirty="0" smtClean="0"/>
              <a:t>Свет</a:t>
            </a:r>
          </a:p>
          <a:p>
            <a:r>
              <a:rPr lang="ru-RU" sz="4400" b="1" dirty="0" smtClean="0"/>
              <a:t>Тепло</a:t>
            </a:r>
          </a:p>
          <a:p>
            <a:r>
              <a:rPr lang="ru-RU" sz="4400" b="1" dirty="0" smtClean="0"/>
              <a:t>Влага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1435100"/>
            <a:ext cx="2071702" cy="46910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 Почва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73050"/>
            <a:ext cx="268604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s5.travelask.ru/system/images/files/000/332/700/wysiwyg/ae0d71.jpg?1501587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29684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757354"/>
          </a:xfrm>
        </p:spPr>
        <p:txBody>
          <a:bodyPr>
            <a:normAutofit fontScale="90000"/>
          </a:bodyPr>
          <a:lstStyle/>
          <a:p>
            <a:r>
              <a:rPr b="1" i="0" smtClean="0"/>
              <a:t>Открываем тетради, записываем число:</a:t>
            </a:r>
            <a:r>
              <a:rPr smtClean="0"/>
              <a:t/>
            </a:r>
            <a:br>
              <a:rPr smtClean="0"/>
            </a:br>
            <a:r>
              <a:rPr smtClean="0"/>
              <a:t>                     </a:t>
            </a:r>
            <a:r>
              <a:rPr sz="6000" b="1" i="0" smtClean="0">
                <a:solidFill>
                  <a:srgbClr val="FF0000"/>
                </a:solidFill>
              </a:rPr>
              <a:t>9 февраля</a:t>
            </a:r>
            <a:endParaRPr lang="ru-RU" b="1" i="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2643182"/>
            <a:ext cx="8229600" cy="3929090"/>
          </a:xfrm>
        </p:spPr>
        <p:txBody>
          <a:bodyPr>
            <a:normAutofit fontScale="77500" lnSpcReduction="20000"/>
          </a:bodyPr>
          <a:lstStyle/>
          <a:p>
            <a:r>
              <a:rPr sz="7200" smtClean="0">
                <a:solidFill>
                  <a:srgbClr val="002060"/>
                </a:solidFill>
              </a:rPr>
              <a:t>ТЕМА   УРОКА:</a:t>
            </a:r>
          </a:p>
          <a:p>
            <a:r>
              <a:rPr sz="7200" smtClean="0">
                <a:solidFill>
                  <a:srgbClr val="002060"/>
                </a:solidFill>
              </a:rPr>
              <a:t>Подготовка почвенной смеси для выращивания рассады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352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Доскажи словечко</vt:lpstr>
      <vt:lpstr>Девиз  нашего  урока:                     Мы пришли  сюда   учиться, Не  лениться, а трудиться, Только  тот,  кто  много  знает, В жизни  что-то  достигает ! </vt:lpstr>
      <vt:lpstr>Защищённый  грунт</vt:lpstr>
      <vt:lpstr>Рассада</vt:lpstr>
      <vt:lpstr>Слайд 6</vt:lpstr>
      <vt:lpstr>Для выращивания рассады необходимо: </vt:lpstr>
      <vt:lpstr> Почва</vt:lpstr>
      <vt:lpstr>Открываем тетради, записываем число:                      9 февраля</vt:lpstr>
      <vt:lpstr>Почвенная смесь – это смесь, состоящая из основных компонентов и различных добавок</vt:lpstr>
      <vt:lpstr>Основные  компоненты</vt:lpstr>
      <vt:lpstr>Добавки</vt:lpstr>
      <vt:lpstr>В наши посевные  ящики входит                     </vt:lpstr>
      <vt:lpstr>Для заполнения рассадных ящиков нам потребуется:</vt:lpstr>
      <vt:lpstr>Слайд 15</vt:lpstr>
      <vt:lpstr>Повторяем  ТБ при  работе</vt:lpstr>
      <vt:lpstr>Слайд 17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Юрий</cp:lastModifiedBy>
  <cp:revision>89</cp:revision>
  <dcterms:created xsi:type="dcterms:W3CDTF">2009-06-27T09:14:42Z</dcterms:created>
  <dcterms:modified xsi:type="dcterms:W3CDTF">2023-02-05T12:47:21Z</dcterms:modified>
</cp:coreProperties>
</file>