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4" r:id="rId4"/>
    <p:sldId id="260" r:id="rId5"/>
    <p:sldId id="263" r:id="rId6"/>
    <p:sldId id="276" r:id="rId7"/>
    <p:sldId id="262" r:id="rId8"/>
    <p:sldId id="275" r:id="rId9"/>
    <p:sldId id="277" r:id="rId10"/>
    <p:sldId id="265" r:id="rId11"/>
    <p:sldId id="266" r:id="rId12"/>
    <p:sldId id="267" r:id="rId13"/>
    <p:sldId id="273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2378"/>
    <a:srgbClr val="0597FE"/>
    <a:srgbClr val="C6247A"/>
    <a:srgbClr val="03E104"/>
    <a:srgbClr val="0D8697"/>
    <a:srgbClr val="98124D"/>
    <a:srgbClr val="853E5B"/>
    <a:srgbClr val="F94900"/>
    <a:srgbClr val="613125"/>
    <a:srgbClr val="AC1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4" autoAdjust="0"/>
    <p:restoredTop sz="96250" autoAdjust="0"/>
  </p:normalViewPr>
  <p:slideViewPr>
    <p:cSldViewPr snapToGrid="0">
      <p:cViewPr varScale="1">
        <p:scale>
          <a:sx n="82" d="100"/>
          <a:sy n="82" d="100"/>
        </p:scale>
        <p:origin x="1363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32362" y="656765"/>
            <a:ext cx="657328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1"/>
                  </a:solidFill>
                </a:ln>
                <a:solidFill>
                  <a:srgbClr val="03E10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1"/>
                  </a:solidFill>
                </a:ln>
                <a:solidFill>
                  <a:srgbClr val="03E10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ДЕТСКИЙ САД № 482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1"/>
                  </a:solidFill>
                </a:ln>
                <a:solidFill>
                  <a:srgbClr val="03E10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(МАДОУ № 482)</a:t>
            </a:r>
          </a:p>
          <a:p>
            <a:pPr algn="ctr"/>
            <a:r>
              <a:rPr lang="ru-RU" sz="1400" b="1" dirty="0">
                <a:ln w="12700">
                  <a:solidFill>
                    <a:schemeClr val="tx1"/>
                  </a:solidFill>
                </a:ln>
                <a:solidFill>
                  <a:srgbClr val="03E10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СВЕРДЛОВСКАЯ </a:t>
            </a:r>
            <a:r>
              <a:rPr lang="ru-RU" sz="1400" b="1" dirty="0" smtClean="0">
                <a:ln w="12700">
                  <a:solidFill>
                    <a:schemeClr val="tx1"/>
                  </a:solidFill>
                </a:ln>
                <a:solidFill>
                  <a:srgbClr val="03E10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ОБЛАСТЬ, </a:t>
            </a:r>
            <a:r>
              <a:rPr lang="ru-RU" sz="1400" b="1" dirty="0">
                <a:ln w="12700">
                  <a:solidFill>
                    <a:schemeClr val="tx1"/>
                  </a:solidFill>
                </a:ln>
                <a:solidFill>
                  <a:srgbClr val="03E10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</a:t>
            </a:r>
            <a:r>
              <a:rPr lang="ru-RU" sz="1400" b="1" dirty="0" smtClean="0">
                <a:ln w="12700">
                  <a:solidFill>
                    <a:schemeClr val="tx1"/>
                  </a:solidFill>
                </a:ln>
                <a:solidFill>
                  <a:srgbClr val="03E10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ЕКАТЕРИНБУРГ, УЛ, ЛЯПУСТИНА 60А</a:t>
            </a:r>
          </a:p>
          <a:p>
            <a:pPr algn="ctr"/>
            <a:endParaRPr lang="ru-RU" sz="2000" b="1" dirty="0" smtClean="0">
              <a:ln w="12700">
                <a:solidFill>
                  <a:schemeClr val="tx1"/>
                </a:solidFill>
              </a:ln>
              <a:solidFill>
                <a:srgbClr val="03E104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/>
              <a:t>Всероссийский научно-практического </a:t>
            </a:r>
            <a:r>
              <a:rPr lang="ru-RU" sz="2000" b="1" dirty="0"/>
              <a:t>семинара</a:t>
            </a:r>
          </a:p>
          <a:p>
            <a:pPr algn="ctr"/>
            <a:r>
              <a:rPr lang="ru-RU" sz="2000" b="1" dirty="0"/>
              <a:t>«STEAM-ОБРАЗОВАНИЕ: ОТ ДОШКОЛЬНИКА ДО ВЫПУСКНИКА ВУЗА»</a:t>
            </a:r>
            <a:endParaRPr lang="ru-RU" sz="2000" dirty="0"/>
          </a:p>
          <a:p>
            <a:pPr algn="ctr"/>
            <a:endParaRPr lang="ru-RU" sz="2000" b="1" dirty="0">
              <a:ln w="12700">
                <a:solidFill>
                  <a:schemeClr val="tx1"/>
                </a:solidFill>
              </a:ln>
              <a:solidFill>
                <a:srgbClr val="03E104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3E10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«ПРОСТЫЕ МЕХАНИЗМЫ, ЖИВУЩИЕ  В ИГРАХ ДЕТЕЙ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3E10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ru-RU" sz="1600" b="1" dirty="0" smtClean="0">
              <a:ln w="12700">
                <a:solidFill>
                  <a:schemeClr val="tx1"/>
                </a:solidFill>
              </a:ln>
              <a:solidFill>
                <a:srgbClr val="03E104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ln w="12700">
                  <a:solidFill>
                    <a:schemeClr val="tx1"/>
                  </a:solidFill>
                </a:ln>
                <a:solidFill>
                  <a:srgbClr val="03E10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n w="12700">
                  <a:solidFill>
                    <a:schemeClr val="tx1"/>
                  </a:solidFill>
                </a:ln>
                <a:solidFill>
                  <a:srgbClr val="03E10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                                  Учитель-логопед ВЫРУПАЕВА О.М.</a:t>
            </a:r>
            <a:endParaRPr lang="ru-RU" sz="1600" b="1" dirty="0">
              <a:ln w="12700">
                <a:solidFill>
                  <a:schemeClr val="tx1"/>
                </a:solidFill>
              </a:ln>
              <a:solidFill>
                <a:srgbClr val="03E104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01373" y="3036861"/>
            <a:ext cx="269626" cy="1131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29148" y="571500"/>
            <a:ext cx="3457276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СИЛА ТЯЖЕСТИ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81538" y="571500"/>
            <a:ext cx="3457276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ЦЕНТР ТЯЖЕСТИ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10020" y="1985964"/>
            <a:ext cx="3457276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ТОЧКА ОПОРЫ</a:t>
            </a: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08" y="3428999"/>
            <a:ext cx="3428571" cy="2571429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84" y="2571858"/>
            <a:ext cx="2571429" cy="342857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44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64" y="-179882"/>
            <a:ext cx="91358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10531" y="496049"/>
            <a:ext cx="3457276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ПАРК БАБОЧЕК</a:t>
            </a:r>
            <a:endParaRPr lang="ru-RU" sz="2800" b="1" dirty="0"/>
          </a:p>
        </p:txBody>
      </p:sp>
      <p:pic>
        <p:nvPicPr>
          <p:cNvPr id="8" name="Picture 3" descr="C:\Users\111\Desktop\SkC9Eo4mTv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317" y="2350396"/>
            <a:ext cx="3407058" cy="3257119"/>
          </a:xfrm>
          <a:prstGeom prst="rect">
            <a:avLst/>
          </a:prstGeom>
          <a:noFill/>
          <a:ln w="57150">
            <a:solidFill>
              <a:srgbClr val="C0504D">
                <a:lumMod val="60000"/>
                <a:lumOff val="40000"/>
              </a:srgbClr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847" y="1983546"/>
            <a:ext cx="3573196" cy="32777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71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25106" y="542926"/>
            <a:ext cx="3457276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ЦИРК</a:t>
            </a: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41" y="771526"/>
            <a:ext cx="3809524" cy="285714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215" y="3723505"/>
            <a:ext cx="3571829" cy="260692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13" y="3966693"/>
            <a:ext cx="3151652" cy="2363739"/>
          </a:xfrm>
          <a:prstGeom prst="rect">
            <a:avLst/>
          </a:prstGeom>
          <a:noFill/>
          <a:ln w="38100">
            <a:solidFill>
              <a:srgbClr val="03E10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737397"/>
            <a:ext cx="2652450" cy="172215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56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-181184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1888" y="584181"/>
            <a:ext cx="2637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ru-RU" sz="24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696" y="3439774"/>
            <a:ext cx="3169524" cy="2581722"/>
          </a:xfrm>
          <a:prstGeom prst="rect">
            <a:avLst/>
          </a:prstGeom>
          <a:noFill/>
          <a:ln w="9525">
            <a:solidFill>
              <a:srgbClr val="03E10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 descr="D:\ДОКУМЕНТЫ\Документы\Рабочий стол\IMG_20240329_1539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56" y="3247816"/>
            <a:ext cx="3698240" cy="277368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О.М\О\фото\IMG_20240329_1542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60" y="584181"/>
            <a:ext cx="3566160" cy="267462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56" y="584181"/>
            <a:ext cx="3169524" cy="23771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11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1" y="3548920"/>
            <a:ext cx="4282808" cy="313710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454" y="457570"/>
            <a:ext cx="4523977" cy="297142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466" y="3808979"/>
            <a:ext cx="3169524" cy="2377143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698" y="1981200"/>
            <a:ext cx="3457276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Телескопический механизм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81374" y="3538538"/>
            <a:ext cx="3457276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Кулачковый механизм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57398" y="3538538"/>
            <a:ext cx="3457276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Гидравлический привод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81374" y="1981199"/>
            <a:ext cx="3457276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Реактивное движение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43361" y="4938713"/>
            <a:ext cx="3457276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Манипуляторы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2736" y="552451"/>
            <a:ext cx="3457276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НАУЧНЫЕ ИГРУШКИ</a:t>
            </a:r>
            <a:endParaRPr lang="ru-RU" sz="2800" b="1" dirty="0"/>
          </a:p>
        </p:txBody>
      </p:sp>
      <p:sp>
        <p:nvSpPr>
          <p:cNvPr id="3" name="Стрелка вниз 2"/>
          <p:cNvSpPr/>
          <p:nvPr/>
        </p:nvSpPr>
        <p:spPr>
          <a:xfrm>
            <a:off x="3614738" y="1652588"/>
            <a:ext cx="142875" cy="328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267325" y="1652588"/>
            <a:ext cx="142875" cy="328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2852736" y="3207545"/>
            <a:ext cx="142875" cy="328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995988" y="3205164"/>
            <a:ext cx="142875" cy="328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405161" y="4591051"/>
            <a:ext cx="142875" cy="328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98" y="4755357"/>
            <a:ext cx="2152102" cy="161407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7" y="4755357"/>
            <a:ext cx="2326309" cy="174473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6" y="164027"/>
            <a:ext cx="2377143" cy="178285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45" y="266062"/>
            <a:ext cx="2105051" cy="1578788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746" y="587580"/>
            <a:ext cx="2057143" cy="2742857"/>
          </a:xfrm>
          <a:prstGeom prst="rect">
            <a:avLst/>
          </a:prstGeom>
          <a:noFill/>
          <a:ln w="38100">
            <a:solidFill>
              <a:srgbClr val="0597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91" y="2857501"/>
            <a:ext cx="2809280" cy="1540714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779" y="558833"/>
            <a:ext cx="1944000" cy="274285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17" y="3627858"/>
            <a:ext cx="3657143" cy="2543999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06" y="446292"/>
            <a:ext cx="1645714" cy="2194286"/>
          </a:xfrm>
          <a:prstGeom prst="rect">
            <a:avLst/>
          </a:prstGeom>
          <a:noFill/>
          <a:ln w="38100">
            <a:solidFill>
              <a:srgbClr val="03E10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38" y="4625259"/>
            <a:ext cx="2742857" cy="1930286"/>
          </a:xfrm>
          <a:prstGeom prst="rect">
            <a:avLst/>
          </a:prstGeom>
          <a:noFill/>
          <a:ln w="38100">
            <a:solidFill>
              <a:srgbClr val="0597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7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75" y="508649"/>
            <a:ext cx="2849850" cy="237744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 descr="E:\О.М\фото\IMG_20240329_154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771" y="508648"/>
            <a:ext cx="3169920" cy="237744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246" y="3028963"/>
            <a:ext cx="4419048" cy="331428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3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168" y="1828801"/>
            <a:ext cx="3314286" cy="441904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43163" y="442913"/>
            <a:ext cx="4714875" cy="1285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/>
              <a:t>ДО НОВЫХ ВСТРЕЧ!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228636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1888" y="1179403"/>
            <a:ext cx="2637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1071563" y="858386"/>
            <a:ext cx="71294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12700" algn="r">
              <a:buNone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</a:rPr>
              <a:t>«Быть инженером, значит быть немного волшебником </a:t>
            </a:r>
          </a:p>
          <a:p>
            <a:pPr marL="628650" indent="12700" algn="ctr">
              <a:buNone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</a:rPr>
              <a:t>и приносить радость и пользу своими творениями»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  <a:p>
            <a:pPr marL="628650" indent="12700" algn="r">
              <a:buNone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Ю. Лешков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63" y="3071812"/>
            <a:ext cx="3109850" cy="32496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59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69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1887" y="1179403"/>
            <a:ext cx="6721971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71887" y="612845"/>
            <a:ext cx="6972001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0" indent="12700" algn="just">
              <a:spcBef>
                <a:spcPct val="20000"/>
              </a:spcBef>
            </a:pP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</a:p>
          <a:p>
            <a:pPr marL="628650" lvl="0" indent="12700" algn="just">
              <a:spcBef>
                <a:spcPct val="20000"/>
              </a:spcBef>
            </a:pP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Дать </a:t>
            </a: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старт развитию инженерного  мышления, воображения у старших дошкольников, через деятельность, направленную на  создание работающих поделок из подручных материалов - от веселых игрушек до сравнительно сложных инженерных систем, играючи работать с непростыми физическими явлениями и задачами.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74" y="4420150"/>
            <a:ext cx="2773333" cy="2080000"/>
          </a:xfrm>
          <a:prstGeom prst="rect">
            <a:avLst/>
          </a:prstGeom>
          <a:noFill/>
          <a:ln w="38100">
            <a:solidFill>
              <a:srgbClr val="C5237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36" y="4385561"/>
            <a:ext cx="2819452" cy="211458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1888" y="584181"/>
            <a:ext cx="6843412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111\AppData\Local\Temp\Rar$DIa0.889\PHOTO-2023-11-07-15-19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2372" y="975971"/>
            <a:ext cx="2885775" cy="2394594"/>
          </a:xfrm>
          <a:prstGeom prst="rect">
            <a:avLst/>
          </a:prstGeom>
          <a:noFill/>
          <a:ln w="57150">
            <a:solidFill>
              <a:srgbClr val="FF3399"/>
            </a:solidFill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23" y="3887625"/>
            <a:ext cx="2885776" cy="2286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995" y="3600450"/>
            <a:ext cx="2358528" cy="267176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E:\О.М\О\фото\IMG_20240329_1532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88" y="1162031"/>
            <a:ext cx="3169920" cy="2377440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94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-181184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1888" y="584181"/>
            <a:ext cx="2637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ru-RU" sz="24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34" y="719529"/>
            <a:ext cx="3169524" cy="283086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54" y="276387"/>
            <a:ext cx="3961905" cy="2971429"/>
          </a:xfrm>
          <a:prstGeom prst="rect">
            <a:avLst/>
          </a:prstGeom>
          <a:noFill/>
          <a:ln w="38100">
            <a:solidFill>
              <a:srgbClr val="C6247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59" y="3747879"/>
            <a:ext cx="3169524" cy="237714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 descr="D:\ДОКУМЕНТЫ\Документы\Рабочий стол\IMG_20240329_1539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86" y="3351342"/>
            <a:ext cx="3698240" cy="2773680"/>
          </a:xfrm>
          <a:prstGeom prst="rect">
            <a:avLst/>
          </a:prstGeom>
          <a:noFill/>
          <a:ln w="38100">
            <a:solidFill>
              <a:srgbClr val="0597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-181184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71888" y="584181"/>
            <a:ext cx="6671962" cy="815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ПРИНЦИПЫ ОБУЧЕНИЯ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71888" y="1928813"/>
            <a:ext cx="3042937" cy="785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 ПРОСТОГО К СЛОЖНОМУ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00913" y="2945606"/>
            <a:ext cx="3042937" cy="785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ЕДИНСТВО ТЕОРИИ И ПРАКТИКИ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71888" y="2945606"/>
            <a:ext cx="3042937" cy="785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ОБУЧЕНИЕ В ИГРЕ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900913" y="1928813"/>
            <a:ext cx="3042937" cy="785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ПОСИЛЬНОСТЬ ОБУЧЕНИЯ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54591" y="4183856"/>
            <a:ext cx="3042937" cy="785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САМОСТОЯТЕЛЬНОСТЬ</a:t>
            </a: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3054591" y="1500188"/>
            <a:ext cx="174384" cy="328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010336" y="1500188"/>
            <a:ext cx="174384" cy="328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433485" y="3688555"/>
            <a:ext cx="174384" cy="328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E:\О.М\О\фото\IMG_20240124_160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719" y="4017167"/>
            <a:ext cx="2244715" cy="168353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О.М\О\фото\IMG_20240125_074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16" y="4078128"/>
            <a:ext cx="2377440" cy="1783080"/>
          </a:xfrm>
          <a:prstGeom prst="rect">
            <a:avLst/>
          </a:prstGeom>
          <a:noFill/>
          <a:ln w="38100">
            <a:solidFill>
              <a:srgbClr val="C5237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65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1887" y="584181"/>
            <a:ext cx="6429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ИСПОЛЬЗОВАНИЕ БРОСОВОГО МАТЕРИАЛА</a:t>
            </a:r>
            <a:r>
              <a:rPr lang="ru-RU" sz="24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E:\О.М\О\фото\IMG_20240121_175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23" y="1415669"/>
            <a:ext cx="2805112" cy="2013331"/>
          </a:xfrm>
          <a:prstGeom prst="rect">
            <a:avLst/>
          </a:prstGeom>
          <a:noFill/>
          <a:ln w="38100">
            <a:solidFill>
              <a:srgbClr val="0597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О.М\О\фото\IMG_20240123_152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04" y="1246251"/>
            <a:ext cx="3169920" cy="2377440"/>
          </a:xfrm>
          <a:prstGeom prst="rect">
            <a:avLst/>
          </a:prstGeom>
          <a:noFill/>
          <a:ln w="38100">
            <a:solidFill>
              <a:srgbClr val="C624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87" y="3973109"/>
            <a:ext cx="2773333" cy="2080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146" y="3775652"/>
            <a:ext cx="3736975" cy="2474913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64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1887" y="584181"/>
            <a:ext cx="6429075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E:\О.М\О\фото\IMG_20240123_152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0" y="-11430000"/>
            <a:ext cx="118872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О.М\О\фото\IMG_20240123_152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10" y="584545"/>
            <a:ext cx="3267634" cy="28444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О.М\О\фото\IMG_20240124_1006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69" y="3429000"/>
            <a:ext cx="3758201" cy="2818651"/>
          </a:xfrm>
          <a:prstGeom prst="rect">
            <a:avLst/>
          </a:prstGeom>
          <a:noFill/>
          <a:ln w="38100">
            <a:solidFill>
              <a:srgbClr val="C5237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О.М\О\фото\IMG_20240126_102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48" y="3724055"/>
            <a:ext cx="2971385" cy="2228539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584180"/>
            <a:ext cx="3541178" cy="2655883"/>
          </a:xfrm>
          <a:prstGeom prst="rect">
            <a:avLst/>
          </a:prstGeom>
          <a:noFill/>
          <a:ln w="38100">
            <a:solidFill>
              <a:srgbClr val="0597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9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1887" y="584181"/>
            <a:ext cx="6429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МИРЕ БАЛАНСИРОВ. </a:t>
            </a:r>
            <a:r>
              <a:rPr lang="ru-RU" sz="24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ВОЛШЕБСТВО ИЛИ НАУКА?</a:t>
            </a: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0" y="2000428"/>
            <a:ext cx="3809524" cy="2857143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424" y="2686050"/>
            <a:ext cx="3809524" cy="2857143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14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170</Words>
  <Application>Microsoft Office PowerPoint</Application>
  <PresentationFormat>Экран (4:3)</PresentationFormat>
  <Paragraphs>40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Наталья </cp:lastModifiedBy>
  <cp:revision>130</cp:revision>
  <dcterms:created xsi:type="dcterms:W3CDTF">2013-11-19T05:52:05Z</dcterms:created>
  <dcterms:modified xsi:type="dcterms:W3CDTF">2024-11-13T08:20:52Z</dcterms:modified>
</cp:coreProperties>
</file>