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301" r:id="rId5"/>
    <p:sldId id="284" r:id="rId6"/>
    <p:sldId id="261" r:id="rId7"/>
    <p:sldId id="285" r:id="rId8"/>
    <p:sldId id="286" r:id="rId9"/>
    <p:sldId id="287" r:id="rId10"/>
    <p:sldId id="288" r:id="rId11"/>
    <p:sldId id="290" r:id="rId12"/>
    <p:sldId id="291" r:id="rId13"/>
    <p:sldId id="292" r:id="rId14"/>
    <p:sldId id="293" r:id="rId15"/>
    <p:sldId id="294" r:id="rId16"/>
    <p:sldId id="295" r:id="rId17"/>
    <p:sldId id="298" r:id="rId18"/>
    <p:sldId id="281" r:id="rId19"/>
    <p:sldId id="296" r:id="rId20"/>
    <p:sldId id="297" r:id="rId21"/>
    <p:sldId id="299" r:id="rId22"/>
    <p:sldId id="263" r:id="rId23"/>
    <p:sldId id="300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95DB7-2A2F-4F54-9667-DF871CA1679C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7076-6A62-41B9-AE22-6856A4982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DDD0-DCA0-41C9-928E-B43AA1406A4D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0B69B-A50F-4FCA-A9E3-E402AF4BF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CEC5-750A-44B0-ABFA-73820DE0A2C6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C6E7-312F-4124-A106-34C35054F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8DC2-4E40-432C-8B77-3E84A2E59924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F4B5-3298-4CB6-B1E8-989A70CEB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AD65-0970-4B41-8F61-8045EB7857E9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5E2F-38A8-4037-A237-025FE82B6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1D2F5-54FB-4955-AEDF-092401EF0115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28AA3-1429-400C-9BC7-836FD654F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4BC5-545B-49D6-B6E7-7A22C3A01A99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F4C6-94DC-45A1-B272-72AE7F5C1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8825-DD41-4209-9118-606E03278D7A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52377-3659-4B70-BD83-0C56A794D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0AE57-A7EC-43C0-AC11-F2F982909B30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5B329-D1C5-4468-9012-9ECADB501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AFAC4-0B68-4CE2-8A2B-D2067A74BE65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7B84C-9BC2-43B0-8B74-6B5AB863A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A502-E2C0-4D1C-B186-7F7A96EE12C3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87DA-ED8F-4956-9E82-5545CC6B5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03FB0E-765C-42C1-8FCD-3B6B6C2F2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214290"/>
            <a:ext cx="8715436" cy="635798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Рисунок 8" descr="images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/>
          <a:stretch>
            <a:fillRect/>
          </a:stretch>
        </p:blipFill>
        <p:spPr bwMode="auto">
          <a:xfrm>
            <a:off x="7858125" y="5076825"/>
            <a:ext cx="12858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9" descr="i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767638" y="0"/>
            <a:ext cx="1376362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214313"/>
            <a:ext cx="11112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357813"/>
            <a:ext cx="1427163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8" y="420688"/>
            <a:ext cx="90725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Связь </a:t>
            </a:r>
          </a:p>
          <a:p>
            <a:pPr algn="ctr">
              <a:defRPr/>
            </a:pPr>
            <a:r>
              <a:rPr lang="ru-RU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однородных членов </a:t>
            </a:r>
          </a:p>
          <a:p>
            <a:pPr algn="ctr">
              <a:defRPr/>
            </a:pPr>
            <a:r>
              <a:rPr lang="ru-RU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предложения с помощью </a:t>
            </a:r>
          </a:p>
          <a:p>
            <a:pPr algn="ctr">
              <a:defRPr/>
            </a:pPr>
            <a:r>
              <a:rPr lang="ru-RU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интонации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52863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90"/>
                </a:solidFill>
              </a:rPr>
              <a:t>Учитель начальных классов</a:t>
            </a:r>
          </a:p>
          <a:p>
            <a:r>
              <a:rPr lang="ru-RU" sz="2000" b="1" dirty="0" smtClean="0">
                <a:solidFill>
                  <a:srgbClr val="000090"/>
                </a:solidFill>
              </a:rPr>
              <a:t>М</a:t>
            </a:r>
            <a:r>
              <a:rPr lang="ce-Cyrl-RU" sz="2000" b="1" dirty="0" smtClean="0">
                <a:solidFill>
                  <a:srgbClr val="000090"/>
                </a:solidFill>
              </a:rPr>
              <a:t>БОУ “Джагларгинская СШ”</a:t>
            </a:r>
            <a:endParaRPr lang="ru-RU" sz="2000" b="1" dirty="0" smtClean="0">
              <a:solidFill>
                <a:srgbClr val="000090"/>
              </a:solidFill>
            </a:endParaRPr>
          </a:p>
          <a:p>
            <a:r>
              <a:rPr lang="ce-Cyrl-RU" sz="2000" b="1" dirty="0" smtClean="0">
                <a:solidFill>
                  <a:srgbClr val="000090"/>
                </a:solidFill>
              </a:rPr>
              <a:t>Муслимова Хадижат Хож-Ахмадовна</a:t>
            </a:r>
            <a:endParaRPr lang="ru-RU" sz="2000" dirty="0"/>
          </a:p>
        </p:txBody>
      </p:sp>
      <p:pic>
        <p:nvPicPr>
          <p:cNvPr id="26626" name="Picture 2" descr="https://i.pinimg.com/originals/17/84/49/17844908466b614e00320707a3fec4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429000"/>
            <a:ext cx="328614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70404" y="245974"/>
            <a:ext cx="8203208" cy="1200329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связаны между собой </a:t>
            </a:r>
            <a:b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однородные члены предложения?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071678"/>
            <a:ext cx="6606017" cy="32861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ru-RU" sz="4000" kern="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Однородные члены предложения связаны интонацией перечисления или союзами </a:t>
            </a:r>
            <a:r>
              <a:rPr lang="ru-RU" sz="4000" i="1" kern="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и, а, 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650560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57290" y="5572140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29 – 32       упр. 36 - 43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039829" y="522973"/>
            <a:ext cx="5064335" cy="646331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Работаем по таблице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5643601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357554" y="6072206"/>
            <a:ext cx="1213521" cy="5878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29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russkiiyazyk.ru/wp-content/uploads/2015/06/odnorodnye-chl-predlozhen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00042"/>
            <a:ext cx="7786742" cy="40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42976" y="4706268"/>
            <a:ext cx="7301233" cy="1325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Используя  схему,  расскажите  об условном  обозначении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однородных  членов предложения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42976" y="357166"/>
            <a:ext cx="6643734" cy="1384995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Проведем наблюдение: в чем сходство и различие 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каждой пары предложений?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1. Звёзды меркнут, гаснут. Звёзды меркнут и гаснут. </a:t>
            </a:r>
          </a:p>
          <a:p>
            <a:pPr fontAlgn="base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2. Зацвели одуванчики, шиповник. Зацвели одуванчики и шиповник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fontAlgn="base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Серебряные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паутинки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опускались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на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деревья, на кусты.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Серебряные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паутинки опускались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на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деревья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и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на кусты.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 </a:t>
            </a:r>
            <a:endParaRPr lang="ru-RU" b="0" i="0" dirty="0">
              <a:solidFill>
                <a:schemeClr val="accent2">
                  <a:lumMod val="50000"/>
                </a:schemeClr>
              </a:solidFill>
              <a:effectLst/>
              <a:latin typeface="Open San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5786454"/>
            <a:ext cx="2963944" cy="5878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30 упр. 39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53641"/>
            <a:ext cx="8229600" cy="1384995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Сделаем выводы: когда запятая между однородными членами предложения ставится?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57158" y="4286256"/>
            <a:ext cx="8229600" cy="1384995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Сделаем выводы: когда запятая между однородными членами предложения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ставится?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500298" y="1643050"/>
            <a:ext cx="698237" cy="5772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714876" y="1643050"/>
            <a:ext cx="698237" cy="5772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500298" y="2643182"/>
            <a:ext cx="698237" cy="5772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714744" y="1571612"/>
            <a:ext cx="356188" cy="70788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,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500430" y="2428868"/>
            <a:ext cx="356188" cy="70788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,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3357554" y="3429000"/>
            <a:ext cx="356188" cy="70788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,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3857620" y="2500306"/>
            <a:ext cx="526106" cy="70788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4786314" y="2571744"/>
            <a:ext cx="698237" cy="5772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571736" y="3571876"/>
            <a:ext cx="698237" cy="5772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3786182" y="3500438"/>
            <a:ext cx="891591" cy="70788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но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4786314" y="3500438"/>
            <a:ext cx="698237" cy="5772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857488" y="5857892"/>
            <a:ext cx="698237" cy="5772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3857620" y="5786454"/>
            <a:ext cx="546945" cy="70788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643438" y="5857892"/>
            <a:ext cx="698237" cy="5772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37" grpId="0"/>
      <p:bldP spid="38" grpId="0" animBg="1"/>
      <p:bldP spid="39" grpId="0" animBg="1"/>
      <p:bldP spid="40" grpId="0"/>
      <p:bldP spid="41" grpId="0" animBg="1"/>
      <p:bldP spid="42" grpId="0" animBg="1"/>
      <p:bldP spid="43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369085"/>
            <a:ext cx="8229600" cy="954107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Запишем предложения с однородными подлежащими и однородными сказуемыми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1. Звёзды меркнут, гаснут. Звёзды меркнут и гаснут. </a:t>
            </a:r>
          </a:p>
          <a:p>
            <a:pPr fontAlgn="base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2. Зацвели одуванчики, шиповник. Зацвели одуванчики и шиповник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fontAlgn="base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 </a:t>
            </a:r>
            <a:endParaRPr lang="ru-RU" b="0" i="0" dirty="0">
              <a:solidFill>
                <a:schemeClr val="accent2">
                  <a:lumMod val="50000"/>
                </a:schemeClr>
              </a:solidFill>
              <a:effectLst/>
              <a:latin typeface="Open San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500570"/>
            <a:ext cx="1837201" cy="196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31 упр. 40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57364"/>
            <a:ext cx="68865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1072/000023f9-a7cf6e44/4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7143800" cy="44291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00440" y="928670"/>
            <a:ext cx="26320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Словарь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o3.imgsmail.ru/imgpreview?key=f75a6d99b355816&amp;mb=imgdb_preview_159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5072097" cy="326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84528"/>
            <a:ext cx="8229600" cy="52322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эти вещи можно назвать одним словом?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4857760"/>
            <a:ext cx="439876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96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9600" b="1" i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96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гаж </a:t>
            </a:r>
          </a:p>
        </p:txBody>
      </p:sp>
      <p:sp>
        <p:nvSpPr>
          <p:cNvPr id="7" name="Минус 6"/>
          <p:cNvSpPr/>
          <p:nvPr/>
        </p:nvSpPr>
        <p:spPr>
          <a:xfrm rot="17696280">
            <a:off x="4819651" y="4773612"/>
            <a:ext cx="792162" cy="576263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6600" b="1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</a:t>
            </a:r>
            <a:endParaRPr kumimoji="0" lang="ru-RU" altLang="ru-RU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6" descr="https://thumbs.dreamstime.com/b/%D0%B2%D0%B5%D0%BA%D1%82%D0%BE%D1%80-%D0%BA%D0%BD%D0%B8%D0%B3%D0%B8-%D1%87%D1%82%D0%B5%D0%BD%D0%B8%D1%8F-%D0%B5%D0%B2%D1%83%D1%88%D0%BA%D0%B8-50940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1643063"/>
            <a:ext cx="42481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 txBox="1">
            <a:spLocks noGrp="1"/>
          </p:cNvSpPr>
          <p:nvPr>
            <p:ph idx="1"/>
          </p:nvPr>
        </p:nvSpPr>
        <p:spPr>
          <a:xfrm>
            <a:off x="285720" y="2000240"/>
            <a:ext cx="8509958" cy="3625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800" b="1" dirty="0"/>
              <a:t>Упакованные вещи, которые берёт с собой </a:t>
            </a:r>
          </a:p>
          <a:p>
            <a:pPr marL="342900" indent="-342900">
              <a:buNone/>
              <a:defRPr/>
            </a:pPr>
            <a:r>
              <a:rPr lang="ru-RU" sz="2800" b="1" dirty="0"/>
              <a:t>пассажир в дорогу.</a:t>
            </a:r>
          </a:p>
          <a:p>
            <a:pPr marL="342900" indent="-342900">
              <a:buNone/>
              <a:defRPr/>
            </a:pPr>
            <a:r>
              <a:rPr lang="ru-RU" sz="2800" b="1" dirty="0"/>
              <a:t>2. Вещи, предметы, отправленные и переносимые </a:t>
            </a:r>
          </a:p>
          <a:p>
            <a:pPr marL="342900" indent="-342900">
              <a:buNone/>
              <a:defRPr/>
            </a:pPr>
            <a:r>
              <a:rPr lang="ru-RU" sz="2800" b="1" dirty="0"/>
              <a:t>отдельно от пассажира ( в специальном вагоне, в</a:t>
            </a:r>
          </a:p>
          <a:p>
            <a:pPr marL="342900" indent="-342900">
              <a:buNone/>
              <a:defRPr/>
            </a:pPr>
            <a:r>
              <a:rPr lang="ru-RU" sz="2800" b="1" dirty="0"/>
              <a:t>специальном помещении теплохода, самолёта).</a:t>
            </a:r>
          </a:p>
          <a:p>
            <a:pPr marL="342900" indent="-342900">
              <a:buNone/>
              <a:defRPr/>
            </a:pPr>
            <a:r>
              <a:rPr lang="ru-RU" sz="2800" b="1" dirty="0"/>
              <a:t>3. Переносное значение. Сведения, знания в </a:t>
            </a:r>
          </a:p>
          <a:p>
            <a:pPr marL="342900" indent="-342900">
              <a:buNone/>
              <a:defRPr/>
            </a:pPr>
            <a:r>
              <a:rPr lang="ru-RU" sz="2800" b="1" dirty="0"/>
              <a:t>какой-нибудь области, которыми кто-либо обладает.</a:t>
            </a:r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8000" b="1" u="sng" dirty="0"/>
              <a:t>багаж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4315"/>
            <a:ext cx="8229600" cy="431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32 упр. 42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12365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6600" b="1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изученного</a:t>
            </a:r>
            <a:endParaRPr kumimoji="0" lang="ru-RU" altLang="ru-RU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yt3.ggpht.com/a/AATXAJx7BeM9nRy3e1QOhh4BbX_2hILF3btNztvL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14554"/>
            <a:ext cx="414340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28776"/>
            <a:ext cx="8229600" cy="954107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Придумайте предложения с однородными членами предложения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4" descr="http://www.fonstola.ru/large/201211/83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14422"/>
            <a:ext cx="5286412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142976" y="5143512"/>
            <a:ext cx="700092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Наступила… . Вода в реке… . Небо … . Березка в своём… . Рябина нарядилась… 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1179" y="285728"/>
            <a:ext cx="34278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Рефлексия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8" descr="https://2.bp.blogspot.com/-jve9exQYh0o/XCNclAdwaSI/AAAAAAAAEKA/f2E2WJElC1YQ6063DnC_3nCYFuouuK6kgCLcBGAs/s1600/c675d3477f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214422"/>
            <a:ext cx="33528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357298"/>
            <a:ext cx="68580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По  какой  теме  работали на  уроке?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Какие  виды  работы выполняли?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Когда  между  однородными  членами   предложения  ставится запятая?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Когда  между  однородными  членами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предложения запятая не  ставится?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59000">
                <a:srgbClr val="FAC77D"/>
              </a:gs>
              <a:gs pos="76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4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Минутка чистописания</a:t>
            </a:r>
            <a:endParaRPr kumimoji="0" lang="ru-RU" altLang="ru-RU" sz="18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428736"/>
            <a:ext cx="8712200" cy="2174875"/>
          </a:xfrm>
          <a:noFill/>
        </p:spPr>
      </p:pic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42844" y="3286124"/>
            <a:ext cx="9001156" cy="175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alt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</a:t>
            </a:r>
            <a:r>
              <a:rPr lang="ru-RU" alt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т</a:t>
            </a:r>
            <a:r>
              <a:rPr lang="ru-RU" alt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вари</a:t>
            </a:r>
            <a:r>
              <a:rPr lang="ru-RU" alt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т</a:t>
            </a:r>
            <a:r>
              <a:rPr lang="ru-RU" alt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пор, тракт</a:t>
            </a:r>
            <a:r>
              <a:rPr lang="ru-RU" alt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р, тр</a:t>
            </a:r>
            <a:r>
              <a:rPr lang="ru-RU" alt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вай</a:t>
            </a:r>
            <a:r>
              <a:rPr lang="ru-RU" alt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Трус и таракана п…считает за вел…</a:t>
            </a:r>
            <a:r>
              <a:rPr lang="ru-RU" altLang="ru-RU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кана</a:t>
            </a:r>
            <a:r>
              <a:rPr lang="ru-RU" alt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840177" y="522972"/>
            <a:ext cx="746364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Разделите слова для переноса.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71472" y="1714488"/>
            <a:ext cx="600551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/>
              <a:t>Теплоход,  ученики, </a:t>
            </a:r>
          </a:p>
          <a:p>
            <a:r>
              <a:rPr lang="ru-RU" sz="4400" b="1" dirty="0"/>
              <a:t>сок, сумма, слойка,</a:t>
            </a:r>
          </a:p>
          <a:p>
            <a:r>
              <a:rPr lang="ru-RU" sz="4400" b="1" dirty="0"/>
              <a:t>килограмм, разъезд,</a:t>
            </a:r>
          </a:p>
          <a:p>
            <a:r>
              <a:rPr lang="ru-RU" sz="4400" b="1" dirty="0"/>
              <a:t>листья, зайка,</a:t>
            </a:r>
          </a:p>
          <a:p>
            <a:r>
              <a:rPr lang="ru-RU" sz="4400" b="1" dirty="0"/>
              <a:t>школьник.</a:t>
            </a:r>
          </a:p>
        </p:txBody>
      </p:sp>
      <p:pic>
        <p:nvPicPr>
          <p:cNvPr id="7" name="Picture 8" descr="https://2.bp.blogspot.com/-jve9exQYh0o/XCNclAdwaSI/AAAAAAAAEKA/f2E2WJElC1YQ6063DnC_3nCYFuouuK6kgCLcBGAs/s1600/c675d3477f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500306"/>
            <a:ext cx="33528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40081" y="522972"/>
            <a:ext cx="746383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Сделайте разбор предложения.</a:t>
            </a:r>
          </a:p>
        </p:txBody>
      </p:sp>
      <p:sp>
        <p:nvSpPr>
          <p:cNvPr id="5" name="Text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7643952" cy="158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/>
              <a:t>Ураганный ветер раскачивал</a:t>
            </a:r>
          </a:p>
          <a:p>
            <a:pPr>
              <a:buNone/>
            </a:pPr>
            <a:r>
              <a:rPr lang="ru-RU" sz="4400" b="1" dirty="0" smtClean="0"/>
              <a:t>деревья</a:t>
            </a:r>
            <a:r>
              <a:rPr lang="ru-RU" sz="4400" b="1" dirty="0"/>
              <a:t>, ломал ветки и сучья.</a:t>
            </a:r>
          </a:p>
        </p:txBody>
      </p:sp>
      <p:pic>
        <p:nvPicPr>
          <p:cNvPr id="6" name="Picture 4" descr="http://image.glavred.info/images/300x225/Mar2013/23876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86124"/>
            <a:ext cx="4153644" cy="3115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786314" y="1500174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642918"/>
            <a:ext cx="8143875" cy="21240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6600" b="1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новой теме</a:t>
            </a:r>
            <a:endParaRPr kumimoji="0" lang="ru-RU" altLang="ru-RU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 descr="Бригада девочек может убрать урожай клубники за 45 часов, а бригада мальчик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786058"/>
            <a:ext cx="352107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71538" y="428604"/>
            <a:ext cx="7005828" cy="1200329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какой теме начали работу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уроках русского языка?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857628"/>
            <a:ext cx="1837201" cy="196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1472" y="3105835"/>
            <a:ext cx="62865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kern="0" dirty="0" smtClean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Однородные  члены  предложения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56516" y="245974"/>
            <a:ext cx="6830973" cy="1200329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члены предложения </a:t>
            </a:r>
            <a:b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называются однородными?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 Однородные 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члены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предложения </a:t>
            </a:r>
            <a:r>
              <a:rPr lang="ru-RU" sz="2800" kern="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– </a:t>
            </a:r>
            <a:r>
              <a:rPr lang="ru-RU" sz="2800" kern="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это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члены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предложения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, которые 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отвечают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на один и тот же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вопрос  и  относятся  к  одному  и  тому  же  слову. </a:t>
            </a:r>
            <a:endParaRPr lang="ru-RU" sz="2800" kern="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500570"/>
            <a:ext cx="1837201" cy="196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1588" y="245974"/>
            <a:ext cx="8220840" cy="1200329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Перечислите признаки </a:t>
            </a:r>
            <a:br>
              <a:rPr lang="ru-RU" sz="36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однородных членов предложения.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>
              <a:buNone/>
              <a:defRPr/>
            </a:pPr>
            <a:r>
              <a:rPr lang="ru-RU" sz="2400" kern="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Отвечают  на  один  и тот  же вопрос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686536"/>
            <a:ext cx="8215370" cy="7424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ru-RU" sz="2400" kern="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Относятся к одному  и  тому  же слову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72462" y="3633173"/>
            <a:ext cx="5463009" cy="7424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ru-RU" sz="2400" kern="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Являются  одним  членом предложения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72462" y="4581128"/>
            <a:ext cx="5463009" cy="7424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ru-RU" sz="2400" kern="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Являются  одной  частью  речи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72462" y="5611168"/>
            <a:ext cx="5463009" cy="7424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ru-RU" sz="2400" kern="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Произносятся  с интонацией перечисления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714884"/>
            <a:ext cx="1837201" cy="196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383</Words>
  <Application>Microsoft Office PowerPoint</Application>
  <PresentationFormat>Экран (4:3)</PresentationFormat>
  <Paragraphs>79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Open Sans</vt:lpstr>
      <vt:lpstr>Times New Roman</vt:lpstr>
      <vt:lpstr>Verdana</vt:lpstr>
      <vt:lpstr>Wingdings</vt:lpstr>
      <vt:lpstr>Тема Office</vt:lpstr>
      <vt:lpstr>Презентация PowerPoint</vt:lpstr>
      <vt:lpstr>Повторение</vt:lpstr>
      <vt:lpstr>Минутка чистописания</vt:lpstr>
      <vt:lpstr>Разделите слова для переноса.</vt:lpstr>
      <vt:lpstr>Сделайте разбор предложения.</vt:lpstr>
      <vt:lpstr>Презентация PowerPoint</vt:lpstr>
      <vt:lpstr>Презентация PowerPoint</vt:lpstr>
      <vt:lpstr>Какие члены предложения  называются однородными?</vt:lpstr>
      <vt:lpstr>Перечислите признаки  однородных членов предложения.</vt:lpstr>
      <vt:lpstr>Как связаны между собой  однородные члены предложения?</vt:lpstr>
      <vt:lpstr>Презентация PowerPoint</vt:lpstr>
      <vt:lpstr>Работаем по таблице</vt:lpstr>
      <vt:lpstr>Используя  схему,  расскажите  об условном  обозначении  однородных  членов предложения</vt:lpstr>
      <vt:lpstr>Проведем наблюдение: в чем сходство и различие  каждой пары предложений?</vt:lpstr>
      <vt:lpstr>Сделаем выводы: когда запятая между однородными членами предложения ставится?</vt:lpstr>
      <vt:lpstr>Запишем предложения с однородными подлежащими и однородными сказуемыми</vt:lpstr>
      <vt:lpstr>с. 31 упр. 40</vt:lpstr>
      <vt:lpstr>Презентация PowerPoint</vt:lpstr>
      <vt:lpstr>Как эти вещи можно назвать одним словом?</vt:lpstr>
      <vt:lpstr>багаж</vt:lpstr>
      <vt:lpstr>с. 32 упр. 42</vt:lpstr>
      <vt:lpstr>Закрепление изученного</vt:lpstr>
      <vt:lpstr>Придумайте предложения с однородными членами предложения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Компьютер</cp:lastModifiedBy>
  <cp:revision>31</cp:revision>
  <dcterms:created xsi:type="dcterms:W3CDTF">2015-01-31T08:48:28Z</dcterms:created>
  <dcterms:modified xsi:type="dcterms:W3CDTF">2024-10-02T10:59:25Z</dcterms:modified>
</cp:coreProperties>
</file>