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8" r:id="rId3"/>
    <p:sldId id="264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70" r:id="rId12"/>
    <p:sldId id="271" r:id="rId13"/>
    <p:sldId id="272" r:id="rId14"/>
    <p:sldId id="257" r:id="rId15"/>
    <p:sldId id="267" r:id="rId16"/>
    <p:sldId id="268" r:id="rId17"/>
    <p:sldId id="281" r:id="rId18"/>
    <p:sldId id="282" r:id="rId19"/>
    <p:sldId id="269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1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уроку русского языка по ФГОС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Выполнила Лесник Светлана Дмитриевна, учитель русского языка и литературы МАОУ «Экономическая гимназия» г. Хабаровска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Компетентность педагога в области постановки цели и задач урока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Направленность цели на ожидаемый и диагностируемый результат обучения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Соответствие цели урока возможностям, способностям, потребностям учащихся данного возраста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Реальность выполнения поставленной цели в течение урока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Представление  задач  урока как системы действий учителя  по достижению цели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 ключевые педагогические действия: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algn="just">
              <a:lnSpc>
                <a:spcPct val="90000"/>
              </a:lnSpc>
              <a:buNone/>
            </a:pPr>
            <a:r>
              <a:rPr lang="ru-RU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Создать для обучаемого условия для осмысления внутренней проблемы, не пережив которую он не может по-настоящему включиться в процесс обучения. Оказавшись в ней, обучаемый испытывает дефицит опыта, субъективно значимого для его развития.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lnSpc>
                <a:spcPct val="90000"/>
              </a:lnSpc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Задача педагога</a:t>
            </a:r>
            <a:r>
              <a:rPr lang="ru-RU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помочь обучаемым понять очевидность несовершенства того способа действий, которым они владели, следовательно, ощутить смысл, мотив, потребность в развитии своего имеющегося опыта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 ключевые педагогические действия: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Создать условия для приобретения обучаемым нового опыта, творческого продукта. Помочь ему перейти через барьер, называемый «зоной ближайшего развития».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Задача педагога: «включить» обучаемого в такую ситуацию, в которой он мог бы переживать событие, совершать умственные действия или моделировать нравственные поступки, приводящие его к новому опыту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 ключевые педагогические действия: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Помочь обучаемому понять, что он выработал свой новый личностный опыт 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Задача педагога: создать условия</a:t>
            </a:r>
            <a:r>
              <a:rPr lang="ru-RU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для самоконтроля и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самооценивания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Урок русского языка в 10 классе (в форме консультации по решению задания № 21 ЕГЭ). Цель: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окончании занятия ученик  научится делать пунктуационную разметку текста, объяснять омонимичные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пунктограммы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(что способствует решению заданий № 21 ЕГЭ).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Ученик получит возможность научиться выражать ценностное отношение к родному краю (так как тексты, которые предлагаются на ЕГЭ в этом задании, как сказала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вебинаре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Цыбулько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содержат скрытую теплоту патриотизма)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1.Создать условия для осмысления темы занятия (восприятие материалов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вебинара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повторение вопросов синтаксиса и пунктуации).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Создать  условия для приобретения нового опыта (осмысление сути и смысла задания № 21, алгоритма действий, связанных с пунктуационной разметкой текста и выбором ответа).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Создать условия для самоконтроля и самооценки (самостоятельное решение задания № 21, самооценка выполнения задания).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действия: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1) называть случаи постановки тире, двоеточия, запятой,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2) объяснять условия постановки тире, двоеточия, запятой,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3) делать пунктуационную разметку текста, графически обозначая условия постановки знаков препинания,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4) сравнивать предложения с пунктуационной разметкой и выявлять закономерности,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5) создавать алгоритм решения задания № 21,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6) аргументировать свою точку зрения относительно решения пунктуационных задач (на ответы с ошибками, на ответы, требующие редактирования).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6 шагов при подготовке учителя к уроку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 шаг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2 шаг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3 шаг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4 шаг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5 шаг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6 шаг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u="none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Определе</a:t>
                      </a:r>
                      <a:endParaRPr lang="ru-RU" sz="1800" b="1" u="non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u="none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ние</a:t>
                      </a:r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нового</a:t>
                      </a:r>
                      <a:r>
                        <a:rPr lang="ru-RU" sz="1800" u="none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1800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 четко определяет, </a:t>
                      </a:r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какое новое знание</a:t>
                      </a:r>
                    </a:p>
                    <a:p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должно быть открыто на уроке.</a:t>
                      </a:r>
                      <a:endParaRPr lang="ru-RU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Конструирование </a:t>
                      </a:r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</a:t>
                      </a:r>
                    </a:p>
                    <a:p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ной ситуации. </a:t>
                      </a:r>
                      <a:endParaRPr lang="ru-RU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действий</a:t>
                      </a:r>
                      <a:endParaRPr lang="ru-RU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решений</a:t>
                      </a:r>
                      <a:endParaRPr lang="ru-RU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результата. </a:t>
                      </a:r>
                      <a:endParaRPr lang="ru-RU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заданий для </a:t>
                      </a:r>
                      <a:r>
                        <a:rPr lang="ru-RU" sz="1800" b="1" u="none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примене</a:t>
                      </a:r>
                      <a:endParaRPr lang="ru-RU" sz="1800" b="1" u="non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u="none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ния</a:t>
                      </a:r>
                      <a:r>
                        <a:rPr lang="ru-RU" sz="1800" b="1" u="non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нового знания. </a:t>
                      </a:r>
                      <a:endParaRPr lang="ru-RU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Этапы урока (занятия)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>
                          <a:latin typeface="Times New Roman" pitchFamily="18" charset="0"/>
                          <a:cs typeface="Times New Roman" pitchFamily="18" charset="0"/>
                        </a:rPr>
                        <a:t>1 этап</a:t>
                      </a: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latin typeface="Times New Roman" pitchFamily="18" charset="0"/>
                          <a:cs typeface="Times New Roman" pitchFamily="18" charset="0"/>
                        </a:rPr>
                        <a:t>2 этап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latin typeface="Times New Roman" pitchFamily="18" charset="0"/>
                          <a:cs typeface="Times New Roman" pitchFamily="18" charset="0"/>
                        </a:rPr>
                        <a:t>3 этап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Мотиваци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онно-целевой</a:t>
                      </a:r>
                      <a:r>
                        <a:rPr lang="ru-RU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itchFamily="18" charset="0"/>
                          <a:cs typeface="Times New Roman" pitchFamily="18" charset="0"/>
                        </a:rPr>
                        <a:t>Содержа</a:t>
                      </a:r>
                    </a:p>
                    <a:p>
                      <a:r>
                        <a:rPr lang="ru-RU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тельно-операцион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Рефлексив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но-оценочный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6 шагов деятельности учащихся на уроке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Демонстрация детьми владения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актуаль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ным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опытом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Самооцен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ка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детьми степени владения  старыми способами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Постанов</a:t>
                      </a: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ка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перед детьми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конкретно-практичес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кой</a:t>
                      </a:r>
                      <a:r>
                        <a:rPr lang="ru-RU" baseline="0" dirty="0">
                          <a:latin typeface="Times New Roman" pitchFamily="18" charset="0"/>
                          <a:cs typeface="Times New Roman" pitchFamily="18" charset="0"/>
                        </a:rPr>
                        <a:t> задачи , которую нельзя решить старым способом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Фиксация найденного способа действия в модельной форме (новый способ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определе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ния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или правила  формулируется </a:t>
                      </a:r>
                      <a:r>
                        <a:rPr lang="ru-RU" baseline="0" dirty="0">
                          <a:latin typeface="Times New Roman" pitchFamily="18" charset="0"/>
                          <a:cs typeface="Times New Roman" pitchFamily="18" charset="0"/>
                        </a:rPr>
                        <a:t> своими словами)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Примене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найденного способа действия, конкретизация нового способа в частных задачах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Проведе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диагности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ческой работы, 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организа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ция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самооценивания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 обучаемым образовательного результата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Современный урок (учебное занятие) как система деятельности </a:t>
            </a:r>
            <a:r>
              <a:rPr lang="ru-RU" sz="4400" u="sng" dirty="0">
                <a:latin typeface="Times New Roman" pitchFamily="18" charset="0"/>
                <a:cs typeface="Times New Roman" pitchFamily="18" charset="0"/>
              </a:rPr>
              <a:t>субъектов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образовательного процесса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Главная направленность содержания образования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это развитие у обучающихся умения организовывать свою деятельность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определять ее цели и задачи,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выбирать средства реализации целей и применять их на практике,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взаимодействовать с другими людьми в достижении общих целей,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оценивать достигнутые результаты.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уроку по ФГОС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1) разработать такую структуру учебного материала, которая оказалась бы наиболее рациональной и экономной с точки зрения её хранения в долговременной памяти ученика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2) отыскать и заложить в создаваемую структуру способ уплотнения (свёртывания) материала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3) обеспечить системность (целостность) знаний и способов действий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(чтобы учащийся видел отдельные разделы и темы в их связях и отношениях)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уроку по ФГОС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4) определить составные элементы содержания учебного материала (понятия, законы, идеи, принципы, правила, способы действий)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5) выстроить эти элементы в определённых связях и отношениях, отражающих 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технологию их распознавания учащимися, упорядочивание и систематизацию,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также выявление и объяснение их сущности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6) продумать логику учебных задач, обеспечивающих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воспроизведение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учащимися известных правил в изменённой ситуации и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продуцирование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(создание новых вариантов)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Интерактивное обучение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основано на собственном опыте участников занятий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активность обучаемых  на 1 месте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 деятельности педагога – обеспечение развития у обучаемых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способов действий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посредством организации процесса взаимодействия участников образовательного процесса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Технологии интерактивного обучения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Участники образовательного процесса: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обмениваются информацией,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совместно решают проблемы,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моделируют ситуации,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оценивают Другого и себя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эффективного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Начинайте урок с положительных эмоций</a:t>
            </a:r>
          </a:p>
          <a:p>
            <a:pPr marL="609600" indent="-609600">
              <a:buFontTx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начале урока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создайте условия 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мотивации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учение</a:t>
            </a:r>
          </a:p>
          <a:p>
            <a:pPr marL="609600" indent="-609600">
              <a:buFontTx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Используйте на уроке лево-правополушарный подход</a:t>
            </a:r>
          </a:p>
          <a:p>
            <a:pPr marL="609600" indent="-609600">
              <a:buFontTx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Используйте на уроке полимодальную речь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эффективного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Используйте ошибку на пользу себе и ученику. Ошибка – не неудача, ошибка – это обратная связь</a:t>
            </a:r>
          </a:p>
          <a:p>
            <a:pPr>
              <a:lnSpc>
                <a:spcPct val="9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Сравнивайте успехи ученика с его собственным прошлым состоянием, а не с успехами другого</a:t>
            </a:r>
          </a:p>
          <a:p>
            <a:pPr>
              <a:lnSpc>
                <a:spcPct val="9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 В течение всего урока поддерживайте контакт с классом и с каждым учеником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эффективного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Помните: 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частицы «НЕ» приводит к противоположному результату!</a:t>
            </a:r>
          </a:p>
          <a:p>
            <a:pPr>
              <a:lnSpc>
                <a:spcPct val="9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9. Заканчивая урок, создайте условия для «соединения» учеником изученного материала с имеющимся в начале. Попросите каждого участника оценить, что он сегодня сделал хорошо, а затем назвать то, что он мог бы сделать лучше. </a:t>
            </a:r>
          </a:p>
          <a:p>
            <a:pPr>
              <a:lnSpc>
                <a:spcPct val="9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10. В конце урока проведите так называемую «подстройку к будущему» при помощи метафоры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образования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Процесс, для которого характерен субъектный тип отношений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Признаки: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0" indent="-571500">
              <a:lnSpc>
                <a:spcPct val="80000"/>
              </a:lnSpc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уникальность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(ценностное отношение к каждому участнику образовательного процесса как к субъекту собственной деятельности);</a:t>
            </a:r>
          </a:p>
          <a:p>
            <a:pPr marL="571500" indent="-571500">
              <a:lnSpc>
                <a:spcPct val="80000"/>
              </a:lnSpc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активность</a:t>
            </a:r>
            <a:r>
              <a:rPr lang="ru-RU" sz="3600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(признание обучаемого инициативным, самостоятельным в своих поступках существом; ориентация педагога на интерактивные технологии обучения, а не информационно-монологический способ преподавания);</a:t>
            </a:r>
          </a:p>
          <a:p>
            <a:pPr marL="571500" indent="-571500">
              <a:lnSpc>
                <a:spcPct val="80000"/>
              </a:lnSpc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внутренняя свобода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(право выбора обучаемым задания из серии вариативного дидактического материала, варианта решения учебной задачи; для педагога – выбор стратегии, технологий и методики обучения); </a:t>
            </a:r>
          </a:p>
          <a:p>
            <a:pPr marL="571500" indent="-571500">
              <a:lnSpc>
                <a:spcPct val="80000"/>
              </a:lnSpc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духовность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(ориентация на развитие социально-значимых качеств и способностей через обучение) 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Гуманитаризация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образования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Изменение смысла образования: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выявление в учебном материале общечеловеческих смыслов и ценностей.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Изменение характера познавательной деятельности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акцент не на запоминание, а на понимание и переживание смыслов содержания образования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Признаки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развивающая направленность, диалогичность,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интегрированность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экзистенциальность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фундаментальность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Признаки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гуманитаризации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образования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развивающая направленность,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диалогичность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(диалог – не форма деятельности, а способ отношений, предполагающий совместный поиск истины), </a:t>
            </a: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интегрированность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результаты освоения учащимися программы,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метапредметность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учителя),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экзистенциальность</a:t>
            </a:r>
            <a:r>
              <a:rPr lang="ru-RU" sz="3600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(развитие «правополушарных» качеств: образного мышления, интуиции, творческого воображения, эмоций, чувств),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фундаментальность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(естественное сочетание методологии и методики преподавания учебного предмета)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ученику по ФГОС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Современному обществу нужны образованные, нравственные, предприимчивые люди, которые могут: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анализировать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свои действия;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самостоятельно принимать решения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прогнозируя их возможные последствия;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отличаться мобильностью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быть способными к сотрудничеству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 обладать чувством ответственности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судьбу страны, ее социально-экономическое процветание.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Чем определяется стратегия современного учебного занятия?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Проектированием цели учебного занятия, средств её реализации и результата  образования обучаемого 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Проектированием деятельности педагога и  обучаемых по реализации этой цели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Проектированием качества этой деятельности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Понятие цели в образовании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Цель – это </a:t>
            </a:r>
            <a:r>
              <a:rPr lang="ru-RU" sz="4000" u="sng" dirty="0">
                <a:latin typeface="Times New Roman" pitchFamily="18" charset="0"/>
                <a:cs typeface="Times New Roman" pitchFamily="18" charset="0"/>
              </a:rPr>
              <a:t>прогнозируемый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предполагаемый </a:t>
            </a:r>
            <a:r>
              <a:rPr lang="ru-RU" sz="4000" u="sng" dirty="0"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u="sng" dirty="0">
                <a:latin typeface="Times New Roman" pitchFamily="18" charset="0"/>
                <a:cs typeface="Times New Roman" pitchFamily="18" charset="0"/>
              </a:rPr>
              <a:t>образовательной деятельности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который должен быть создан за определённый промежуток времени и </a:t>
            </a:r>
            <a:r>
              <a:rPr lang="ru-RU" sz="4000" u="sng" dirty="0">
                <a:latin typeface="Times New Roman" pitchFamily="18" charset="0"/>
                <a:cs typeface="Times New Roman" pitchFamily="18" charset="0"/>
              </a:rPr>
              <a:t>который можно </a:t>
            </a:r>
            <a:r>
              <a:rPr lang="ru-RU" sz="4000" u="sng" dirty="0" err="1">
                <a:latin typeface="Times New Roman" pitchFamily="18" charset="0"/>
                <a:cs typeface="Times New Roman" pitchFamily="18" charset="0"/>
              </a:rPr>
              <a:t>продиагностировать</a:t>
            </a:r>
            <a:r>
              <a:rPr lang="ru-RU" sz="40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Конечный образовательный продукт 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какие теоретические знания получат обучаемые в ходе занятия;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какие способности и умения у них будут сформированы,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какие навыки будут развиты или усовершенствованы по окончании занятия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1328</Words>
  <Application>Microsoft Office PowerPoint</Application>
  <PresentationFormat>Экран (4:3)</PresentationFormat>
  <Paragraphs>152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Тема Office</vt:lpstr>
      <vt:lpstr>Требования к уроку русского языка по ФГОС</vt:lpstr>
      <vt:lpstr>Презентация PowerPoint</vt:lpstr>
      <vt:lpstr>Гуманизация образования</vt:lpstr>
      <vt:lpstr>Гуманитаризация образования</vt:lpstr>
      <vt:lpstr>Признаки гуманитаризации образования</vt:lpstr>
      <vt:lpstr> Требования к ученику по ФГОС</vt:lpstr>
      <vt:lpstr>Чем определяется стратегия современного учебного занятия?</vt:lpstr>
      <vt:lpstr>Понятие цели в образовании</vt:lpstr>
      <vt:lpstr>Конечный образовательный продукт </vt:lpstr>
      <vt:lpstr>Компетентность педагога в области постановки цели и задач урока</vt:lpstr>
      <vt:lpstr>3 ключевые педагогические действия:</vt:lpstr>
      <vt:lpstr>3 ключевые педагогические действия:</vt:lpstr>
      <vt:lpstr>3 ключевые педагогические действия:</vt:lpstr>
      <vt:lpstr>Урок русского языка в 10 классе (в форме консультации по решению задания № 21 ЕГЭ). Цель: </vt:lpstr>
      <vt:lpstr>Задачи урока:</vt:lpstr>
      <vt:lpstr>Учебные действия:</vt:lpstr>
      <vt:lpstr>6 шагов при подготовке учителя к уроку</vt:lpstr>
      <vt:lpstr>Этапы урока (занятия)</vt:lpstr>
      <vt:lpstr>6 шагов деятельности учащихся на уроке</vt:lpstr>
      <vt:lpstr>Главная направленность содержания образования</vt:lpstr>
      <vt:lpstr>Требования к уроку по ФГОС</vt:lpstr>
      <vt:lpstr>Требования к уроку по ФГОС</vt:lpstr>
      <vt:lpstr>Интерактивное обучение</vt:lpstr>
      <vt:lpstr>Технологии интерактивного обучения</vt:lpstr>
      <vt:lpstr>Правила эффективного урока</vt:lpstr>
      <vt:lpstr>Правила эффективного урока</vt:lpstr>
      <vt:lpstr>Правила эффективного урока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уроку русского зыка по ФГОС</dc:title>
  <dc:creator>User</dc:creator>
  <cp:lastModifiedBy>777</cp:lastModifiedBy>
  <cp:revision>44</cp:revision>
  <dcterms:created xsi:type="dcterms:W3CDTF">2023-06-26T05:57:41Z</dcterms:created>
  <dcterms:modified xsi:type="dcterms:W3CDTF">2024-11-19T07:15:28Z</dcterms:modified>
</cp:coreProperties>
</file>