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787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D6A01A3-896E-425F-8B28-E0AD5A0ABD0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98579E5-BB56-4610-942D-676C20C1A8E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9DD0D46-186F-4C25-9EA1-AD3B5D1CFD7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5D9B002-B266-4AE6-9A58-53827A6ABC15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A4EB7C8-A374-47AE-B800-F87DD55012A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25B712C-EDE0-470F-A616-07308A11B16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F75247B-0CB9-44D9-8E54-8EF286A61DB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E2CAB82-8288-46A2-A8A8-330F3CAE1DD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C35D4E3-4A0B-40EC-9157-D55BF109C61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subTitle"/>
          </p:nvPr>
        </p:nvSpPr>
        <p:spPr>
          <a:xfrm>
            <a:off x="680040" y="668160"/>
            <a:ext cx="9611640" cy="579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C771A67-4AD3-43BC-8FF9-35EAA6BF399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3957D3A-79D8-4FBA-B7E7-672B6F3ED8C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18D37F5-243A-4F19-97AF-14ACEB35BDF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94C2849-DED0-4342-8F8B-5B13C022115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E79C601-7F45-44BC-B6C4-C4FBC0305C7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498FE3B0-78C9-40CF-9066-99D30B9B477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20E2CFB-8C9E-4523-BC76-F298B5193B7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65D2244-4C75-431F-AB72-27DEA3CD888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CD4466E-00B0-4E0B-BD58-B8A2B3C1C86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D6E7AE8-D43C-4A3B-B0C8-B0CAC49F68A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8080D2F-6BD3-404E-A788-D25317664F3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B349138-4CC0-4716-A7D3-09C1F75B000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4682BDC-5898-45CB-8440-6D49C4376F9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4B3E270-7B1D-4B7D-B7A8-0A3509F0252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ubTitle"/>
          </p:nvPr>
        </p:nvSpPr>
        <p:spPr>
          <a:xfrm>
            <a:off x="680040" y="668160"/>
            <a:ext cx="9611640" cy="579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71FD144-2137-4A28-AAD9-A04C1D42508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C51F62F-7465-42DB-B382-063780E5075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95D0B93-EE1F-4A4C-AD41-7B08791CA36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EE2A8D6-9036-4EFB-A66D-A401119718C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B31B859-27E4-4D7B-B416-808E128D6ED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362E084-2BE7-40D9-9AA0-D9DB04EDAAB2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EC35EC7-532F-4D46-AEB5-311493AB944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1445E31-7406-483D-B193-7946F31DA39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CD42A5B-1CBC-491A-95FD-70EFC4718F6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43D0BB1-D155-4021-9F3F-827E73F5951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0712962-9332-41BA-A426-C862C56B41A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55FEC85-EC1C-4ACA-85CD-7CFEDFF72FD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3D3B7B7-CA21-4CE6-83A8-3CDBF07F363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680040" y="668160"/>
            <a:ext cx="9611640" cy="579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993474E-AF02-4F4B-A509-686D7DFCE5F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F72E42FA-2B12-4366-9A7C-8CE50D25324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D22A3A7-C64B-43B6-A19B-6CBCF57A367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820012A-EDB7-4E00-9009-4686BE8E202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8DF10FE-982F-4F59-A257-EEB944B86C8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41DD738-A2E4-49F6-9E1C-7327DEFDBA6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9F3EF56-97B8-4064-B281-1B7CA5AAB2C8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CA77004-7672-4A48-823C-FAFDC952F5D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7FBC711-30FD-4CE1-ACBF-D80EC3F68A0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91D82B7B-BC65-48FB-8639-A68328CBD66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7D5F517A-E973-48E9-801E-923FCC32DA0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9774E7A3-5BE0-44E4-BCE1-974F1A5CA7C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EDEA9656-4FA2-4F43-9E02-51B9220E6E2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680040" y="668160"/>
            <a:ext cx="9611640" cy="579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FE729254-CCBB-48B7-875E-62B24CDA8E6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CBB5252-2C57-4598-ACD2-02BC9D18B1D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327D5C77-6B5F-461F-BF0F-13BF1BEA16E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1EDCEEE-6080-4F73-8069-96020043014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67D64FF2-9CA8-414D-9BE7-014A5F14906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D44482A-C97B-4EB7-B88B-625A23A6730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subTitle"/>
          </p:nvPr>
        </p:nvSpPr>
        <p:spPr>
          <a:xfrm>
            <a:off x="680040" y="668160"/>
            <a:ext cx="9611640" cy="579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55AB4EA-FF20-4D69-AFC5-F5C6548490A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7C163543-B01E-4F2F-8F9A-E2AB90CEC9A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5A486F17-9D67-4126-BEEE-E7D666F3887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FC201CBD-97F4-4185-A1D6-2670B020235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28D094FF-06EA-4CF7-94E1-196C6C7A8A7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F08A8D7C-6755-45B0-994A-63BFA182BEF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A3B5CD32-A69F-4F7D-B65A-6D7256D7DEA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ubTitle"/>
          </p:nvPr>
        </p:nvSpPr>
        <p:spPr>
          <a:xfrm>
            <a:off x="680040" y="668160"/>
            <a:ext cx="9611640" cy="5795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456ED193-69CA-4AC8-BAAE-3F88B871868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C5FBDCCC-4700-4DC8-A43F-C8E98FB582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51B9CC9C-6778-4612-9546-6A965D47FBF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677BC806-AFB3-4A87-AAEA-2D79E5B873E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CA701C7-0995-403F-8055-9569878C591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F8C46515-D2E4-4C1B-AC9C-5FA18038EA1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07F1BEF-9E73-4744-B0BB-26A5668D431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880ACE72-F5F6-45C4-98BA-3016985478C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E2F1497-54A3-4D65-810F-1F0065CFCD9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0E9616-AE2C-4783-8680-A5C0C8676CB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7E2E"/>
            </a:gs>
            <a:gs pos="100000">
              <a:srgbClr val="D44208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7" descr="HD-ShadowLong.png"/>
          <p:cNvPicPr/>
          <p:nvPr/>
        </p:nvPicPr>
        <p:blipFill>
          <a:blip r:embed="rId15"/>
          <a:stretch/>
        </p:blipFill>
        <p:spPr>
          <a:xfrm>
            <a:off x="0" y="1970280"/>
            <a:ext cx="10435320" cy="318600"/>
          </a:xfrm>
          <a:prstGeom prst="rect">
            <a:avLst/>
          </a:prstGeom>
          <a:ln w="0">
            <a:noFill/>
          </a:ln>
        </p:spPr>
      </p:pic>
      <p:pic>
        <p:nvPicPr>
          <p:cNvPr id="2" name="Picture 8" descr="HD-ShadowShort.png"/>
          <p:cNvPicPr/>
          <p:nvPr/>
        </p:nvPicPr>
        <p:blipFill>
          <a:blip r:embed="rId16"/>
          <a:stretch/>
        </p:blipFill>
        <p:spPr>
          <a:xfrm>
            <a:off x="10585440" y="1971360"/>
            <a:ext cx="1600560" cy="141840"/>
          </a:xfrm>
          <a:prstGeom prst="rect">
            <a:avLst/>
          </a:prstGeom>
          <a:ln w="0">
            <a:noFill/>
          </a:ln>
        </p:spPr>
      </p:pic>
      <p:sp>
        <p:nvSpPr>
          <p:cNvPr id="3" name="Rectangle 9"/>
          <p:cNvSpPr/>
          <p:nvPr/>
        </p:nvSpPr>
        <p:spPr>
          <a:xfrm>
            <a:off x="0" y="609480"/>
            <a:ext cx="10435320" cy="136584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Rectangle 10"/>
          <p:cNvSpPr/>
          <p:nvPr/>
        </p:nvSpPr>
        <p:spPr>
          <a:xfrm>
            <a:off x="10585440" y="609480"/>
            <a:ext cx="1600560" cy="136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ftr" idx="1"/>
          </p:nvPr>
        </p:nvSpPr>
        <p:spPr>
          <a:xfrm>
            <a:off x="680040" y="5936040"/>
            <a:ext cx="68680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9" name="PlaceHolder 5"/>
          <p:cNvSpPr>
            <a:spLocks noGrp="1"/>
          </p:cNvSpPr>
          <p:nvPr>
            <p:ph type="sldNum" idx="2"/>
          </p:nvPr>
        </p:nvSpPr>
        <p:spPr>
          <a:xfrm>
            <a:off x="10729080" y="753120"/>
            <a:ext cx="1151640" cy="1088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360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A4AA4FD6-C394-4343-8B32-A9A41D99ADD9}" type="slidenum">
              <a:rPr lang="en-US" sz="360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3600" b="0" strike="noStrike" spc="-1">
              <a:latin typeface="Times New Roman"/>
            </a:endParaRPr>
          </a:p>
        </p:txBody>
      </p:sp>
      <p:sp>
        <p:nvSpPr>
          <p:cNvPr id="10" name="PlaceHolder 6"/>
          <p:cNvSpPr>
            <a:spLocks noGrp="1"/>
          </p:cNvSpPr>
          <p:nvPr>
            <p:ph type="dt" idx="3"/>
          </p:nvPr>
        </p:nvSpPr>
        <p:spPr>
          <a:xfrm>
            <a:off x="7550640" y="593604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7E2E"/>
            </a:gs>
            <a:gs pos="100000">
              <a:srgbClr val="D44208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pic>
        <p:nvPicPr>
          <p:cNvPr id="48" name="Picture 6" descr="HD-ShadowShort.png"/>
          <p:cNvPicPr/>
          <p:nvPr/>
        </p:nvPicPr>
        <p:blipFill>
          <a:blip r:embed="rId15"/>
          <a:stretch/>
        </p:blipFill>
        <p:spPr>
          <a:xfrm>
            <a:off x="10585440" y="1971360"/>
            <a:ext cx="1600560" cy="14184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7"/>
          <p:cNvSpPr/>
          <p:nvPr/>
        </p:nvSpPr>
        <p:spPr>
          <a:xfrm>
            <a:off x="0" y="609480"/>
            <a:ext cx="10435320" cy="61812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Rectangle 8"/>
          <p:cNvSpPr/>
          <p:nvPr/>
        </p:nvSpPr>
        <p:spPr>
          <a:xfrm>
            <a:off x="10585440" y="609480"/>
            <a:ext cx="1600560" cy="136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2" name="PlaceHolder 2"/>
          <p:cNvSpPr>
            <a:spLocks noGrp="1"/>
          </p:cNvSpPr>
          <p:nvPr>
            <p:ph type="ftr" idx="4"/>
          </p:nvPr>
        </p:nvSpPr>
        <p:spPr>
          <a:xfrm>
            <a:off x="680040" y="5936040"/>
            <a:ext cx="68680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53" name="PlaceHolder 3"/>
          <p:cNvSpPr>
            <a:spLocks noGrp="1"/>
          </p:cNvSpPr>
          <p:nvPr>
            <p:ph type="sldNum" idx="5"/>
          </p:nvPr>
        </p:nvSpPr>
        <p:spPr>
          <a:xfrm>
            <a:off x="10729080" y="753120"/>
            <a:ext cx="1151640" cy="1088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360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CDA34793-5333-47BD-8A17-4370A9CC33D7}" type="slidenum">
              <a:rPr lang="en-US" sz="360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3600" b="0" strike="noStrike" spc="-1">
              <a:latin typeface="Times New Roman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dt" idx="6"/>
          </p:nvPr>
        </p:nvSpPr>
        <p:spPr>
          <a:xfrm>
            <a:off x="7550640" y="593604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5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7E2E"/>
            </a:gs>
            <a:gs pos="100000">
              <a:srgbClr val="D44208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4" descr="HD-ShadowShort.png"/>
          <p:cNvPicPr/>
          <p:nvPr/>
        </p:nvPicPr>
        <p:blipFill>
          <a:blip r:embed="rId15"/>
          <a:stretch/>
        </p:blipFill>
        <p:spPr>
          <a:xfrm>
            <a:off x="10585440" y="1971360"/>
            <a:ext cx="1600560" cy="141840"/>
          </a:xfrm>
          <a:prstGeom prst="rect">
            <a:avLst/>
          </a:prstGeom>
          <a:ln w="0">
            <a:noFill/>
          </a:ln>
        </p:spPr>
      </p:pic>
      <p:sp>
        <p:nvSpPr>
          <p:cNvPr id="94" name="Rectangle 5"/>
          <p:cNvSpPr/>
          <p:nvPr/>
        </p:nvSpPr>
        <p:spPr>
          <a:xfrm>
            <a:off x="10585440" y="609480"/>
            <a:ext cx="1600560" cy="13658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" name="PlaceHolder 1"/>
          <p:cNvSpPr>
            <a:spLocks noGrp="1"/>
          </p:cNvSpPr>
          <p:nvPr>
            <p:ph type="ftr" idx="7"/>
          </p:nvPr>
        </p:nvSpPr>
        <p:spPr>
          <a:xfrm>
            <a:off x="680040" y="5936040"/>
            <a:ext cx="68680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96" name="PlaceHolder 2"/>
          <p:cNvSpPr>
            <a:spLocks noGrp="1"/>
          </p:cNvSpPr>
          <p:nvPr>
            <p:ph type="sldNum" idx="8"/>
          </p:nvPr>
        </p:nvSpPr>
        <p:spPr>
          <a:xfrm>
            <a:off x="10729080" y="753120"/>
            <a:ext cx="1151640" cy="1088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360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36C29897-3EAA-4012-BE79-8E20A36461BD}" type="slidenum">
              <a:rPr lang="en-US" sz="360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3600" b="0" strike="noStrike" spc="-1">
              <a:latin typeface="Times New Roman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dt" idx="9"/>
          </p:nvPr>
        </p:nvSpPr>
        <p:spPr>
          <a:xfrm>
            <a:off x="7550640" y="593604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9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7E2E"/>
            </a:gs>
            <a:gs pos="100000">
              <a:srgbClr val="D44208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9" descr="HD-ShadowLong.png"/>
          <p:cNvPicPr/>
          <p:nvPr/>
        </p:nvPicPr>
        <p:blipFill>
          <a:blip r:embed="rId15"/>
          <a:stretch/>
        </p:blipFill>
        <p:spPr>
          <a:xfrm>
            <a:off x="0" y="1970280"/>
            <a:ext cx="10435680" cy="318960"/>
          </a:xfrm>
          <a:prstGeom prst="rect">
            <a:avLst/>
          </a:prstGeom>
          <a:ln w="0">
            <a:noFill/>
          </a:ln>
        </p:spPr>
      </p:pic>
      <p:pic>
        <p:nvPicPr>
          <p:cNvPr id="138" name="Picture 10" descr="HD-ShadowShort.png"/>
          <p:cNvPicPr/>
          <p:nvPr/>
        </p:nvPicPr>
        <p:blipFill>
          <a:blip r:embed="rId16"/>
          <a:stretch/>
        </p:blipFill>
        <p:spPr>
          <a:xfrm>
            <a:off x="10585440" y="1971360"/>
            <a:ext cx="1600920" cy="142200"/>
          </a:xfrm>
          <a:prstGeom prst="rect">
            <a:avLst/>
          </a:prstGeom>
          <a:ln w="0">
            <a:noFill/>
          </a:ln>
        </p:spPr>
      </p:pic>
      <p:sp>
        <p:nvSpPr>
          <p:cNvPr id="139" name="Rectangle 11"/>
          <p:cNvSpPr/>
          <p:nvPr/>
        </p:nvSpPr>
        <p:spPr>
          <a:xfrm>
            <a:off x="360" y="609480"/>
            <a:ext cx="10435680" cy="13662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Rectangle 12"/>
          <p:cNvSpPr/>
          <p:nvPr/>
        </p:nvSpPr>
        <p:spPr>
          <a:xfrm>
            <a:off x="10585440" y="609480"/>
            <a:ext cx="1600920" cy="136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PlaceHolder 1"/>
          <p:cNvSpPr>
            <a:spLocks noGrp="1"/>
          </p:cNvSpPr>
          <p:nvPr>
            <p:ph type="ftr" idx="10"/>
          </p:nvPr>
        </p:nvSpPr>
        <p:spPr>
          <a:xfrm>
            <a:off x="680040" y="5936040"/>
            <a:ext cx="68684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42" name="PlaceHolder 2"/>
          <p:cNvSpPr>
            <a:spLocks noGrp="1"/>
          </p:cNvSpPr>
          <p:nvPr>
            <p:ph type="sldNum" idx="11"/>
          </p:nvPr>
        </p:nvSpPr>
        <p:spPr>
          <a:xfrm>
            <a:off x="10729080" y="753120"/>
            <a:ext cx="1152000" cy="1088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360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A3B0ED55-747D-446E-88F0-139E17321217}" type="slidenum">
              <a:rPr lang="en-US" sz="360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3600" b="0" strike="noStrike" spc="-1">
              <a:latin typeface="Times New Roman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dt" idx="12"/>
          </p:nvPr>
        </p:nvSpPr>
        <p:spPr>
          <a:xfrm>
            <a:off x="7550640" y="593604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7E2E"/>
            </a:gs>
            <a:gs pos="100000">
              <a:srgbClr val="D44208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 w="0">
            <a:noFill/>
          </a:ln>
        </p:spPr>
      </p:pic>
      <p:pic>
        <p:nvPicPr>
          <p:cNvPr id="183" name="Picture 6" descr="HD-ShadowShort.png"/>
          <p:cNvPicPr/>
          <p:nvPr/>
        </p:nvPicPr>
        <p:blipFill>
          <a:blip r:embed="rId15"/>
          <a:stretch/>
        </p:blipFill>
        <p:spPr>
          <a:xfrm>
            <a:off x="10585440" y="1971360"/>
            <a:ext cx="1600920" cy="142200"/>
          </a:xfrm>
          <a:prstGeom prst="rect">
            <a:avLst/>
          </a:prstGeom>
          <a:ln w="0">
            <a:noFill/>
          </a:ln>
        </p:spPr>
      </p:pic>
      <p:sp>
        <p:nvSpPr>
          <p:cNvPr id="184" name="Rectangle 7"/>
          <p:cNvSpPr/>
          <p:nvPr/>
        </p:nvSpPr>
        <p:spPr>
          <a:xfrm>
            <a:off x="360" y="609480"/>
            <a:ext cx="10435680" cy="61848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Rectangle 8"/>
          <p:cNvSpPr/>
          <p:nvPr/>
        </p:nvSpPr>
        <p:spPr>
          <a:xfrm>
            <a:off x="10585440" y="609480"/>
            <a:ext cx="1600920" cy="136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80040" y="668160"/>
            <a:ext cx="961164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187" name="PlaceHolder 2"/>
          <p:cNvSpPr>
            <a:spLocks noGrp="1"/>
          </p:cNvSpPr>
          <p:nvPr>
            <p:ph type="ftr" idx="13"/>
          </p:nvPr>
        </p:nvSpPr>
        <p:spPr>
          <a:xfrm>
            <a:off x="680040" y="5936040"/>
            <a:ext cx="68684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88" name="PlaceHolder 3"/>
          <p:cNvSpPr>
            <a:spLocks noGrp="1"/>
          </p:cNvSpPr>
          <p:nvPr>
            <p:ph type="sldNum" idx="14"/>
          </p:nvPr>
        </p:nvSpPr>
        <p:spPr>
          <a:xfrm>
            <a:off x="10729080" y="753120"/>
            <a:ext cx="1152000" cy="1088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360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FD8D01DA-BBC4-4A46-BFDB-2B708663A172}" type="slidenum">
              <a:rPr lang="en-US" sz="360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3600" b="0" strike="noStrike" spc="-1">
              <a:latin typeface="Times New Roman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dt" idx="15"/>
          </p:nvPr>
        </p:nvSpPr>
        <p:spPr>
          <a:xfrm>
            <a:off x="7550640" y="593604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7E2E"/>
            </a:gs>
            <a:gs pos="100000">
              <a:srgbClr val="D44208"/>
            </a:gs>
          </a:gsLst>
          <a:lin ang="25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6" descr="hashOverlay-FullResolve.png"/>
          <p:cNvPicPr/>
          <p:nvPr/>
        </p:nvPicPr>
        <p:blipFill>
          <a:blip r:embed="rId14">
            <a:alphaModFix amt="10000"/>
          </a:blip>
          <a:stretch/>
        </p:blipFill>
        <p:spPr>
          <a:xfrm>
            <a:off x="0" y="0"/>
            <a:ext cx="12189960" cy="685584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4" descr="HD-ShadowShort.png"/>
          <p:cNvPicPr/>
          <p:nvPr/>
        </p:nvPicPr>
        <p:blipFill>
          <a:blip r:embed="rId15"/>
          <a:stretch/>
        </p:blipFill>
        <p:spPr>
          <a:xfrm>
            <a:off x="10585440" y="1971360"/>
            <a:ext cx="1600920" cy="142200"/>
          </a:xfrm>
          <a:prstGeom prst="rect">
            <a:avLst/>
          </a:prstGeom>
          <a:ln w="0">
            <a:noFill/>
          </a:ln>
        </p:spPr>
      </p:pic>
      <p:sp>
        <p:nvSpPr>
          <p:cNvPr id="229" name="Rectangle 5"/>
          <p:cNvSpPr/>
          <p:nvPr/>
        </p:nvSpPr>
        <p:spPr>
          <a:xfrm>
            <a:off x="10585440" y="609480"/>
            <a:ext cx="1600920" cy="136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PlaceHolder 1"/>
          <p:cNvSpPr>
            <a:spLocks noGrp="1"/>
          </p:cNvSpPr>
          <p:nvPr>
            <p:ph type="ftr" idx="16"/>
          </p:nvPr>
        </p:nvSpPr>
        <p:spPr>
          <a:xfrm>
            <a:off x="680040" y="5936040"/>
            <a:ext cx="68684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231" name="PlaceHolder 2"/>
          <p:cNvSpPr>
            <a:spLocks noGrp="1"/>
          </p:cNvSpPr>
          <p:nvPr>
            <p:ph type="sldNum" idx="17"/>
          </p:nvPr>
        </p:nvSpPr>
        <p:spPr>
          <a:xfrm>
            <a:off x="10729080" y="753120"/>
            <a:ext cx="1152000" cy="1088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lnSpc>
                <a:spcPct val="100000"/>
              </a:lnSpc>
              <a:buNone/>
              <a:defRPr lang="en-US" sz="3600" b="0" strike="noStrike" spc="-1">
                <a:solidFill>
                  <a:srgbClr val="FFFFFF"/>
                </a:solidFill>
                <a:latin typeface="Trebuchet MS"/>
              </a:defRPr>
            </a:lvl1pPr>
          </a:lstStyle>
          <a:p>
            <a:pPr>
              <a:lnSpc>
                <a:spcPct val="100000"/>
              </a:lnSpc>
              <a:buNone/>
            </a:pPr>
            <a:fld id="{EE53EC15-A000-459E-B147-EB6EAF88FCE8}" type="slidenum">
              <a:rPr lang="en-US" sz="3600" b="0" strike="noStrike" spc="-1">
                <a:solidFill>
                  <a:srgbClr val="FFFFFF"/>
                </a:solidFill>
                <a:latin typeface="Trebuchet MS"/>
              </a:rPr>
              <a:t>‹#›</a:t>
            </a:fld>
            <a:endParaRPr lang="ru-RU" sz="3600" b="0" strike="noStrike" spc="-1">
              <a:latin typeface="Times New Roman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dt" idx="18"/>
          </p:nvPr>
        </p:nvSpPr>
        <p:spPr>
          <a:xfrm>
            <a:off x="7550640" y="5936040"/>
            <a:ext cx="2741040" cy="362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23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23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/>
          </p:nvPr>
        </p:nvSpPr>
        <p:spPr>
          <a:xfrm>
            <a:off x="341640" y="2160000"/>
            <a:ext cx="4695840" cy="35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00"/>
              </a:buClr>
              <a:buFont typeface="Arial"/>
              <a:buChar char="•"/>
            </a:pPr>
            <a:r>
              <a:rPr lang="ru-RU" sz="2900" b="1" i="1" strike="noStrike" spc="-1">
                <a:solidFill>
                  <a:srgbClr val="FFFF00"/>
                </a:solidFill>
                <a:latin typeface="Trebuchet MS"/>
              </a:rPr>
              <a:t>Тема урока:</a:t>
            </a:r>
            <a:endParaRPr lang="ru-RU" sz="29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Trebuchet MS"/>
              </a:rPr>
              <a:t>Координаты в жизни и в науке. Координатная плоскость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5669640" y="2196720"/>
            <a:ext cx="5636160" cy="402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9500" lnSpcReduction="10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00"/>
              </a:buClr>
              <a:buFont typeface="Arial"/>
              <a:buChar char="•"/>
            </a:pPr>
            <a:r>
              <a:rPr lang="ru-RU" sz="2400" b="1" i="1" strike="noStrike" spc="-1">
                <a:solidFill>
                  <a:srgbClr val="FFFF00"/>
                </a:solidFill>
                <a:latin typeface="Trebuchet MS"/>
              </a:rPr>
              <a:t>Цель урока:</a:t>
            </a:r>
            <a:endParaRPr lang="ru-RU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Trebuchet MS"/>
              </a:rPr>
              <a:t>Вспомнить определение и значение географических коородинат</a:t>
            </a:r>
            <a:endParaRPr lang="ru-RU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Trebuchet MS"/>
              </a:rPr>
              <a:t>Рассмотреть определение координатной плоскости и системы координат</a:t>
            </a:r>
            <a:endParaRPr lang="ru-RU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Trebuchet MS"/>
              </a:rPr>
              <a:t>Прививать начальные  навыки откладывания точек на координатной плоскости</a:t>
            </a:r>
            <a:endParaRPr lang="ru-RU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Trebuchet MS"/>
              </a:rPr>
              <a:t>Показать связь между матемическими и географическими координатами</a:t>
            </a:r>
            <a:endParaRPr lang="ru-RU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Trebuchet MS"/>
              </a:rPr>
              <a:t>Развивать внимание, наблюдательность, интерес к изучению географии и математики, показать их родственность</a:t>
            </a:r>
            <a:endParaRPr lang="ru-RU" sz="2400" b="0" strike="noStrike" spc="-1"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FFFFFF"/>
                </a:solidFill>
                <a:latin typeface="Trebuchet MS"/>
              </a:rPr>
              <a:t>Воспитывать коллективизм, навыки сотрудничества, трудолюбие, настойчивость в достижении цели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273" name="Рисунок 7"/>
          <p:cNvPicPr/>
          <p:nvPr/>
        </p:nvPicPr>
        <p:blipFill>
          <a:blip r:embed="rId2"/>
          <a:srcRect l="11789" t="17933" r="7020"/>
          <a:stretch/>
        </p:blipFill>
        <p:spPr>
          <a:xfrm>
            <a:off x="180360" y="3748320"/>
            <a:ext cx="3126600" cy="236952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4" name="Рисунок 8"/>
          <p:cNvPicPr/>
          <p:nvPr/>
        </p:nvPicPr>
        <p:blipFill>
          <a:blip r:embed="rId3"/>
          <a:stretch/>
        </p:blipFill>
        <p:spPr>
          <a:xfrm>
            <a:off x="2339640" y="3812400"/>
            <a:ext cx="3025440" cy="158544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5" name="TextBox 9"/>
          <p:cNvSpPr/>
          <p:nvPr/>
        </p:nvSpPr>
        <p:spPr>
          <a:xfrm>
            <a:off x="3756960" y="5768280"/>
            <a:ext cx="7548840" cy="143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i="1" strike="noStrike" spc="-1">
                <a:solidFill>
                  <a:srgbClr val="FFFF00"/>
                </a:solidFill>
                <a:latin typeface="Trebuchet MS"/>
                <a:ea typeface="DejaVu Sans"/>
              </a:rPr>
              <a:t>Оборудование: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7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географическая карта, атласы, проектор, компьютер, раздаточный материал</a:t>
            </a:r>
            <a:endParaRPr lang="ru-RU" sz="17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76" name="Прямоугольник 275"/>
          <p:cNvSpPr/>
          <p:nvPr/>
        </p:nvSpPr>
        <p:spPr>
          <a:xfrm>
            <a:off x="1979640" y="851400"/>
            <a:ext cx="6294600" cy="58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0" strike="noStrike" spc="-1">
                <a:solidFill>
                  <a:srgbClr val="4E102D"/>
                </a:solidFill>
                <a:latin typeface="Arial Black"/>
                <a:ea typeface="DejaVu Sans"/>
              </a:rPr>
              <a:t>Урок математики и географии</a:t>
            </a:r>
            <a:endParaRPr lang="ru-RU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Прямоугольник 1"/>
          <p:cNvSpPr/>
          <p:nvPr/>
        </p:nvSpPr>
        <p:spPr>
          <a:xfrm>
            <a:off x="179640" y="1837800"/>
            <a:ext cx="748620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Героям романа пришлось совершить кругосветное путешествие, чтобы спасти капитана Гранта, а произошло это потому, что они не знали второй координаты местоположения капитана Гранта.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Теперь мы уже знаем долготу, а чтобы ее узнали вы, я предлагаю вам решить пример: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-15* (0,28*(-355/7))+1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Итак, мы видим, что вторая координата острова, на котором находился капитан Грант — 151° западной долготы.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Этот остров был назван Риф Мария-Тереза, а во французских картах он носил имя Табор. 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09" name="Рисунок 4"/>
          <p:cNvPicPr/>
          <p:nvPr/>
        </p:nvPicPr>
        <p:blipFill>
          <a:blip r:embed="rId2"/>
          <a:stretch/>
        </p:blipFill>
        <p:spPr>
          <a:xfrm>
            <a:off x="6327360" y="2969640"/>
            <a:ext cx="4106160" cy="3550680"/>
          </a:xfrm>
          <a:prstGeom prst="rect">
            <a:avLst/>
          </a:prstGeom>
          <a:ln w="0">
            <a:noFill/>
          </a:ln>
        </p:spPr>
      </p:pic>
      <p:sp>
        <p:nvSpPr>
          <p:cNvPr id="310" name="Прямоугольник 309"/>
          <p:cNvSpPr/>
          <p:nvPr/>
        </p:nvSpPr>
        <p:spPr>
          <a:xfrm>
            <a:off x="900000" y="1260000"/>
            <a:ext cx="2583000" cy="34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Учитель математики: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Прямоугольник 1"/>
          <p:cNvSpPr/>
          <p:nvPr/>
        </p:nvSpPr>
        <p:spPr>
          <a:xfrm>
            <a:off x="738000" y="1267920"/>
            <a:ext cx="7556040" cy="36918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76280A"/>
                </a:solidFill>
                <a:latin typeface="Trebuchet MS"/>
                <a:ea typeface="DejaVu Sans"/>
              </a:rPr>
              <a:t>Учитель географии: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Давайте теперь посмотрим на карту и по уже известным координатам попробуем найти этот остров. </a:t>
            </a:r>
            <a:endParaRPr lang="ru-RU" sz="1800" b="0" strike="noStrike" spc="-1" dirty="0" smtClean="0">
              <a:solidFill>
                <a:srgbClr val="FFFFFF"/>
              </a:solidFill>
              <a:latin typeface="Trebuchet MS"/>
              <a:ea typeface="DejaVu Sans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 smtClean="0">
                <a:solidFill>
                  <a:srgbClr val="FFFFFF"/>
                </a:solidFill>
                <a:latin typeface="Trebuchet MS"/>
                <a:ea typeface="DejaVu Sans"/>
              </a:rPr>
              <a:t>А 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что же выяснилось? Нет такого острова! Однако долгое время люди считали, что он есть. Великий французский писатель Жюль Верн тоже считал, что загадочный и прекрасный остров Табор действительно существует.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312" name="Рисунок 6"/>
          <p:cNvPicPr/>
          <p:nvPr/>
        </p:nvPicPr>
        <p:blipFill>
          <a:blip r:embed="rId2"/>
          <a:stretch/>
        </p:blipFill>
        <p:spPr>
          <a:xfrm>
            <a:off x="7994520" y="2210040"/>
            <a:ext cx="3725280" cy="2748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Прямоугольник 1"/>
          <p:cNvSpPr/>
          <p:nvPr/>
        </p:nvSpPr>
        <p:spPr>
          <a:xfrm>
            <a:off x="1081800" y="540000"/>
            <a:ext cx="781596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Ребята, а представьте себе, что поверхность планеты — это доска, а место гибели корабля капитана Гранта — точка на этой плоскости. Чтобы найти точку на доске, нам нужны ее координаты. Как вы думаете, сколько? Две!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На географических картах отсчет ведется от экватора и нулевого меридиана, а как же мы будем его вести на математике? Сейчас узнаем!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14" name="Рисунок 2"/>
          <p:cNvPicPr/>
          <p:nvPr/>
        </p:nvPicPr>
        <p:blipFill>
          <a:blip r:embed="rId2"/>
          <a:srcRect l="24621" t="29482" r="27972" b="7769"/>
          <a:stretch/>
        </p:blipFill>
        <p:spPr>
          <a:xfrm>
            <a:off x="3934080" y="3157920"/>
            <a:ext cx="3353040" cy="332712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2"/>
          <p:cNvSpPr/>
          <p:nvPr/>
        </p:nvSpPr>
        <p:spPr>
          <a:xfrm>
            <a:off x="1407600" y="721440"/>
            <a:ext cx="342720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Изучение новой темы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16" name="Прямоугольник 3"/>
          <p:cNvSpPr/>
          <p:nvPr/>
        </p:nvSpPr>
        <p:spPr>
          <a:xfrm>
            <a:off x="477720" y="1631160"/>
            <a:ext cx="9762120" cy="475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Положение точки на плоскости задается двумя числами, координатами. Термин «координаты» происходит от латинского «упорядоченный». Чтобы определить положение точки на плоскости, нужно построить прямоугольную систему координат. Как это сделать, сейчас выясним.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8E134"/>
              </a:buClr>
              <a:buFont typeface="Symbol"/>
              <a:buChar char=""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Постройте горизонтальную прямую (учитель рисует ее вместе с детьми на  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  доске)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•  Постройте вертикальную прямую так, чтобы она пересекла горизонтальную прямую под прямым углом.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•  Преобразуем эти прямые в координатные. Для этого определим положительное направление, укажем начало отсчета, выберем единичный отрезок.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•  Положительное направление покажем стрелочкой на каждой прямой. На горизонтальной прямой это направление слева направо, а на вертикальной снизу вверх.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•  Точку пересечения прямых обозначим буквой О. Это точка называется началом координат и имеет координаты (0; 0).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Прямоугольник 1"/>
          <p:cNvSpPr/>
          <p:nvPr/>
        </p:nvSpPr>
        <p:spPr>
          <a:xfrm>
            <a:off x="359640" y="1260000"/>
            <a:ext cx="806760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Выберем единичный отрезок. За единичный отрезок можно взять длину одной, двух клеточек и больше. Желательно, чтобы единичные отрезки на каждой из координатных осей были равны.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Горизонтальную прямую обозначим буквой х, ее называют осью абсцисс. Вертикальную прямую обозначим у, ее называют осью ординат.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Вместе эти прямые называют системой координат.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Плоскость, на которой задана система координат, называется координатной плоскостью.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Посмотрите, на сколько частей разделили оси х и у плоскость. На четыре. Эти части называют координатными четвертями. Их нумеруют римскими цифрами и отсчитывают против часовой стрелки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18" name="Рисунок 4"/>
          <p:cNvPicPr/>
          <p:nvPr/>
        </p:nvPicPr>
        <p:blipFill>
          <a:blip r:embed="rId2"/>
          <a:stretch/>
        </p:blipFill>
        <p:spPr>
          <a:xfrm>
            <a:off x="7465680" y="2248200"/>
            <a:ext cx="4580280" cy="3055320"/>
          </a:xfrm>
          <a:prstGeom prst="rect">
            <a:avLst/>
          </a:prstGeom>
          <a:ln w="0">
            <a:noFill/>
          </a:ln>
        </p:spPr>
      </p:pic>
      <p:sp>
        <p:nvSpPr>
          <p:cNvPr id="319" name="Прямоугольник 318"/>
          <p:cNvSpPr/>
          <p:nvPr/>
        </p:nvSpPr>
        <p:spPr>
          <a:xfrm>
            <a:off x="445320" y="540000"/>
            <a:ext cx="7832520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Координатные прямые мы будем называть координатными осями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2"/>
          <p:cNvSpPr/>
          <p:nvPr/>
        </p:nvSpPr>
        <p:spPr>
          <a:xfrm>
            <a:off x="1731600" y="738360"/>
            <a:ext cx="3015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B3D00"/>
                </a:solidFill>
                <a:latin typeface="Trebuchet MS"/>
                <a:ea typeface="DejaVu Sans"/>
              </a:rPr>
              <a:t>Закрепление выученного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21" name="Прямоугольник 3"/>
          <p:cNvSpPr/>
          <p:nvPr/>
        </p:nvSpPr>
        <p:spPr>
          <a:xfrm>
            <a:off x="179640" y="1662480"/>
            <a:ext cx="773820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Задача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Пострадавшие вследствие шторма мореплаватели оказались на плоту и по воле волн и ветра выплыли из точки А(3; 4), затем попали сначала в точку В(-2;  -6), потом в точку К(-5; 3) и наконец оказались в точке М(6; 1). Давайте построим их маршрут в нашей системе координат и посмотрим, сколько раз они пересекли экватор, то есть ось х, а сколько раз нулевой меридиан, то есть ось у!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22" name="Рисунок 6"/>
          <p:cNvPicPr/>
          <p:nvPr/>
        </p:nvPicPr>
        <p:blipFill>
          <a:blip r:embed="rId2"/>
          <a:stretch/>
        </p:blipFill>
        <p:spPr>
          <a:xfrm>
            <a:off x="7367760" y="2306880"/>
            <a:ext cx="4659840" cy="3491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Box 1"/>
          <p:cNvSpPr/>
          <p:nvPr/>
        </p:nvSpPr>
        <p:spPr>
          <a:xfrm>
            <a:off x="863640" y="645840"/>
            <a:ext cx="9300960" cy="585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географии 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дает задание в парах: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(Работа в парах)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Один ученик определяет ширину, другой — долготу, потом меняются тетрадями и  проверяют правильность выполнения задания.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г. Киев 51° с. ш., 31° в. д.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г. Москва 55° с. ш., 37° в. д.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г. Вашингтон 39° с. ш., 77° з. д.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г. Буэнос-Айрес 35° ю. ш., 58° з. д.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8E134"/>
                </a:solidFill>
                <a:latin typeface="Trebuchet MS"/>
                <a:ea typeface="DejaVu Sans"/>
              </a:rPr>
              <a:t>Прием «Картографический практикум»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По физической карте мира определите географические объекты по их координатам. 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18° ю. ш., 26° в. д. (впсд. Виктория)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6° с. ш., 61° з. д. (впсд. Анхель)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27° ю. ш., 109° з. д. (о. Пасхи)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3° ю. ш., 38° в. д. (влк. Килиманджаро)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37° с. ш., 139° в. д. (влк. Фудзияма)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FFFFFF"/>
              </a:buClr>
              <a:buFont typeface="Wingdings" charset="2"/>
              <a:buChar char="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Самолет вылетел из города с координатами  38° с. ш., 121° з. д. в город с координатами 42° с. ш., 74° з. д. Определите названия этих мест, обозначьте их. 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Рисунок 8"/>
          <p:cNvPicPr/>
          <p:nvPr/>
        </p:nvPicPr>
        <p:blipFill>
          <a:blip r:embed="rId2"/>
          <a:stretch/>
        </p:blipFill>
        <p:spPr>
          <a:xfrm flipH="1">
            <a:off x="6098040" y="2323800"/>
            <a:ext cx="5799960" cy="3624120"/>
          </a:xfrm>
          <a:prstGeom prst="rect">
            <a:avLst/>
          </a:prstGeom>
          <a:ln w="0">
            <a:noFill/>
          </a:ln>
        </p:spPr>
      </p:pic>
      <p:sp>
        <p:nvSpPr>
          <p:cNvPr id="325" name="TextBox 4"/>
          <p:cNvSpPr/>
          <p:nvPr/>
        </p:nvSpPr>
        <p:spPr>
          <a:xfrm>
            <a:off x="1727640" y="746640"/>
            <a:ext cx="197496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7B3D00"/>
                </a:solidFill>
                <a:latin typeface="Trebuchet MS"/>
                <a:ea typeface="DejaVu Sans"/>
              </a:rPr>
              <a:t>Итоги урока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26" name="TextBox 6"/>
          <p:cNvSpPr/>
          <p:nvPr/>
        </p:nvSpPr>
        <p:spPr>
          <a:xfrm>
            <a:off x="359640" y="1452600"/>
            <a:ext cx="9225360" cy="502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Ребята, сегодня мы научились с вами откладывать точки на координатной плоскости…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географії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… и вспомнили, как найти город или остров на географической карте по его координатам.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А теперь запишите домашнее задание: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Математика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Учить § 34, решить №№ 1532,1536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География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Повторить § 16, 17, выполнить задание  10 на стор. 68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27" name="Прямоугольник 326"/>
          <p:cNvSpPr/>
          <p:nvPr/>
        </p:nvSpPr>
        <p:spPr>
          <a:xfrm>
            <a:off x="5215320" y="4098960"/>
            <a:ext cx="540000" cy="354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74°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Рисунок 15"/>
          <p:cNvPicPr/>
          <p:nvPr/>
        </p:nvPicPr>
        <p:blipFill>
          <a:blip r:embed="rId2"/>
          <a:stretch/>
        </p:blipFill>
        <p:spPr>
          <a:xfrm>
            <a:off x="2158560" y="4188240"/>
            <a:ext cx="4466160" cy="2511360"/>
          </a:xfrm>
          <a:prstGeom prst="rect">
            <a:avLst/>
          </a:prstGeom>
          <a:ln w="0">
            <a:noFill/>
          </a:ln>
        </p:spPr>
      </p:pic>
      <p:sp>
        <p:nvSpPr>
          <p:cNvPr id="329" name="TextBox 7"/>
          <p:cNvSpPr/>
          <p:nvPr/>
        </p:nvSpPr>
        <p:spPr>
          <a:xfrm>
            <a:off x="599040" y="2293200"/>
            <a:ext cx="46710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i="1" strike="noStrike" spc="-1">
                <a:solidFill>
                  <a:srgbClr val="FFFF00"/>
                </a:solidFill>
                <a:latin typeface="Trebuchet MS"/>
                <a:ea typeface="DejaVu Sans"/>
              </a:rPr>
              <a:t>Тема урока: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Древний Египет сквозь призму пропорций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30" name="TextBox 8"/>
          <p:cNvSpPr/>
          <p:nvPr/>
        </p:nvSpPr>
        <p:spPr>
          <a:xfrm>
            <a:off x="7451640" y="2293200"/>
            <a:ext cx="15192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i="1" strike="noStrike" spc="-1">
                <a:solidFill>
                  <a:srgbClr val="FFFF00"/>
                </a:solidFill>
                <a:latin typeface="Trebuchet MS"/>
                <a:ea typeface="DejaVu Sans"/>
              </a:rPr>
              <a:t>Цели урока: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31" name="TextBox 10"/>
          <p:cNvSpPr/>
          <p:nvPr/>
        </p:nvSpPr>
        <p:spPr>
          <a:xfrm>
            <a:off x="6821280" y="2893320"/>
            <a:ext cx="511920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Показатаь ценность математических вычислений в историческом становлении человека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Повторить знания об архитектурных памятниках Древнего Египта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Развивать навыки решения пропорций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Развивать внимание и наблюдательность, умение анализировать, провоидть параллели между известными фактами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Воспитывать уважение к истории человечества, воспитывать трудолюбие и взаимовыручку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32" name="TextBox 11"/>
          <p:cNvSpPr/>
          <p:nvPr/>
        </p:nvSpPr>
        <p:spPr>
          <a:xfrm>
            <a:off x="493920" y="3475080"/>
            <a:ext cx="17737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i="1" strike="noStrike" spc="-1">
                <a:solidFill>
                  <a:srgbClr val="FFFF00"/>
                </a:solidFill>
                <a:latin typeface="Trebuchet MS"/>
                <a:ea typeface="DejaVu Sans"/>
              </a:rPr>
              <a:t>Оборудование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33" name="TextBox 12"/>
          <p:cNvSpPr/>
          <p:nvPr/>
        </p:nvSpPr>
        <p:spPr>
          <a:xfrm>
            <a:off x="446760" y="3600000"/>
            <a:ext cx="54918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Проектор, компьютер, фотографии архитектурных памятников Древнего и современного Египта, раздаточный материал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1588680" y="1080000"/>
            <a:ext cx="6977880" cy="51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4E102D"/>
                </a:solidFill>
                <a:latin typeface="Arial Black"/>
                <a:ea typeface="DejaVu Sans"/>
              </a:rPr>
              <a:t>Урок математики и всемирной истории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Рисунок 1"/>
          <p:cNvPicPr/>
          <p:nvPr/>
        </p:nvPicPr>
        <p:blipFill>
          <a:blip r:embed="rId2"/>
          <a:stretch/>
        </p:blipFill>
        <p:spPr>
          <a:xfrm>
            <a:off x="9163080" y="2273400"/>
            <a:ext cx="2710800" cy="3615120"/>
          </a:xfrm>
          <a:prstGeom prst="rect">
            <a:avLst/>
          </a:prstGeom>
          <a:ln w="0">
            <a:noFill/>
          </a:ln>
        </p:spPr>
      </p:pic>
      <p:sp>
        <p:nvSpPr>
          <p:cNvPr id="336" name="TextBox 5"/>
          <p:cNvSpPr/>
          <p:nvPr/>
        </p:nvSpPr>
        <p:spPr>
          <a:xfrm>
            <a:off x="720000" y="624600"/>
            <a:ext cx="88999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4E102D"/>
                </a:solidFill>
                <a:latin typeface="Arial Black"/>
                <a:ea typeface="DejaVu Sans"/>
              </a:rPr>
              <a:t>Мотивация и актуализация знаний по математике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37" name="TextBox 13"/>
          <p:cNvSpPr/>
          <p:nvPr/>
        </p:nvSpPr>
        <p:spPr>
          <a:xfrm>
            <a:off x="540000" y="1526760"/>
            <a:ext cx="9628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38" name="TextBox 14"/>
          <p:cNvSpPr/>
          <p:nvPr/>
        </p:nvSpPr>
        <p:spPr>
          <a:xfrm>
            <a:off x="540000" y="1778400"/>
            <a:ext cx="979632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Ребята, произошло удивительное событие! К нам случайно попала древнеегипетская рукопись. Автором ее оказался великий жрец, ученый, врач, математик, архитектор Имхотеп.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Если мы с вами решим эту пропорцию,то вспомним, в каком же веке жил этот знаменитый человек.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5,6 – 216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0,7 – х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(х=27, то есть, Имхотеп жил в 27 веке до н. э.)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39" name="TextBox 15"/>
          <p:cNvSpPr/>
          <p:nvPr/>
        </p:nvSpPr>
        <p:spPr>
          <a:xfrm>
            <a:off x="540000" y="5040000"/>
            <a:ext cx="9796320" cy="1461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А что же в этой рукописи? Наверное, ученый хотел передать нам секрет построения великих пирамид? Увы, рукопись находится в специальном футляре, а он запечатан. В ходе урока мы будем хорошо работать и тогда загадочный жрец откроет нам свой футляр.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Box 1"/>
          <p:cNvSpPr/>
          <p:nvPr/>
        </p:nvSpPr>
        <p:spPr>
          <a:xfrm>
            <a:off x="879840" y="623880"/>
            <a:ext cx="9586800" cy="1827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            </a:t>
            </a:r>
            <a:r>
              <a:rPr lang="ru-RU" sz="2400" b="1" strike="noStrike" spc="-1">
                <a:solidFill>
                  <a:srgbClr val="4E102D"/>
                </a:solidFill>
                <a:latin typeface="Trebuchet MS"/>
                <a:ea typeface="DejaVu Sans"/>
              </a:rPr>
              <a:t>Математическая гимнастика ума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Сначала давайте разгадаем ребус, чтобы узнать, что нам подарит этот необычный урок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78" name="TextBox 3"/>
          <p:cNvSpPr/>
          <p:nvPr/>
        </p:nvSpPr>
        <p:spPr>
          <a:xfrm>
            <a:off x="1008360" y="4979160"/>
            <a:ext cx="1050912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(ответ «Путешествие»)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Таким образом, сегодня мы будем путешествовать с вами по новой теме из математики и повторим сведения из географии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899640" y="2700000"/>
            <a:ext cx="5758200" cy="2158200"/>
          </a:xfrm>
          <a:prstGeom prst="rect">
            <a:avLst/>
          </a:prstGeom>
          <a:solidFill>
            <a:srgbClr val="EA7500"/>
          </a:solidFill>
          <a:ln w="6480">
            <a:solidFill>
              <a:srgbClr val="3465A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0" name="Рисунок 279"/>
          <p:cNvPicPr/>
          <p:nvPr/>
        </p:nvPicPr>
        <p:blipFill>
          <a:blip r:embed="rId2"/>
          <a:stretch/>
        </p:blipFill>
        <p:spPr>
          <a:xfrm>
            <a:off x="1259640" y="2916000"/>
            <a:ext cx="1277640" cy="1320120"/>
          </a:xfrm>
          <a:prstGeom prst="rect">
            <a:avLst/>
          </a:prstGeom>
          <a:ln w="0">
            <a:noFill/>
          </a:ln>
        </p:spPr>
      </p:pic>
      <p:sp>
        <p:nvSpPr>
          <p:cNvPr id="281" name="Прямоугольник 280"/>
          <p:cNvSpPr/>
          <p:nvPr/>
        </p:nvSpPr>
        <p:spPr>
          <a:xfrm>
            <a:off x="1383480" y="4123080"/>
            <a:ext cx="1315440" cy="44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ГО=ТЕ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2440080" y="2863080"/>
            <a:ext cx="617400" cy="55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6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,,,,</a:t>
            </a:r>
            <a:endParaRPr lang="ru-RU" sz="2600" b="0" strike="noStrike" spc="-1">
              <a:latin typeface="Arial"/>
            </a:endParaRPr>
          </a:p>
        </p:txBody>
      </p:sp>
      <p:sp>
        <p:nvSpPr>
          <p:cNvPr id="283" name="Прямоугольник 282"/>
          <p:cNvSpPr/>
          <p:nvPr/>
        </p:nvSpPr>
        <p:spPr>
          <a:xfrm>
            <a:off x="3059640" y="2806560"/>
            <a:ext cx="1077840" cy="16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8800" b="0" strike="noStrike" spc="-1">
                <a:solidFill>
                  <a:srgbClr val="C9211E"/>
                </a:solidFill>
                <a:latin typeface="Arial Black"/>
                <a:ea typeface="DejaVu Sans"/>
              </a:rPr>
              <a:t>6</a:t>
            </a:r>
            <a:endParaRPr lang="ru-RU" sz="8800" b="0" strike="noStrike" spc="-1">
              <a:latin typeface="Arial"/>
            </a:endParaRPr>
          </a:p>
        </p:txBody>
      </p:sp>
      <p:sp>
        <p:nvSpPr>
          <p:cNvPr id="284" name="Прямоугольник 283"/>
          <p:cNvSpPr/>
          <p:nvPr/>
        </p:nvSpPr>
        <p:spPr>
          <a:xfrm>
            <a:off x="3875400" y="3600000"/>
            <a:ext cx="442080" cy="65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ь</a:t>
            </a:r>
            <a:endParaRPr lang="ru-RU" sz="4000" b="0" strike="noStrike" spc="-1">
              <a:latin typeface="Arial"/>
            </a:endParaRPr>
          </a:p>
        </p:txBody>
      </p:sp>
      <p:sp>
        <p:nvSpPr>
          <p:cNvPr id="285" name="Прямоугольник 284"/>
          <p:cNvSpPr/>
          <p:nvPr/>
        </p:nvSpPr>
        <p:spPr>
          <a:xfrm rot="18744000">
            <a:off x="3893760" y="3983400"/>
            <a:ext cx="384840" cy="23040"/>
          </a:xfrm>
          <a:prstGeom prst="rect">
            <a:avLst/>
          </a:prstGeom>
          <a:solidFill>
            <a:srgbClr val="333333"/>
          </a:solidFill>
          <a:ln w="10080">
            <a:solidFill>
              <a:srgbClr val="4B220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Полилиния 285"/>
          <p:cNvSpPr/>
          <p:nvPr/>
        </p:nvSpPr>
        <p:spPr>
          <a:xfrm>
            <a:off x="4049640" y="2916000"/>
            <a:ext cx="36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0">
            <a:solidFill>
              <a:srgbClr val="3465A4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7" name="Рисунок 286"/>
          <p:cNvPicPr/>
          <p:nvPr/>
        </p:nvPicPr>
        <p:blipFill>
          <a:blip r:embed="rId3"/>
          <a:stretch/>
        </p:blipFill>
        <p:spPr>
          <a:xfrm rot="1320000">
            <a:off x="4650840" y="2666520"/>
            <a:ext cx="1428120" cy="1857240"/>
          </a:xfrm>
          <a:prstGeom prst="rect">
            <a:avLst/>
          </a:prstGeom>
          <a:ln w="0">
            <a:noFill/>
          </a:ln>
          <a:effectLst>
            <a:outerShdw dist="53966" dir="2700000" rotWithShape="0">
              <a:srgbClr val="302709">
                <a:alpha val="81000"/>
              </a:srgbClr>
            </a:outerShdw>
          </a:effectLst>
        </p:spPr>
      </p:pic>
      <p:sp>
        <p:nvSpPr>
          <p:cNvPr id="288" name="Прямоугольник 287"/>
          <p:cNvSpPr/>
          <p:nvPr/>
        </p:nvSpPr>
        <p:spPr>
          <a:xfrm>
            <a:off x="5219640" y="4087800"/>
            <a:ext cx="899280" cy="4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Л=Е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89" name="Прямоугольник 288"/>
          <p:cNvSpPr/>
          <p:nvPr/>
        </p:nvSpPr>
        <p:spPr>
          <a:xfrm>
            <a:off x="6094800" y="2899800"/>
            <a:ext cx="382680" cy="518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0" strike="noStrike" spc="-1">
                <a:solidFill>
                  <a:srgbClr val="000000"/>
                </a:solidFill>
                <a:latin typeface="Arial Black"/>
                <a:ea typeface="DejaVu Sans"/>
              </a:rPr>
              <a:t>,,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Рисунок 9"/>
          <p:cNvPicPr/>
          <p:nvPr/>
        </p:nvPicPr>
        <p:blipFill>
          <a:blip r:embed="rId2"/>
          <a:stretch/>
        </p:blipFill>
        <p:spPr>
          <a:xfrm>
            <a:off x="2918880" y="3672000"/>
            <a:ext cx="5567400" cy="3484440"/>
          </a:xfrm>
          <a:prstGeom prst="rect">
            <a:avLst/>
          </a:prstGeom>
          <a:ln w="0">
            <a:noFill/>
          </a:ln>
        </p:spPr>
      </p:pic>
      <p:sp>
        <p:nvSpPr>
          <p:cNvPr id="341" name="TextBox 16"/>
          <p:cNvSpPr/>
          <p:nvPr/>
        </p:nvSpPr>
        <p:spPr>
          <a:xfrm>
            <a:off x="1148040" y="1593720"/>
            <a:ext cx="2064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истории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42" name="TextBox 17"/>
          <p:cNvSpPr/>
          <p:nvPr/>
        </p:nvSpPr>
        <p:spPr>
          <a:xfrm>
            <a:off x="1241280" y="2113920"/>
            <a:ext cx="8798040" cy="255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Давайте вспомним, чем так известен Имхотеп? Что он создал такое в своей жизни? И как называли его греки?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(Был хорошим врачом, умел лечить очень много болезней, писал медицинские трактаты, учил писцов, а главное — построил первую пирамиду, положив начало строительству таких пирамид. Греки называли его Асклепием)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43" name="TextBox 18"/>
          <p:cNvSpPr/>
          <p:nvPr/>
        </p:nvSpPr>
        <p:spPr>
          <a:xfrm>
            <a:off x="180000" y="720000"/>
            <a:ext cx="803268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4E102D"/>
                </a:solidFill>
                <a:latin typeface="Arial Black"/>
                <a:ea typeface="DejaVu Sans"/>
              </a:rPr>
              <a:t>Актуализация знаний из всемирной истории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Рисунок 10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6532560" y="3137400"/>
            <a:ext cx="4891320" cy="3325680"/>
          </a:xfrm>
          <a:prstGeom prst="rect">
            <a:avLst/>
          </a:prstGeom>
          <a:ln w="0">
            <a:noFill/>
          </a:ln>
        </p:spPr>
      </p:pic>
      <p:sp>
        <p:nvSpPr>
          <p:cNvPr id="345" name="TextBox 19"/>
          <p:cNvSpPr/>
          <p:nvPr/>
        </p:nvSpPr>
        <p:spPr>
          <a:xfrm>
            <a:off x="847080" y="2292840"/>
            <a:ext cx="9183960" cy="34148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До того, как была построена первая пирамида, гробницы строились в виде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мастаб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.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Имхотеп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был первым, кто поставил несколько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мастаб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одну на другую и так возникла первая в истории гробница в виде пирамиды. </a:t>
            </a:r>
            <a:endParaRPr lang="ru-RU" sz="1800" b="0" strike="noStrike" spc="-1" dirty="0" smtClean="0">
              <a:solidFill>
                <a:srgbClr val="FFFFFF"/>
              </a:solidFill>
              <a:latin typeface="Trebuchet MS"/>
              <a:ea typeface="DejaVu Sans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На построение 0,6 части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мастабы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необходимы </a:t>
            </a:r>
            <a:r>
              <a:rPr lang="ru-RU" sz="1800" b="0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24 каменотесов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, </a:t>
            </a:r>
            <a:r>
              <a:rPr lang="ru-RU" sz="1800" b="0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16 грузчиков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и </a:t>
            </a:r>
            <a:r>
              <a:rPr lang="ru-RU" sz="1800" b="0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14 каменщиков. 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Сколько рабочих необходимо для построения 2,3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мастабы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?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Составим пропорцию с учетом того, что нас интересует общее число работников: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0,6 – 54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2,3 – х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х=(23*54)/0,6≈207 (работников)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46" name="TextBox 20"/>
          <p:cNvSpPr/>
          <p:nvPr/>
        </p:nvSpPr>
        <p:spPr>
          <a:xfrm>
            <a:off x="936360" y="1753200"/>
            <a:ext cx="248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47" name="TextBox 21"/>
          <p:cNvSpPr/>
          <p:nvPr/>
        </p:nvSpPr>
        <p:spPr>
          <a:xfrm>
            <a:off x="1378440" y="634680"/>
            <a:ext cx="4000320" cy="45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4E102D"/>
                </a:solidFill>
                <a:latin typeface="Arial Black"/>
                <a:ea typeface="DejaVu Sans"/>
              </a:rPr>
              <a:t>Основная часть урока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Рисунок 1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848360" y="2487240"/>
            <a:ext cx="4078800" cy="2707560"/>
          </a:xfrm>
          <a:prstGeom prst="rect">
            <a:avLst/>
          </a:prstGeom>
          <a:ln w="0">
            <a:noFill/>
          </a:ln>
        </p:spPr>
      </p:pic>
      <p:sp>
        <p:nvSpPr>
          <p:cNvPr id="349" name="TextBox 22"/>
          <p:cNvSpPr/>
          <p:nvPr/>
        </p:nvSpPr>
        <p:spPr>
          <a:xfrm>
            <a:off x="708480" y="3101400"/>
            <a:ext cx="6977520" cy="23068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Что символизирует пирамида? Зачем фараонам хотелось видеть именно такую форму своего загробного дома?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(П</a:t>
            </a:r>
            <a:r>
              <a:rPr lang="ru-RU" sz="1800" b="0" i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ирамида была призвана символизировать то, что фараон после смерти идет в небо, что он — сын бога и сам бог. </a:t>
            </a:r>
            <a:r>
              <a:rPr lang="ru-RU" sz="1800" b="0" i="1" strike="noStrike" spc="-1" dirty="0" smtClean="0">
                <a:solidFill>
                  <a:srgbClr val="FFFFFF"/>
                </a:solidFill>
                <a:latin typeface="Trebuchet MS"/>
                <a:ea typeface="DejaVu Sans"/>
              </a:rPr>
              <a:t>Недаром </a:t>
            </a:r>
            <a:r>
              <a:rPr lang="ru-RU" sz="1800" b="0" i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возле подножия пирамиды человек не видит ее вершину и впечатление такое, что пирамида уходит в небо)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50" name="TextBox 23"/>
          <p:cNvSpPr/>
          <p:nvPr/>
        </p:nvSpPr>
        <p:spPr>
          <a:xfrm>
            <a:off x="657360" y="1362600"/>
            <a:ext cx="648252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Однако, можно ли было обойтись таким количеством мастаб? Конечно, нет.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Кто вспомнит, сколько мастаб было в первой пирамиде?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(шесть)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51" name="TextBox 24"/>
          <p:cNvSpPr/>
          <p:nvPr/>
        </p:nvSpPr>
        <p:spPr>
          <a:xfrm>
            <a:off x="669960" y="805680"/>
            <a:ext cx="2064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истории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Box 25"/>
          <p:cNvSpPr/>
          <p:nvPr/>
        </p:nvSpPr>
        <p:spPr>
          <a:xfrm>
            <a:off x="738000" y="1233360"/>
            <a:ext cx="945216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А чтобы мы вспомнили имя фараона, для которого впервые была построена пирамида, нам нужно решить несколько упражнений.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Сначала проведем соревнование, а ответы дадут нам три буквы из имени этого фараона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(Соревнование: против каждого ряда на доске цепочка действий. Представитель ряда идет к доске и выполняет первое действие в цепочке, второй выполняет другое действие и так далее, пока вся цепочка не будет решена. В случае ошибок учитель помогает их исправить после выступления команды, а если ошибка не дает возможности вообще выполнить следующее действие, то дети имеют право исправить ее самостоятельно. Итоги соревнования подводятся по признаку скорости и правильности действий.)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53" name="TextBox 26"/>
          <p:cNvSpPr/>
          <p:nvPr/>
        </p:nvSpPr>
        <p:spPr>
          <a:xfrm>
            <a:off x="788400" y="712800"/>
            <a:ext cx="248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54" name="TextBox 27"/>
          <p:cNvSpPr/>
          <p:nvPr/>
        </p:nvSpPr>
        <p:spPr>
          <a:xfrm>
            <a:off x="1249560" y="4461480"/>
            <a:ext cx="8940600" cy="282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3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5,6:0,7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8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- 2,4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5,6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*2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11,2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+3,8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</a:t>
            </a:r>
            <a:r>
              <a:rPr lang="ru-RU" sz="1800" b="1" u="sng" strike="noStrike" spc="-1">
                <a:solidFill>
                  <a:srgbClr val="FFC000"/>
                </a:solidFill>
                <a:uFillTx/>
                <a:latin typeface="Trebuchet MS"/>
                <a:ea typeface="DejaVu Sans"/>
              </a:rPr>
              <a:t>14</a:t>
            </a:r>
            <a:r>
              <a:rPr lang="ru-RU" sz="1800" b="0" u="sng" strike="noStrike" spc="-1">
                <a:solidFill>
                  <a:srgbClr val="FFFFFF"/>
                </a:solidFill>
                <a:uFillTx/>
                <a:latin typeface="Trebuchet MS"/>
                <a:ea typeface="DejaVu Sans"/>
              </a:rPr>
              <a:t>+2,5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  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16,5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7,2:0,8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9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- 3,6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5,4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:2,7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2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-1,5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  </a:t>
            </a:r>
            <a:r>
              <a:rPr lang="ru-RU" sz="1800" b="1" u="sng" strike="noStrike" spc="-1">
                <a:solidFill>
                  <a:srgbClr val="FFC000"/>
                </a:solidFill>
                <a:uFillTx/>
                <a:latin typeface="Trebuchet MS"/>
                <a:ea typeface="DejaVu Sans"/>
              </a:rPr>
              <a:t>0,5</a:t>
            </a:r>
            <a:r>
              <a:rPr lang="ru-RU" sz="1800" b="0" u="sng" strike="noStrike" spc="-1">
                <a:solidFill>
                  <a:srgbClr val="FFFFFF"/>
                </a:solidFill>
                <a:uFillTx/>
                <a:latin typeface="Trebuchet MS"/>
                <a:ea typeface="DejaVu Sans"/>
              </a:rPr>
              <a:t>*4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   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2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4,8:0,6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8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- 5,6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2,4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* 3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7,2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+2,8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</a:t>
            </a:r>
            <a:r>
              <a:rPr lang="ru-RU" sz="1800" b="1" u="sng" strike="noStrike" spc="-1">
                <a:solidFill>
                  <a:srgbClr val="FFC000"/>
                </a:solidFill>
                <a:uFillTx/>
                <a:latin typeface="Trebuchet MS"/>
                <a:ea typeface="DejaVu Sans"/>
              </a:rPr>
              <a:t>10</a:t>
            </a:r>
            <a:r>
              <a:rPr lang="ru-RU" sz="1800" b="0" u="sng" strike="noStrike" spc="-1">
                <a:solidFill>
                  <a:srgbClr val="FFFFFF"/>
                </a:solidFill>
                <a:uFillTx/>
                <a:latin typeface="Trebuchet MS"/>
                <a:ea typeface="DejaVu Sans"/>
              </a:rPr>
              <a:t>  *0,05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     </a:t>
            </a: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0,5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Прямоугольник 2"/>
          <p:cNvSpPr/>
          <p:nvPr/>
        </p:nvSpPr>
        <p:spPr>
          <a:xfrm>
            <a:off x="1000800" y="1377720"/>
            <a:ext cx="78472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Остальные буквы имени фараона мы узнаем, решив такие пропорции: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(</a:t>
            </a: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каждому ряду своя, задание лежит на каждой парте, работа в парах)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56" name="TextBox 28"/>
          <p:cNvSpPr/>
          <p:nvPr/>
        </p:nvSpPr>
        <p:spPr>
          <a:xfrm>
            <a:off x="1014840" y="872280"/>
            <a:ext cx="248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57" name="TextBox 29"/>
          <p:cNvSpPr/>
          <p:nvPr/>
        </p:nvSpPr>
        <p:spPr>
          <a:xfrm>
            <a:off x="1090080" y="1957282"/>
            <a:ext cx="7757640" cy="17528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3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0,3 – 8,1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4 – х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2 – 72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4,5 – х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3 – 6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36 – х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58" name="TextBox 30"/>
          <p:cNvSpPr/>
          <p:nvPr/>
        </p:nvSpPr>
        <p:spPr>
          <a:xfrm>
            <a:off x="1094400" y="3244320"/>
            <a:ext cx="77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х=108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59" name="TextBox 31"/>
          <p:cNvSpPr/>
          <p:nvPr/>
        </p:nvSpPr>
        <p:spPr>
          <a:xfrm>
            <a:off x="3692880" y="3268080"/>
            <a:ext cx="77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х=162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60" name="TextBox 32"/>
          <p:cNvSpPr/>
          <p:nvPr/>
        </p:nvSpPr>
        <p:spPr>
          <a:xfrm>
            <a:off x="6266160" y="3255840"/>
            <a:ext cx="6580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х=72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61" name="TextBox 33"/>
          <p:cNvSpPr/>
          <p:nvPr/>
        </p:nvSpPr>
        <p:spPr>
          <a:xfrm>
            <a:off x="1090080" y="3959640"/>
            <a:ext cx="955296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Теперь можем установить имя фараона полностью по этой таблице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(</a:t>
            </a: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таблица проецируется на доску с помощью проектора, или спрятана иным способом до окончания решений)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362" name="Таблица 2"/>
          <p:cNvGraphicFramePr/>
          <p:nvPr/>
        </p:nvGraphicFramePr>
        <p:xfrm>
          <a:off x="1517040" y="5305320"/>
          <a:ext cx="7198200" cy="776520"/>
        </p:xfrm>
        <a:graphic>
          <a:graphicData uri="http://schemas.openxmlformats.org/drawingml/2006/table">
            <a:tbl>
              <a:tblPr/>
              <a:tblGrid>
                <a:gridCol w="1208520"/>
                <a:gridCol w="1228320"/>
                <a:gridCol w="1197720"/>
                <a:gridCol w="1186920"/>
                <a:gridCol w="1218600"/>
                <a:gridCol w="1158120"/>
              </a:tblGrid>
              <a:tr h="38808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0,5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solidFill>
                      <a:srgbClr val="F0941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16,5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solidFill>
                      <a:srgbClr val="F0941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72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solidFill>
                      <a:srgbClr val="F0941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solidFill>
                      <a:srgbClr val="F0941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108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solidFill>
                      <a:srgbClr val="F09415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000000"/>
                          </a:solidFill>
                          <a:latin typeface="Trebuchet MS"/>
                        </a:rPr>
                        <a:t>162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solidFill>
                      <a:srgbClr val="F09415"/>
                    </a:solidFill>
                  </a:tcPr>
                </a:tc>
              </a:tr>
              <a:tr h="388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1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Ж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С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Д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О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Е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ru-RU" sz="1200" b="0" strike="noStrike" spc="-1">
                          <a:solidFill>
                            <a:srgbClr val="FFFFFF"/>
                          </a:solidFill>
                          <a:latin typeface="Trebuchet MS"/>
                        </a:rPr>
                        <a:t>Р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 marL="68400" marR="68400">
                    <a:lnL w="9360">
                      <a:solidFill>
                        <a:srgbClr val="F09415"/>
                      </a:solidFill>
                    </a:lnL>
                    <a:lnR w="9360">
                      <a:solidFill>
                        <a:srgbClr val="F09415"/>
                      </a:solidFill>
                    </a:lnR>
                    <a:lnT w="9360">
                      <a:solidFill>
                        <a:srgbClr val="F09415"/>
                      </a:solidFill>
                    </a:lnT>
                    <a:lnB w="9360">
                      <a:solidFill>
                        <a:srgbClr val="F09415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Рисунок 12"/>
          <p:cNvPicPr/>
          <p:nvPr/>
        </p:nvPicPr>
        <p:blipFill>
          <a:blip r:embed="rId2"/>
          <a:stretch/>
        </p:blipFill>
        <p:spPr>
          <a:xfrm>
            <a:off x="4607280" y="1198440"/>
            <a:ext cx="3938760" cy="2583000"/>
          </a:xfrm>
          <a:prstGeom prst="rect">
            <a:avLst/>
          </a:prstGeom>
          <a:ln w="0">
            <a:noFill/>
          </a:ln>
        </p:spPr>
      </p:pic>
      <p:sp>
        <p:nvSpPr>
          <p:cNvPr id="364" name="TextBox 34"/>
          <p:cNvSpPr/>
          <p:nvPr/>
        </p:nvSpPr>
        <p:spPr>
          <a:xfrm>
            <a:off x="754560" y="637560"/>
            <a:ext cx="87224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Так что же это был за фараон, для которого великий зодчий Имхотеп построил первую в мире пирамиду? Да, это был Джосер.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65" name="TextBox 35"/>
          <p:cNvSpPr/>
          <p:nvPr/>
        </p:nvSpPr>
        <p:spPr>
          <a:xfrm>
            <a:off x="812520" y="3698280"/>
            <a:ext cx="2064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истории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66" name="TextBox 36"/>
          <p:cNvSpPr/>
          <p:nvPr/>
        </p:nvSpPr>
        <p:spPr>
          <a:xfrm>
            <a:off x="821880" y="4219560"/>
            <a:ext cx="8722440" cy="228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Скажите, а какие пирамиды нам еще известны? Да, наибольшая из всех — это пирамида Хеопса. А какие еще пирамиды мы еще знаем? Хефрена (Хафри) и Микерина (Менкауры). Где расположены эти великие памятники Древнего Египта? На плато Гиза, правильно.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А знаете ли вы, сколько было нужно материала для построения пирамиды Хеопса?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Оказывается, что было  нужно 2,3 млн каменных плит, каждая из которых весит более 2 тонн.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Box 37"/>
          <p:cNvSpPr/>
          <p:nvPr/>
        </p:nvSpPr>
        <p:spPr>
          <a:xfrm>
            <a:off x="1647360" y="720000"/>
            <a:ext cx="2581560" cy="42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200" b="1" strike="noStrike" spc="-1">
                <a:solidFill>
                  <a:srgbClr val="50200C"/>
                </a:solidFill>
                <a:latin typeface="Trebuchet MS"/>
                <a:ea typeface="DejaVu Sans"/>
              </a:rPr>
              <a:t>Физкультминутка</a:t>
            </a:r>
            <a:endParaRPr lang="ru-RU" sz="2200" b="0" strike="noStrike" spc="-1">
              <a:latin typeface="Arial"/>
            </a:endParaRPr>
          </a:p>
        </p:txBody>
      </p:sp>
      <p:sp>
        <p:nvSpPr>
          <p:cNvPr id="368" name="TextBox 38"/>
          <p:cNvSpPr/>
          <p:nvPr/>
        </p:nvSpPr>
        <p:spPr>
          <a:xfrm>
            <a:off x="721080" y="2021760"/>
            <a:ext cx="8672040" cy="39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Посмотрите за окно. Выберите точку, сосредоточьтесь на ней. Потянитесь левой рукой к этой точке.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Посмотрите вправо, выберите точку на стене. Тоже потянитесь к ней правой рукой.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Наклонитесь назад и попробуйте достать руками соседа сзади.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Наклонитесь вперед.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Подтяните к себе левое колено, секунду постойте, потом повторите то же самое с правым коленом.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Теперь поработаем глазами.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Не поворачивая головы, посмотрите влево, вверх, вправо, вниз и так несколько раз.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Box 39"/>
          <p:cNvSpPr/>
          <p:nvPr/>
        </p:nvSpPr>
        <p:spPr>
          <a:xfrm>
            <a:off x="1113480" y="780120"/>
            <a:ext cx="2065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истории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70" name="TextBox 40"/>
          <p:cNvSpPr/>
          <p:nvPr/>
        </p:nvSpPr>
        <p:spPr>
          <a:xfrm>
            <a:off x="871920" y="1375920"/>
            <a:ext cx="9536040" cy="393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Современные ученые провели интересный эксперимент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В </a:t>
            </a:r>
            <a:r>
              <a:rPr lang="ru-RU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1997 году</a:t>
            </a: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 археолог </a:t>
            </a:r>
            <a:r>
              <a:rPr lang="ru-RU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Марк Ленер</a:t>
            </a: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 и инженер </a:t>
            </a:r>
            <a:r>
              <a:rPr lang="ru-RU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Роджер Хопкинс</a:t>
            </a: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 для съемок эпизода в американском научно-популярном документальном телесериале Nova провели экспериментальное строительство небольшой пирамиды. Ее высота составляла </a:t>
            </a:r>
            <a:r>
              <a:rPr lang="ru-RU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6,1 метров</a:t>
            </a: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, ширина постамента около</a:t>
            </a:r>
            <a:r>
              <a:rPr lang="ru-RU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 9 метров</a:t>
            </a: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, общий вес около </a:t>
            </a:r>
            <a:r>
              <a:rPr lang="ru-RU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367,4 т</a:t>
            </a: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 при объеме в </a:t>
            </a:r>
            <a:r>
              <a:rPr lang="ru-RU" sz="1800" b="0" strike="noStrike" spc="-1">
                <a:solidFill>
                  <a:srgbClr val="FFFF00"/>
                </a:solidFill>
                <a:latin typeface="Arial"/>
                <a:ea typeface="DejaVu Sans"/>
              </a:rPr>
              <a:t>162 м</a:t>
            </a:r>
            <a:r>
              <a:rPr lang="ru-RU" sz="1800" b="0" strike="noStrike" spc="-1" baseline="33000">
                <a:solidFill>
                  <a:srgbClr val="FFFF00"/>
                </a:solidFill>
                <a:latin typeface="Arial"/>
                <a:ea typeface="DejaVu Sans"/>
              </a:rPr>
              <a:t>3.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Пирамида состояла из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186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блоков средней массой около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2 т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Строительство заняло немного больше трех недель, что диктовалось условиями съемок телесериала. Из них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 22 дня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пошло, чтобы силами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12 рабочих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карьера изготовили необходимые блоки. Для этого использовались железные молотки, зубила и гири, подобные по своей геометрии древнеегипетским. Экспериментально было установлено, что использование медных или бронзовых инструментов требовало бы вовлечение дополнительно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20 человек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для их постоянной заточки.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Рисунок 13"/>
          <p:cNvPicPr/>
          <p:nvPr/>
        </p:nvPicPr>
        <p:blipFill>
          <a:blip r:embed="rId2"/>
          <a:stretch/>
        </p:blipFill>
        <p:spPr>
          <a:xfrm>
            <a:off x="6834960" y="3758400"/>
            <a:ext cx="5158800" cy="2433600"/>
          </a:xfrm>
          <a:prstGeom prst="rect">
            <a:avLst/>
          </a:prstGeom>
          <a:ln w="0">
            <a:noFill/>
          </a:ln>
        </p:spPr>
      </p:pic>
      <p:sp>
        <p:nvSpPr>
          <p:cNvPr id="372" name="TextBox 41"/>
          <p:cNvSpPr/>
          <p:nvPr/>
        </p:nvSpPr>
        <p:spPr>
          <a:xfrm>
            <a:off x="1247040" y="990000"/>
            <a:ext cx="248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73" name="TextBox 42"/>
          <p:cNvSpPr/>
          <p:nvPr/>
        </p:nvSpPr>
        <p:spPr>
          <a:xfrm>
            <a:off x="720000" y="1440000"/>
            <a:ext cx="9179640" cy="338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Эта экспериментальная пирамида, как вы слышали, имела объем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162 м</a:t>
            </a:r>
            <a:r>
              <a:rPr lang="ru-RU" sz="1800" b="0" strike="noStrike" spc="-1" baseline="33000">
                <a:solidFill>
                  <a:srgbClr val="FFFF00"/>
                </a:solidFill>
                <a:latin typeface="Trebuchet MS"/>
                <a:ea typeface="DejaVu Sans"/>
              </a:rPr>
              <a:t>3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 Допустим, что на ее строительство силами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32 людей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ушло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25 дней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 Внимание! Давайте подсчитаем, сколько дней могло пойти на строительство пирамиды Джосера. Насколько нам известно, основание пирамиды Джосера содержит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125 м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по одной стороне и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115 м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по другой, а высота ее составляет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62 м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 Поскольку вы пока еще не знаете формулу для нахождения объема пирамиды, то я подскажу, что ее объем составляет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297 083 м</a:t>
            </a:r>
            <a:r>
              <a:rPr lang="ru-RU" sz="1800" b="0" strike="noStrike" spc="-1" baseline="33000">
                <a:solidFill>
                  <a:srgbClr val="FFFF00"/>
                </a:solidFill>
                <a:latin typeface="Trebuchet MS"/>
                <a:ea typeface="DejaVu Sans"/>
              </a:rPr>
              <a:t>3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 Давайте составим пропорцию и подсчитаем, сколько дней требуется при том же количестве работников на строительство пирамиды Джосера.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(ученик у доски и остальные ученики в тетрадях составляют пропорцию)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74" name="TextBox 43"/>
          <p:cNvSpPr/>
          <p:nvPr/>
        </p:nvSpPr>
        <p:spPr>
          <a:xfrm>
            <a:off x="1023120" y="4680000"/>
            <a:ext cx="863856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162 м3 – 25 </a:t>
            </a:r>
            <a:r>
              <a:rPr lang="ru-RU" sz="1800" b="1" strike="noStrike" spc="-1" dirty="0" smtClean="0">
                <a:solidFill>
                  <a:srgbClr val="FFFF00"/>
                </a:solidFill>
                <a:latin typeface="Trebuchet MS"/>
                <a:ea typeface="DejaVu Sans"/>
              </a:rPr>
              <a:t>дней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297 083 м3 – х </a:t>
            </a:r>
            <a:r>
              <a:rPr lang="ru-RU" sz="1800" b="1" strike="noStrike" spc="-1" dirty="0" smtClean="0">
                <a:solidFill>
                  <a:srgbClr val="FFFF00"/>
                </a:solidFill>
                <a:latin typeface="Trebuchet MS"/>
                <a:ea typeface="DejaVu Sans"/>
              </a:rPr>
              <a:t>дней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х=(297 083*25)/162 ≈ 45 846 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дней, то есть примерно </a:t>
            </a: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126 лет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!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Box 44"/>
          <p:cNvSpPr/>
          <p:nvPr/>
        </p:nvSpPr>
        <p:spPr>
          <a:xfrm>
            <a:off x="1097280" y="805320"/>
            <a:ext cx="2064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истории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76" name="TextBox 45"/>
          <p:cNvSpPr/>
          <p:nvPr/>
        </p:nvSpPr>
        <p:spPr>
          <a:xfrm>
            <a:off x="1080000" y="1512360"/>
            <a:ext cx="8764200" cy="118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Но надо сказать, что в то время в Египте люди занимались строительством только во время разлива Нила, то есть с августа по октябрь. И только пятая часть работников оставалась возле строительства и жила весь год в селах, готовя материал для следующего года.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77" name="TextBox 46"/>
          <p:cNvSpPr/>
          <p:nvPr/>
        </p:nvSpPr>
        <p:spPr>
          <a:xfrm>
            <a:off x="1204920" y="3059640"/>
            <a:ext cx="248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78" name="TextBox 47"/>
          <p:cNvSpPr/>
          <p:nvPr/>
        </p:nvSpPr>
        <p:spPr>
          <a:xfrm>
            <a:off x="1105560" y="3600000"/>
            <a:ext cx="8974080" cy="228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Таким образом, на сколько надо умножить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126 лет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, если взять во внимание, что работа велась только три месяца в году?. Правильно, на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4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 И мы получим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504 года.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А почему же так много? Правильно, потому что количество работников осталось таким же, как в описанном эксперименте! То есть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32 человека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 Конечно же пирамиды строило гораздо больше людей. А тогда давайте поможем древним работникам. Как это сделать? Какое соответствие нужно составить? Кто сформулирует условие?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Box 1"/>
          <p:cNvSpPr/>
          <p:nvPr/>
        </p:nvSpPr>
        <p:spPr>
          <a:xfrm>
            <a:off x="1417320" y="0"/>
            <a:ext cx="8007840" cy="438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C000"/>
                </a:solidFill>
                <a:latin typeface="Trebuchet MS"/>
                <a:ea typeface="DejaVu Sans"/>
              </a:rPr>
              <a:t>    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2400" b="1" strike="noStrike" spc="-1">
                <a:solidFill>
                  <a:srgbClr val="4E102D"/>
                </a:solidFill>
                <a:latin typeface="Arial"/>
                <a:ea typeface="DejaVu Sans"/>
              </a:rPr>
              <a:t>Актуализация знаний по географии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Учитель географии раздает ученикам раздаточный материал для проведения приема «Проверь себя»</a:t>
            </a:r>
            <a:r>
              <a:rPr sz="1800"/>
              <a:t/>
            </a:r>
            <a:br>
              <a:rPr sz="1800"/>
            </a:b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Arial Black"/>
                <a:ea typeface="DejaVu Sans"/>
              </a:rPr>
              <a:t>Учитель географии: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Найдите соответствие между понятиями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FF"/>
                </a:solidFill>
                <a:latin typeface="Trebuchet MS"/>
                <a:ea typeface="DejaVu Sans"/>
              </a:rPr>
              <a:t> и их определениями и расшифруйте слово: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91" name="TextBox 4"/>
          <p:cNvSpPr/>
          <p:nvPr/>
        </p:nvSpPr>
        <p:spPr>
          <a:xfrm>
            <a:off x="1064160" y="3607200"/>
            <a:ext cx="2040480" cy="200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marL="343080" indent="-343080">
              <a:lnSpc>
                <a:spcPct val="100000"/>
              </a:lnSpc>
              <a:buClr>
                <a:srgbClr val="76280A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76280A"/>
                </a:solidFill>
                <a:latin typeface="Arial Black"/>
                <a:ea typeface="DejaVu Sans"/>
              </a:rPr>
              <a:t>Глобус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76280A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76280A"/>
                </a:solidFill>
                <a:latin typeface="Arial Black"/>
                <a:ea typeface="DejaVu Sans"/>
              </a:rPr>
              <a:t>Карта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76280A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76280A"/>
                </a:solidFill>
                <a:latin typeface="Arial Black"/>
                <a:ea typeface="DejaVu Sans"/>
              </a:rPr>
              <a:t>Меридианы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76280A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76280A"/>
                </a:solidFill>
                <a:latin typeface="Arial Black"/>
                <a:ea typeface="DejaVu Sans"/>
              </a:rPr>
              <a:t>Экватор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76280A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76280A"/>
                </a:solidFill>
                <a:latin typeface="Arial Black"/>
                <a:ea typeface="DejaVu Sans"/>
              </a:rPr>
              <a:t>Полюсы</a:t>
            </a:r>
            <a:endParaRPr lang="ru-RU" sz="1800" b="0" strike="noStrike" spc="-1"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76280A"/>
              </a:buClr>
              <a:buFont typeface="Trebuchet MS"/>
              <a:buAutoNum type="arabicPeriod"/>
            </a:pPr>
            <a:r>
              <a:rPr lang="ru-RU" sz="1800" b="0" strike="noStrike" spc="-1">
                <a:solidFill>
                  <a:srgbClr val="76280A"/>
                </a:solidFill>
                <a:latin typeface="Arial Black"/>
                <a:ea typeface="DejaVu Sans"/>
              </a:rPr>
              <a:t>Параллели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92" name="TextBox 6"/>
          <p:cNvSpPr/>
          <p:nvPr/>
        </p:nvSpPr>
        <p:spPr>
          <a:xfrm>
            <a:off x="3419640" y="3364200"/>
            <a:ext cx="8392320" cy="36558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Окружности, условно проведенные на поверхности Земли параллельно      экватору </a:t>
            </a:r>
            <a:r>
              <a:rPr lang="ru-RU" sz="1800" b="1" strike="noStrike" spc="-1">
                <a:solidFill>
                  <a:srgbClr val="7B3D00"/>
                </a:solidFill>
                <a:latin typeface="Trebuchet MS"/>
                <a:ea typeface="DejaVu Sans"/>
              </a:rPr>
              <a:t>(буква Ь)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Точки на земной поверхности, через которые проходит воображаемая       ось Земли </a:t>
            </a:r>
            <a:r>
              <a:rPr lang="ru-RU" sz="18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(буква Л)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Воображаемая линия, которая делит земной шар на два полушария    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ru-RU" sz="1800" b="1" strike="noStrike" spc="-1">
                <a:solidFill>
                  <a:srgbClr val="7B3D00"/>
                </a:solidFill>
                <a:latin typeface="Trebuchet MS"/>
                <a:ea typeface="DejaVu Sans"/>
              </a:rPr>
              <a:t>(буква Ы)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Условные линии на поверхности земного шара, которые проводятся от      полюса к полюсу и пересекают экватор под прямым углом </a:t>
            </a:r>
            <a:r>
              <a:rPr lang="ru-RU" sz="1800" b="1" strike="noStrike" spc="-1">
                <a:solidFill>
                  <a:srgbClr val="7B3D00"/>
                </a:solidFill>
                <a:latin typeface="Trebuchet MS"/>
                <a:ea typeface="DejaVu Sans"/>
              </a:rPr>
              <a:t>(буква Т)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Модель земного шара </a:t>
            </a:r>
            <a:r>
              <a:rPr lang="ru-RU" sz="1800" b="1" strike="noStrike" spc="-1">
                <a:solidFill>
                  <a:srgbClr val="7B3D00"/>
                </a:solidFill>
                <a:latin typeface="Trebuchet MS"/>
                <a:ea typeface="DejaVu Sans"/>
              </a:rPr>
              <a:t>(буква Б)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Уменьшенное и обобщенное изображение земной поверхности,        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90000"/>
              <a:buFont typeface="Wingdings" charset="2"/>
              <a:buChar char=""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географические объекты которой обозначены условными знаками   </a:t>
            </a:r>
            <a:endParaRPr lang="ru-RU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"/>
            </a:pPr>
            <a:r>
              <a:rPr lang="ru-RU" sz="1800" b="1" strike="noStrike" spc="-1">
                <a:solidFill>
                  <a:srgbClr val="7B3D00"/>
                </a:solidFill>
                <a:latin typeface="Trebuchet MS"/>
                <a:ea typeface="DejaVu Sans"/>
              </a:rPr>
              <a:t>(буква У)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Box 48"/>
          <p:cNvSpPr/>
          <p:nvPr/>
        </p:nvSpPr>
        <p:spPr>
          <a:xfrm>
            <a:off x="989640" y="1120680"/>
            <a:ext cx="8277840" cy="228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Нам нужно построить гробницу объемом 297 083 кубических метров за 25 дней, как было в эксперименте. Нужно больше или меньше рабочих? Да, конечно, больше!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162 м3 – 32 </a:t>
            </a:r>
            <a:r>
              <a:rPr lang="ru-RU" sz="1800" b="1" strike="noStrike" spc="-1" dirty="0" smtClean="0">
                <a:solidFill>
                  <a:srgbClr val="FFFF00"/>
                </a:solidFill>
                <a:latin typeface="Trebuchet MS"/>
                <a:ea typeface="DejaVu Sans"/>
              </a:rPr>
              <a:t>работников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297 083 м3 – х </a:t>
            </a:r>
            <a:r>
              <a:rPr lang="ru-RU" sz="1800" b="1" strike="noStrike" spc="-1" dirty="0" smtClean="0">
                <a:solidFill>
                  <a:srgbClr val="FFFF00"/>
                </a:solidFill>
                <a:latin typeface="Trebuchet MS"/>
                <a:ea typeface="DejaVu Sans"/>
              </a:rPr>
              <a:t>работников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х= (297083*32)/162≈58 683 </a:t>
            </a:r>
            <a:r>
              <a:rPr lang="ru-RU" sz="1800" b="1" strike="noStrike" spc="-1" dirty="0" smtClean="0">
                <a:solidFill>
                  <a:srgbClr val="FFFF00"/>
                </a:solidFill>
                <a:latin typeface="Trebuchet MS"/>
                <a:ea typeface="DejaVu Sans"/>
              </a:rPr>
              <a:t>(работников)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80" name="TextBox 49"/>
          <p:cNvSpPr/>
          <p:nvPr/>
        </p:nvSpPr>
        <p:spPr>
          <a:xfrm>
            <a:off x="900000" y="3466440"/>
            <a:ext cx="9024480" cy="283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Однако мало иметь такое количество рабочих. Их труд надо еще хорошо организовать. И надо отметить, что египтяне умели организовывать работу и умели делать расчеты не хуже, чем мы с вами делаем на этом уроке. И пропорции тоже использовались испокон веков. Причем понятно, что очень важную роль играли пропорции в проектировании строений. И, разумеется, великий архитектор </a:t>
            </a:r>
            <a:r>
              <a:rPr lang="ru-RU" sz="1800" b="1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Имхотеп</a:t>
            </a:r>
            <a:r>
              <a:rPr lang="ru-RU" sz="1800" b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не мог в своей работе обойтись без них. Древние знания про законы пропорций и, в первую очередь, пропорций человеческого </a:t>
            </a:r>
            <a:r>
              <a:rPr lang="ru-RU" sz="1800" b="1" strike="noStrike" spc="-1" dirty="0" smtClean="0">
                <a:solidFill>
                  <a:srgbClr val="FFFFFF"/>
                </a:solidFill>
                <a:latin typeface="Trebuchet MS"/>
                <a:ea typeface="DejaVu Sans"/>
              </a:rPr>
              <a:t>тела, были </a:t>
            </a:r>
            <a:r>
              <a:rPr lang="ru-RU" sz="1800" b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найдены в Египте и относятся они примерно к </a:t>
            </a: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3000 году до н. э.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381" name="TextBox 50"/>
          <p:cNvSpPr/>
          <p:nvPr/>
        </p:nvSpPr>
        <p:spPr>
          <a:xfrm>
            <a:off x="1003680" y="629280"/>
            <a:ext cx="2488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Рисунок 14"/>
          <p:cNvPicPr/>
          <p:nvPr/>
        </p:nvPicPr>
        <p:blipFill>
          <a:blip r:embed="rId2"/>
          <a:stretch/>
        </p:blipFill>
        <p:spPr>
          <a:xfrm>
            <a:off x="5488200" y="2995560"/>
            <a:ext cx="6347160" cy="3566160"/>
          </a:xfrm>
          <a:prstGeom prst="rect">
            <a:avLst/>
          </a:prstGeom>
          <a:ln w="0">
            <a:noFill/>
          </a:ln>
        </p:spPr>
      </p:pic>
      <p:sp>
        <p:nvSpPr>
          <p:cNvPr id="383" name="TextBox 51"/>
          <p:cNvSpPr/>
          <p:nvPr/>
        </p:nvSpPr>
        <p:spPr>
          <a:xfrm>
            <a:off x="912600" y="838800"/>
            <a:ext cx="2064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истории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84" name="TextBox 52"/>
          <p:cNvSpPr/>
          <p:nvPr/>
        </p:nvSpPr>
        <p:spPr>
          <a:xfrm>
            <a:off x="855360" y="1577160"/>
            <a:ext cx="5106600" cy="365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Известно, что на строительстве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пирамиды Хеопса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работали 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100 тыс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. рабочих в период з августа по октябрь и еще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6 тысяч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оставались на весь год для подготовительных работ. И по известным  нам данным строительство заняло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20 лет.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Еще бы! Объем пирамиды Хеопса составляет </a:t>
            </a:r>
            <a:r>
              <a:rPr lang="ru-RU" sz="1800" b="0" strike="noStrike" spc="-1">
                <a:solidFill>
                  <a:srgbClr val="FFFF00"/>
                </a:solidFill>
                <a:latin typeface="Trebuchet MS"/>
                <a:ea typeface="DejaVu Sans"/>
              </a:rPr>
              <a:t>2,5 млн кубических метров!.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 Однако, загадка Великих пирамид еще не разгадана. Существуют разные мнения на этот счет, среди гипотез встречаются фантастические, якобы великие пирамиды создали инопланетяне.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Рисунок 16"/>
          <p:cNvPicPr/>
          <p:nvPr/>
        </p:nvPicPr>
        <p:blipFill>
          <a:blip r:embed="rId2"/>
          <a:stretch/>
        </p:blipFill>
        <p:spPr>
          <a:xfrm>
            <a:off x="360000" y="2476800"/>
            <a:ext cx="6063480" cy="4037760"/>
          </a:xfrm>
          <a:prstGeom prst="rect">
            <a:avLst/>
          </a:prstGeom>
          <a:ln w="0">
            <a:noFill/>
          </a:ln>
        </p:spPr>
      </p:pic>
      <p:pic>
        <p:nvPicPr>
          <p:cNvPr id="386" name="Рисунок 17"/>
          <p:cNvPicPr/>
          <p:nvPr/>
        </p:nvPicPr>
        <p:blipFill>
          <a:blip r:embed="rId3"/>
          <a:stretch/>
        </p:blipFill>
        <p:spPr>
          <a:xfrm>
            <a:off x="6711120" y="2156760"/>
            <a:ext cx="5277600" cy="3968280"/>
          </a:xfrm>
          <a:prstGeom prst="rect">
            <a:avLst/>
          </a:prstGeom>
          <a:ln w="0">
            <a:noFill/>
          </a:ln>
        </p:spPr>
      </p:pic>
      <p:sp>
        <p:nvSpPr>
          <p:cNvPr id="387" name="TextBox 53"/>
          <p:cNvSpPr/>
          <p:nvPr/>
        </p:nvSpPr>
        <p:spPr>
          <a:xfrm>
            <a:off x="820440" y="478080"/>
            <a:ext cx="20649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истории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88" name="TextBox 54"/>
          <p:cNvSpPr/>
          <p:nvPr/>
        </p:nvSpPr>
        <p:spPr>
          <a:xfrm>
            <a:off x="914040" y="1351440"/>
            <a:ext cx="8915400" cy="39688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 dirty="0" smtClean="0">
                <a:solidFill>
                  <a:srgbClr val="FFFFFF"/>
                </a:solidFill>
                <a:latin typeface="Trebuchet MS"/>
                <a:ea typeface="DejaVu Sans"/>
              </a:rPr>
              <a:t>Но 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кроме пирамид в Египте существует много других памятников культуры. Давайте вспомним, какие из них нам известны? </a:t>
            </a:r>
            <a:r>
              <a:rPr lang="ru-RU" sz="1800" b="0" i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(на экран проектируются фотографии известных египетских памятников)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Колоссы </a:t>
            </a:r>
            <a:r>
              <a:rPr lang="ru-RU" sz="1800" b="1" strike="noStrike" spc="-1" dirty="0" err="1">
                <a:solidFill>
                  <a:srgbClr val="FFFF00"/>
                </a:solidFill>
                <a:latin typeface="Trebuchet MS"/>
                <a:ea typeface="DejaVu Sans"/>
              </a:rPr>
              <a:t>Мемнона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Храм </a:t>
            </a:r>
            <a:r>
              <a:rPr lang="ru-RU" sz="1800" b="1" strike="noStrike" spc="-1" dirty="0" err="1">
                <a:solidFill>
                  <a:srgbClr val="FFFF00"/>
                </a:solidFill>
                <a:latin typeface="Trebuchet MS"/>
                <a:ea typeface="DejaVu Sans"/>
              </a:rPr>
              <a:t>Хатшепсут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 err="1">
                <a:solidFill>
                  <a:srgbClr val="FFFF00"/>
                </a:solidFill>
                <a:latin typeface="Trebuchet MS"/>
                <a:ea typeface="DejaVu Sans"/>
              </a:rPr>
              <a:t>Луксорский</a:t>
            </a: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 храм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Храмы Абу-</a:t>
            </a:r>
            <a:r>
              <a:rPr lang="ru-RU" sz="1800" b="1" strike="noStrike" spc="-1" dirty="0" err="1">
                <a:solidFill>
                  <a:srgbClr val="FFFF00"/>
                </a:solidFill>
                <a:latin typeface="Trebuchet MS"/>
                <a:ea typeface="DejaVu Sans"/>
              </a:rPr>
              <a:t>Симбела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Велики Сфинкс из Гизы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Кое-кто из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ва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готовил сообщение про более значительные памятники Египта </a:t>
            </a:r>
            <a:r>
              <a:rPr lang="ru-RU" sz="1800" b="0" i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(три ученика делают коротенькие сообщения о Сфинксе, храме </a:t>
            </a:r>
            <a:r>
              <a:rPr lang="ru-RU" sz="1800" b="0" i="1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Хатшепсут</a:t>
            </a:r>
            <a:r>
              <a:rPr lang="ru-RU" sz="1800" b="0" i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 и Абу-</a:t>
            </a:r>
            <a:r>
              <a:rPr lang="ru-RU" sz="1800" b="0" i="1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Симбеле</a:t>
            </a:r>
            <a:r>
              <a:rPr lang="ru-RU" sz="1800" b="0" i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)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Рисунок 18"/>
          <p:cNvPicPr/>
          <p:nvPr/>
        </p:nvPicPr>
        <p:blipFill>
          <a:blip r:embed="rId2"/>
          <a:stretch/>
        </p:blipFill>
        <p:spPr>
          <a:xfrm>
            <a:off x="8551800" y="2122200"/>
            <a:ext cx="3148200" cy="4361400"/>
          </a:xfrm>
          <a:prstGeom prst="rect">
            <a:avLst/>
          </a:prstGeom>
          <a:ln w="0">
            <a:noFill/>
          </a:ln>
        </p:spPr>
      </p:pic>
      <p:sp>
        <p:nvSpPr>
          <p:cNvPr id="390" name="TextBox 55"/>
          <p:cNvSpPr/>
          <p:nvPr/>
        </p:nvSpPr>
        <p:spPr>
          <a:xfrm>
            <a:off x="2111400" y="754920"/>
            <a:ext cx="15253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B3D00"/>
                </a:solidFill>
                <a:latin typeface="Trebuchet MS"/>
                <a:ea typeface="DejaVu Sans"/>
              </a:rPr>
              <a:t>Итоги урока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91" name="TextBox 56"/>
          <p:cNvSpPr/>
          <p:nvPr/>
        </p:nvSpPr>
        <p:spPr>
          <a:xfrm>
            <a:off x="813240" y="1963080"/>
            <a:ext cx="8277840" cy="424586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Ну что же, ребята, мы выполнили много упражнений, повторили сведения о пирамидах, я считаю, что герой нашего урока — великий жрец </a:t>
            </a:r>
            <a:r>
              <a:rPr lang="ru-RU" sz="1800" b="0" strike="noStrike" spc="-1" dirty="0" err="1" smtClean="0">
                <a:solidFill>
                  <a:srgbClr val="FFFFFF"/>
                </a:solidFill>
                <a:latin typeface="Trebuchet MS"/>
                <a:ea typeface="DejaVu Sans"/>
              </a:rPr>
              <a:t>Имхотеп</a:t>
            </a:r>
            <a:r>
              <a:rPr lang="ru-RU" sz="1800" b="0" strike="noStrike" spc="-1" dirty="0" smtClean="0">
                <a:solidFill>
                  <a:srgbClr val="FFFFFF"/>
                </a:solidFill>
                <a:latin typeface="Trebuchet MS"/>
                <a:ea typeface="DejaVu Sans"/>
              </a:rPr>
              <a:t> – </a:t>
            </a: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 smtClean="0">
                <a:solidFill>
                  <a:srgbClr val="FFFFFF"/>
                </a:solidFill>
                <a:latin typeface="Trebuchet MS"/>
                <a:ea typeface="DejaVu Sans"/>
              </a:rPr>
              <a:t>может 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открыть нам, что спрятано в загадочном футляре.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i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(учителя вместе открывают футляр и вынимают из него бумаги)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У нас есть портрет великого жреца, а также перевод его имени: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 dirty="0">
                <a:solidFill>
                  <a:srgbClr val="FFFF00"/>
                </a:solidFill>
                <a:latin typeface="Trebuchet MS"/>
                <a:ea typeface="DejaVu Sans"/>
              </a:rPr>
              <a:t>Я принес вам мир!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Как видим, само имя великого ученого имеет чудесную позитивную энергетику.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Итак, ребята, я думаю, что нам всем нужно стараться быть такими же жизнерадостными, каким был </a:t>
            </a:r>
            <a:r>
              <a:rPr lang="ru-RU" sz="1800" b="0" strike="noStrike" spc="-1" dirty="0" err="1">
                <a:solidFill>
                  <a:srgbClr val="FFFFFF"/>
                </a:solidFill>
                <a:latin typeface="Trebuchet MS"/>
                <a:ea typeface="DejaVu Sans"/>
              </a:rPr>
              <a:t>Имхотеп</a:t>
            </a:r>
            <a:r>
              <a:rPr lang="ru-RU" sz="1800" b="0" strike="noStrike" spc="-1" dirty="0">
                <a:solidFill>
                  <a:srgbClr val="FFFFFF"/>
                </a:solidFill>
                <a:latin typeface="Trebuchet MS"/>
                <a:ea typeface="DejaVu Sans"/>
              </a:rPr>
              <a:t>, учить новое, делать открытия, нести в мир добро!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392" name="TextBox 57"/>
          <p:cNvSpPr/>
          <p:nvPr/>
        </p:nvSpPr>
        <p:spPr>
          <a:xfrm>
            <a:off x="5510880" y="6368400"/>
            <a:ext cx="3752479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u="sng" strike="noStrike" spc="-1" dirty="0" smtClean="0">
                <a:solidFill>
                  <a:srgbClr val="FFAE3E"/>
                </a:solidFill>
                <a:uFillTx/>
                <a:latin typeface="Trebuchet MS"/>
                <a:ea typeface="DejaVu Sans"/>
              </a:rPr>
              <a:t>Вернуться к слайду с навигацией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Рисунок 4"/>
          <p:cNvPicPr/>
          <p:nvPr/>
        </p:nvPicPr>
        <p:blipFill>
          <a:blip r:embed="rId2"/>
          <a:stretch/>
        </p:blipFill>
        <p:spPr>
          <a:xfrm>
            <a:off x="7054920" y="2236680"/>
            <a:ext cx="4971600" cy="3313440"/>
          </a:xfrm>
          <a:prstGeom prst="rect">
            <a:avLst/>
          </a:prstGeom>
          <a:ln w="0">
            <a:noFill/>
          </a:ln>
        </p:spPr>
      </p:pic>
      <p:sp>
        <p:nvSpPr>
          <p:cNvPr id="294" name="TextBox 1"/>
          <p:cNvSpPr/>
          <p:nvPr/>
        </p:nvSpPr>
        <p:spPr>
          <a:xfrm>
            <a:off x="238320" y="1092600"/>
            <a:ext cx="8019000" cy="530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D281E"/>
                </a:solidFill>
                <a:latin typeface="Trebuchet MS"/>
                <a:ea typeface="DejaVu Sans"/>
              </a:rPr>
              <a:t>Учитель географии достает бутыль со спрятанными записками 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rgbClr val="8D281E"/>
                </a:solidFill>
                <a:latin typeface="Trebuchet MS"/>
                <a:ea typeface="DejaVu Sans"/>
              </a:rPr>
              <a:t>и предлагает представителям от каждого ряда вынуть свою записку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І ряд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Тонем в ...ском заливе. Пришлите на помощь судно в точку </a:t>
            </a:r>
            <a:r>
              <a:rPr sz="1800"/>
              <a:t/>
            </a:r>
            <a:br>
              <a:rPr sz="1800"/>
            </a:b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 координатами 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25</a:t>
            </a: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° северной широты и 90° западаной долготы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C000"/>
                </a:solidFill>
                <a:latin typeface="Calibri"/>
                <a:ea typeface="DejaVu Sans"/>
              </a:rPr>
              <a:t>ІІ ряд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Снеговая лавина засыпает группу альпинистов в ...ских горах. </a:t>
            </a:r>
            <a:r>
              <a:rPr sz="1800"/>
              <a:t/>
            </a:r>
            <a:br>
              <a:rPr sz="1800"/>
            </a:b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Нужна срочная помощь. Очень просим прислать вертолет. </a:t>
            </a:r>
            <a:r>
              <a:rPr sz="1800"/>
              <a:t/>
            </a:r>
            <a:br>
              <a:rPr sz="1800"/>
            </a:b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Сообщаем наши координаты: </a:t>
            </a:r>
            <a:r>
              <a:rPr sz="1800"/>
              <a:t/>
            </a:r>
            <a:br>
              <a:rPr sz="1800"/>
            </a:b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42° северной широты и 45° восточной долготы.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C000"/>
                </a:solidFill>
                <a:latin typeface="Calibri"/>
                <a:ea typeface="DejaVu Sans"/>
              </a:rPr>
              <a:t>ІІІ ряд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Пыльная буря засыпаетнаучную экспедицию на ...ском полуострове. </a:t>
            </a:r>
            <a:r>
              <a:rPr sz="1800"/>
              <a:t/>
            </a:r>
            <a:br>
              <a:rPr sz="1800"/>
            </a:b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Срочно нужен вездеход в район  25° северной широты и 45° восточной долготы.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D281E"/>
                </a:solidFill>
                <a:latin typeface="Calibri"/>
                <a:ea typeface="DejaVu Sans"/>
              </a:rPr>
              <a:t>Представитель каждого ряда оглашает, в каком месте </a:t>
            </a:r>
            <a:r>
              <a:rPr sz="1800"/>
              <a:t/>
            </a:r>
            <a:br>
              <a:rPr sz="1800"/>
            </a:br>
            <a:r>
              <a:rPr lang="ru-RU" sz="1800" b="1" strike="noStrike" spc="-1">
                <a:solidFill>
                  <a:srgbClr val="8D281E"/>
                </a:solidFill>
                <a:latin typeface="Calibri"/>
                <a:ea typeface="DejaVu Sans"/>
              </a:rPr>
              <a:t>земного шара случилось несчастья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95" name="Прямоугольник 294"/>
          <p:cNvSpPr/>
          <p:nvPr/>
        </p:nvSpPr>
        <p:spPr>
          <a:xfrm>
            <a:off x="1439640" y="540000"/>
            <a:ext cx="4289040" cy="34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Расшифрованное слово - «Бутыль»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TextBox 1"/>
          <p:cNvSpPr/>
          <p:nvPr/>
        </p:nvSpPr>
        <p:spPr>
          <a:xfrm>
            <a:off x="539640" y="586440"/>
            <a:ext cx="8673840" cy="310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Учитель географии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Ребята, вы уже поняли, что речь на уроке будет вестись про путешествие. Путешествие необыкновенное! Оно предлагает нам приключения не только на земном шаре, а еще и на страницах науки математика.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А теперь давайте вспомним обычный случай из нашей каждодневной жизни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(Два ученика показывают сценку, в которой они разговаривают по мобильному телефону)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297" name="TextBox 2"/>
          <p:cNvSpPr/>
          <p:nvPr/>
        </p:nvSpPr>
        <p:spPr>
          <a:xfrm>
            <a:off x="179640" y="3600000"/>
            <a:ext cx="8998920" cy="33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- Сергей, ты дома?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- Нет. А что такое?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- Да мне необходимо встретиться с тобой, кое-что обсудить. Где ты?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- Я на улице Богдана Хмельницкого, приходи!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- На Богдана Хмельницкого 148 домов. Где тебя искать?!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- А… я понял! Я возле дома 98, приходи!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- Жди меня, скоро буду!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298" name="Рисунок 5"/>
          <p:cNvPicPr/>
          <p:nvPr/>
        </p:nvPicPr>
        <p:blipFill>
          <a:blip r:embed="rId2"/>
          <a:srcRect b="7457"/>
          <a:stretch/>
        </p:blipFill>
        <p:spPr>
          <a:xfrm>
            <a:off x="8183880" y="3513240"/>
            <a:ext cx="3712320" cy="246564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Прямоугольник 1"/>
          <p:cNvSpPr/>
          <p:nvPr/>
        </p:nvSpPr>
        <p:spPr>
          <a:xfrm>
            <a:off x="359640" y="560520"/>
            <a:ext cx="878076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Учителя математики і географии вместе: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УГ. 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Что вы поняли из этой сценки, ребята? Почему один из мальчиков так волновался, что не сможет найти другого? (ответы детей)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УМ.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А скажите, пожалуйста, кто-нибудь из вас играл в шахматы? Да? А как мы устанавливаем ходы? Сколькими данными зафиксировано положение каждой шахматной фигуры?. Правильно, двумя, каждая клетка шахматной доски записана буквой и числом. Это координаты шахматной фигуры на шахматной доске. Позже, в 9 классе, мы, кстати, узнаем, какую награду заказал себе по легенде изобретатель шахмат, однако все в свое время.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76280A"/>
                </a:solidFill>
                <a:latin typeface="Trebuchet MS"/>
                <a:ea typeface="DejaVu Sans"/>
              </a:rPr>
              <a:t>УГ. </a:t>
            </a: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Кроме того, всем нам известна игра Морской бой, где участники тоже провозглашают две координаты, пытаясь выиграть, подбив наибольшее количество «вражеских» кораблей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00" name="Рисунок 3"/>
          <p:cNvPicPr/>
          <p:nvPr/>
        </p:nvPicPr>
        <p:blipFill>
          <a:blip r:embed="rId2"/>
          <a:srcRect t="1869" b="3212"/>
          <a:stretch/>
        </p:blipFill>
        <p:spPr>
          <a:xfrm>
            <a:off x="8791200" y="2111760"/>
            <a:ext cx="3481560" cy="2477880"/>
          </a:xfrm>
          <a:prstGeom prst="rect">
            <a:avLst/>
          </a:prstGeom>
          <a:ln w="0">
            <a:noFill/>
          </a:ln>
          <a:effectLst>
            <a:outerShdw blurRad="291960" dist="138479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1" name="Рисунок 4"/>
          <p:cNvPicPr/>
          <p:nvPr/>
        </p:nvPicPr>
        <p:blipFill>
          <a:blip r:embed="rId3"/>
          <a:srcRect t="17034" b="16076"/>
          <a:stretch/>
        </p:blipFill>
        <p:spPr>
          <a:xfrm>
            <a:off x="3801240" y="5167440"/>
            <a:ext cx="2950560" cy="147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Прямоугольник 1"/>
          <p:cNvSpPr/>
          <p:nvPr/>
        </p:nvSpPr>
        <p:spPr>
          <a:xfrm>
            <a:off x="721080" y="1486080"/>
            <a:ext cx="8034120" cy="4478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Сейчас мы решим с вами некоторые упражнения. Внимание! От того, будут ли они правильно выполнены, зависит, узнаем ли мы, какой конкретно теме посвящен наш урок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(8,9+3*(-4,1)):(-1,7)   </a:t>
            </a: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(ответ 2, то есть второй ряд)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(-7,5: (-0,5)+1,2*(-5))*1/3   </a:t>
            </a: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(ответ 3, то есть третья парта)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А давайте поищем, что припрятано под третьей партой во втором ряду!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(ученик на указанном месте находит конверт, раскрывает его и оглашает тему урока)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03" name="TextBox 3"/>
          <p:cNvSpPr/>
          <p:nvPr/>
        </p:nvSpPr>
        <p:spPr>
          <a:xfrm>
            <a:off x="95040" y="732960"/>
            <a:ext cx="4600800" cy="72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              </a:t>
            </a:r>
            <a:r>
              <a:rPr lang="ru-RU" sz="24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Оглашение темы урока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304" name="Рисунок 5"/>
          <p:cNvPicPr/>
          <p:nvPr/>
        </p:nvPicPr>
        <p:blipFill>
          <a:blip r:embed="rId2"/>
          <a:stretch/>
        </p:blipFill>
        <p:spPr>
          <a:xfrm>
            <a:off x="7835040" y="2119680"/>
            <a:ext cx="4159080" cy="3057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Прямоугольник 1"/>
          <p:cNvSpPr/>
          <p:nvPr/>
        </p:nvSpPr>
        <p:spPr>
          <a:xfrm>
            <a:off x="1259640" y="772920"/>
            <a:ext cx="7581240" cy="539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FFC000"/>
                </a:solidFill>
                <a:latin typeface="Trebuchet MS"/>
                <a:ea typeface="DejaVu Sans"/>
              </a:rPr>
              <a:t>       </a:t>
            </a:r>
            <a:r>
              <a:rPr lang="ru-RU" sz="2400" b="1" strike="noStrike" spc="-1">
                <a:solidFill>
                  <a:srgbClr val="813709"/>
                </a:solidFill>
                <a:latin typeface="Trebuchet MS"/>
                <a:ea typeface="DejaVu Sans"/>
              </a:rPr>
              <a:t>Мотивация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C00000"/>
                </a:solidFill>
                <a:latin typeface="Trebuchet MS"/>
                <a:ea typeface="DejaVu Sans"/>
              </a:rPr>
              <a:t>Учитель математики: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Каждый из вас сидит в ряде за партой. Это ваши координаты в классе. Похожи на них координаты в кинотеатре, театре и даже в самолете. Представьте, что зрители остались без билетов. Нет координат, но есть путаница.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Однажды героям литературного произведения пришлось разбираться с такой путаницей, только более масштабной. Чтобы узнать, кто эти герои, решим несколько примеров </a:t>
            </a:r>
            <a:r>
              <a:rPr lang="ru-RU" sz="1800" b="0" i="1" strike="noStrike" spc="-1">
                <a:solidFill>
                  <a:srgbClr val="FFFFFF"/>
                </a:solidFill>
                <a:latin typeface="Trebuchet MS"/>
                <a:ea typeface="DejaVu Sans"/>
              </a:rPr>
              <a:t>(каждый ряд получает свой пример, работа в парах)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І ряд      </a:t>
            </a:r>
            <a:r>
              <a:rPr lang="ru-RU" sz="18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-1,2:1/3 – 44,58: (-1,2)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ІІ ряд     </a:t>
            </a:r>
            <a:r>
              <a:rPr lang="ru-RU" sz="18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26*(-5/13)- 23,555: (-0,5)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ІІІ ряд    </a:t>
            </a:r>
            <a:r>
              <a:rPr lang="ru-RU" sz="1800" b="1" strike="noStrike" spc="-1">
                <a:solidFill>
                  <a:srgbClr val="FFFF00"/>
                </a:solidFill>
                <a:latin typeface="Trebuchet MS"/>
                <a:ea typeface="DejaVu Sans"/>
              </a:rPr>
              <a:t>-8,5: 5/6  - 94,62*(-0,5)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Прямоугольник 1"/>
          <p:cNvSpPr/>
          <p:nvPr/>
        </p:nvSpPr>
        <p:spPr>
          <a:xfrm>
            <a:off x="1534680" y="180000"/>
            <a:ext cx="773208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Таким образом, мы все получили один и тот же ответ — 37,11. О чем это нам говорит, в каком литературном произведении мы встречали это число?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Trebuchet MS"/>
                <a:ea typeface="DejaVu Sans"/>
              </a:rPr>
              <a:t>Правильно, это «Дети капитана Гранта» и значение южной широты — 37 градусов и 11 минут!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07" name="Рисунок 30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4080" y="2133360"/>
            <a:ext cx="6087960" cy="456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40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307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1058</TotalTime>
  <Words>3390</Words>
  <Application>Microsoft Office PowerPoint</Application>
  <PresentationFormat>Произвольный</PresentationFormat>
  <Paragraphs>388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Створення інтегрованого уроку</dc:title>
  <dc:creator>Лада Лада</dc:creator>
  <cp:lastModifiedBy>Лада Лада</cp:lastModifiedBy>
  <cp:revision>137</cp:revision>
  <dcterms:created xsi:type="dcterms:W3CDTF">2020-03-04T18:16:47Z</dcterms:created>
  <dcterms:modified xsi:type="dcterms:W3CDTF">2024-11-19T15:39:31Z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32</vt:i4>
  </property>
</Properties>
</file>