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431" r:id="rId1"/>
  </p:sldMasterIdLst>
  <p:notesMasterIdLst>
    <p:notesMasterId r:id="rId25"/>
  </p:notesMasterIdLst>
  <p:handoutMasterIdLst>
    <p:handoutMasterId r:id="rId26"/>
  </p:handoutMasterIdLst>
  <p:sldIdLst>
    <p:sldId id="270" r:id="rId2"/>
    <p:sldId id="293" r:id="rId3"/>
    <p:sldId id="315" r:id="rId4"/>
    <p:sldId id="316" r:id="rId5"/>
    <p:sldId id="318" r:id="rId6"/>
    <p:sldId id="294" r:id="rId7"/>
    <p:sldId id="311" r:id="rId8"/>
    <p:sldId id="313" r:id="rId9"/>
    <p:sldId id="312" r:id="rId10"/>
    <p:sldId id="314" r:id="rId11"/>
    <p:sldId id="263" r:id="rId12"/>
    <p:sldId id="300" r:id="rId13"/>
    <p:sldId id="298" r:id="rId14"/>
    <p:sldId id="288" r:id="rId15"/>
    <p:sldId id="290" r:id="rId16"/>
    <p:sldId id="272" r:id="rId17"/>
    <p:sldId id="291" r:id="rId18"/>
    <p:sldId id="304" r:id="rId19"/>
    <p:sldId id="323" r:id="rId20"/>
    <p:sldId id="324" r:id="rId21"/>
    <p:sldId id="321" r:id="rId22"/>
    <p:sldId id="322" r:id="rId23"/>
    <p:sldId id="262" r:id="rId24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C00000"/>
    <a:srgbClr val="A86376"/>
    <a:srgbClr val="A96A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89" d="100"/>
          <a:sy n="89" d="100"/>
        </p:scale>
        <p:origin x="84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20.11.2024</a:t>
            </a:fld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52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20.11.2024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0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0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9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ru-RU" smtClean="0"/>
              <a:pPr/>
              <a:t>20.11.2024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lang="ru-RU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226894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8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0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3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668B50E-0B48-4566-8609-C51CF752A7DF}" type="datetimeFigureOut">
              <a:rPr kumimoji="0" lang="ru-RU" smtClean="0">
                <a:solidFill>
                  <a:schemeClr val="bg1"/>
                </a:solidFill>
              </a:rPr>
              <a:pPr algn="r"/>
              <a:t>20.11.2024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431D5-1B33-458B-8AFD-CECCB0FA18CB}" type="slidenum">
              <a:rPr kumimoji="0" lang="ru-RU" smtClean="0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504">
            <a:off x="311124" y="1707828"/>
            <a:ext cx="485280" cy="4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161">
            <a:off x="1663215" y="4175861"/>
            <a:ext cx="485280" cy="4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8962">
            <a:off x="2143436" y="1413339"/>
            <a:ext cx="485280" cy="44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161">
            <a:off x="777530" y="998565"/>
            <a:ext cx="409877" cy="3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161">
            <a:off x="1358525" y="821762"/>
            <a:ext cx="315939" cy="3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E1950-A62A-42FF-89F3-9A6E2DACA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A90BE7F-3EFE-4F3B-9973-8B8D5C1B59B3}"/>
              </a:ext>
            </a:extLst>
          </p:cNvPr>
          <p:cNvGrpSpPr/>
          <p:nvPr/>
        </p:nvGrpSpPr>
        <p:grpSpPr>
          <a:xfrm flipH="1">
            <a:off x="5629130" y="802446"/>
            <a:ext cx="3600400" cy="3905968"/>
            <a:chOff x="231293" y="2118565"/>
            <a:chExt cx="3553939" cy="4041197"/>
          </a:xfrm>
        </p:grpSpPr>
        <p:sp>
          <p:nvSpPr>
            <p:cNvPr id="5" name="Вертикальный свиток 4"/>
            <p:cNvSpPr/>
            <p:nvPr/>
          </p:nvSpPr>
          <p:spPr>
            <a:xfrm rot="21128512">
              <a:off x="231293" y="2118565"/>
              <a:ext cx="3553939" cy="4041197"/>
            </a:xfrm>
            <a:prstGeom prst="vertic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i="1" dirty="0">
                  <a:solidFill>
                    <a:srgbClr val="C00000"/>
                  </a:solidFill>
                </a:rPr>
                <a:t>День Рождения Деда Мороза</a:t>
              </a:r>
            </a:p>
          </p:txBody>
        </p:sp>
        <p:pic>
          <p:nvPicPr>
            <p:cNvPr id="14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619548AF-1EB4-4964-94AE-EBE74F79E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1932082" y="5619078"/>
              <a:ext cx="409877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15212BF7-25D3-41BF-BC51-F08649CA2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3015984" y="5527510"/>
              <a:ext cx="315939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7BD9B21C-BC59-4721-AB98-B306412D9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6504">
              <a:off x="1730724" y="2673247"/>
              <a:ext cx="485280" cy="44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A6223AA7-84D6-4ACF-8B48-1A8D1E235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863809" y="4464483"/>
              <a:ext cx="409877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D71FF5A6-BE51-4C1F-9910-19D39FE5E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2677496" y="3192552"/>
              <a:ext cx="315939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A017209F-1F20-4B1E-A11C-703CE1B4D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8962">
              <a:off x="2449604" y="2550844"/>
              <a:ext cx="485280" cy="44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C04F517C-DA16-4BBF-B95E-9B0C6598E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86504">
              <a:off x="808557" y="2947812"/>
              <a:ext cx="485280" cy="444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219AF107-7C50-4349-8C32-A88F02FB1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1259082" y="5788871"/>
              <a:ext cx="409877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D:\!  ОБЪЯВЛЕНИЕ -    !!!!!!\! 000\снежинка.jpg">
              <a:extLst>
                <a:ext uri="{FF2B5EF4-FFF2-40B4-BE49-F238E27FC236}">
                  <a16:creationId xmlns:a16="http://schemas.microsoft.com/office/drawing/2014/main" id="{AA43B772-6EBF-405F-8911-5289C1C532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8161">
              <a:off x="2707539" y="4310177"/>
              <a:ext cx="315939" cy="319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962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9" y="332656"/>
            <a:ext cx="7800602" cy="5388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671699" y="4736841"/>
            <a:ext cx="7716725" cy="164448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Теперь на месте слияния рек Юг и Сухона стоит волшебный дом Деда Мороза.</a:t>
            </a:r>
          </a:p>
        </p:txBody>
      </p:sp>
    </p:spTree>
    <p:extLst>
      <p:ext uri="{BB962C8B-B14F-4D97-AF65-F5344CB8AC3E}">
        <p14:creationId xmlns:p14="http://schemas.microsoft.com/office/powerpoint/2010/main" val="22239496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!  ОБЪЯВЛЕНИЕ -    !!!!!!\! 000\YYAAkDfwZ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5" y="188640"/>
            <a:ext cx="8814874" cy="645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47855" y="5661248"/>
            <a:ext cx="8814874" cy="100811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Круглый год Дед Мороз встречает гостей.</a:t>
            </a:r>
          </a:p>
        </p:txBody>
      </p:sp>
    </p:spTree>
    <p:extLst>
      <p:ext uri="{BB962C8B-B14F-4D97-AF65-F5344CB8AC3E}">
        <p14:creationId xmlns:p14="http://schemas.microsoft.com/office/powerpoint/2010/main" val="314011734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0" y="2524884"/>
            <a:ext cx="4536504" cy="432048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Терем Деда Мороза построен из дерева, а украшают его яркие расписные узоры.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В доме 12 комнат, среди которых кабинет с обсерваторией, гардеробная и спальня с секретами. </a:t>
            </a:r>
            <a:endParaRPr lang="ru-RU" sz="280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948713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  ОБЪЯВЛЕНИЕ -    !!!!!!\! 000\устю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292080" y="260648"/>
            <a:ext cx="3744416" cy="626469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У Деда Мороза есть помощники, которые рассказывают гостям о жизни Деда Мороза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ru-RU" sz="3200" i="1" dirty="0">
                <a:solidFill>
                  <a:srgbClr val="002060"/>
                </a:solidFill>
              </a:rPr>
              <a:t>показывают дом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ru-RU" sz="3200" i="1" dirty="0">
                <a:solidFill>
                  <a:srgbClr val="002060"/>
                </a:solidFill>
              </a:rPr>
              <a:t>помогают следить за порядком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ru-RU" sz="3200" i="1" dirty="0">
                <a:solidFill>
                  <a:srgbClr val="002060"/>
                </a:solidFill>
              </a:rPr>
              <a:t>разбирают почту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  <a:r>
              <a:rPr lang="ru-RU" sz="3200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647874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9392"/>
            <a:ext cx="6281313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160715" y="3919134"/>
            <a:ext cx="5996600" cy="293886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На площади Великого Устюга празднуют День Рождение Деда Мороза и, по традиции, зажигаются огни на первой Новогодней Ёлке.</a:t>
            </a:r>
          </a:p>
        </p:txBody>
      </p:sp>
    </p:spTree>
    <p:extLst>
      <p:ext uri="{BB962C8B-B14F-4D97-AF65-F5344CB8AC3E}">
        <p14:creationId xmlns:p14="http://schemas.microsoft.com/office/powerpoint/2010/main" val="613789718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!  ОБЪЯВЛЕНИЕ -    !!!!!!\! 000\! дед моро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19946"/>
          <a:stretch/>
        </p:blipFill>
        <p:spPr bwMode="auto">
          <a:xfrm>
            <a:off x="2878488" y="188640"/>
            <a:ext cx="597559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5496" y="3892721"/>
            <a:ext cx="5576014" cy="267295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После этого праздника Дед Мороз поедет по российским городам и в каждом будет вместе с детьми зажигать огни на Ёлках. </a:t>
            </a:r>
          </a:p>
        </p:txBody>
      </p:sp>
    </p:spTree>
    <p:extLst>
      <p:ext uri="{BB962C8B-B14F-4D97-AF65-F5344CB8AC3E}">
        <p14:creationId xmlns:p14="http://schemas.microsoft.com/office/powerpoint/2010/main" val="2344230573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060848"/>
            <a:ext cx="6048672" cy="4536503"/>
          </a:xfrm>
          <a:prstGeom prst="round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Традиции украшать ёлку более 2000 лет. Раньше люди считали, что все деревья наделены добрыми силами, что в них живут добрые духи. И</a:t>
            </a:r>
            <a:r>
              <a:rPr lang="en-US" sz="3200" i="1" dirty="0">
                <a:solidFill>
                  <a:srgbClr val="002060"/>
                </a:solidFill>
              </a:rPr>
              <a:t>,</a:t>
            </a:r>
            <a:r>
              <a:rPr lang="ru-RU" sz="3200" i="1" dirty="0">
                <a:solidFill>
                  <a:srgbClr val="002060"/>
                </a:solidFill>
              </a:rPr>
              <a:t> развешивая на деревьях угощения, пытались задобрить этих духов. </a:t>
            </a:r>
          </a:p>
        </p:txBody>
      </p:sp>
    </p:spTree>
    <p:extLst>
      <p:ext uri="{BB962C8B-B14F-4D97-AF65-F5344CB8AC3E}">
        <p14:creationId xmlns:p14="http://schemas.microsoft.com/office/powerpoint/2010/main" val="1966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:\!  ОБЪЯВЛЕНИЕ -    !!!!!!\! 000\ёлка в лес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264"/>
            <a:ext cx="7992888" cy="6364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572000" y="233264"/>
            <a:ext cx="4320480" cy="636408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Ель считали священным центром, «мировым древом», символизирующим саму жизнь. </a:t>
            </a:r>
          </a:p>
          <a:p>
            <a:pPr algn="ctr"/>
            <a:r>
              <a:rPr lang="ru-RU" sz="3200" i="1" dirty="0">
                <a:solidFill>
                  <a:srgbClr val="002060"/>
                </a:solidFill>
              </a:rPr>
              <a:t>Раньше вместо игрушек на ёлку вешали плоды разных деревьев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ru-RU" sz="3200" i="1" dirty="0">
                <a:solidFill>
                  <a:srgbClr val="002060"/>
                </a:solidFill>
              </a:rPr>
              <a:t>например</a:t>
            </a:r>
            <a:r>
              <a:rPr lang="en-US" sz="3200" i="1" dirty="0">
                <a:solidFill>
                  <a:srgbClr val="002060"/>
                </a:solidFill>
              </a:rPr>
              <a:t>, </a:t>
            </a:r>
            <a:r>
              <a:rPr lang="ru-RU" sz="3200" i="1" dirty="0">
                <a:solidFill>
                  <a:srgbClr val="002060"/>
                </a:solidFill>
              </a:rPr>
              <a:t>яблоки и орехи</a:t>
            </a:r>
            <a:r>
              <a:rPr lang="en-US" sz="3200" i="1" dirty="0">
                <a:solidFill>
                  <a:srgbClr val="002060"/>
                </a:solidFill>
              </a:rPr>
              <a:t>.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48209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632848" cy="4778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51520" y="4149080"/>
            <a:ext cx="8157772" cy="259228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Каждый год Дед Мороз зажигает на площадях городов Ёлки, участвует в массовых гуляниях 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хороводах, посещает простые семьи</a:t>
            </a:r>
            <a:r>
              <a:rPr lang="en-US" sz="2400" i="1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дарит детям подарки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r>
              <a:rPr lang="ru-RU" sz="2400" i="1" dirty="0">
                <a:solidFill>
                  <a:srgbClr val="002060"/>
                </a:solidFill>
              </a:rPr>
              <a:t> Дед Мороз исполняет желания, принося настоящую сказку и волшебство.</a:t>
            </a:r>
          </a:p>
        </p:txBody>
      </p:sp>
    </p:spTree>
    <p:extLst>
      <p:ext uri="{BB962C8B-B14F-4D97-AF65-F5344CB8AC3E}">
        <p14:creationId xmlns:p14="http://schemas.microsoft.com/office/powerpoint/2010/main" val="3574109600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/>
          <p:cNvSpPr/>
          <p:nvPr/>
        </p:nvSpPr>
        <p:spPr>
          <a:xfrm>
            <a:off x="-46154" y="785265"/>
            <a:ext cx="9144000" cy="5520409"/>
          </a:xfrm>
          <a:prstGeom prst="doubleWave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  <a:p>
            <a:pPr algn="ctr"/>
            <a:r>
              <a:rPr lang="vi-VN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Морозко</a:t>
            </a:r>
            <a:r>
              <a:rPr lang="vi-VN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»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«Новогодние приключения Маши и Вити»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«Снегурочка»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«Дед Мороз и лето»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«Двенадцать месяцев»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«Дед Мороз и Серый волк»</a:t>
            </a:r>
          </a:p>
          <a:p>
            <a:pPr algn="ctr"/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«Маша и Медведь» (выпуск 3)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      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«Ну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,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погоди!» (выпуск 8)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Batang" pitchFamily="18" charset="-127"/>
                <a:cs typeface="Calibri" pitchFamily="34" charset="0"/>
              </a:rPr>
              <a:t>      ...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  <a:p>
            <a:pPr algn="ctr"/>
            <a:endParaRPr lang="ru-RU" sz="3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99818D-5129-461D-BB44-C24597C49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592"/>
            <a:ext cx="3571875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33AEE3-7A94-48B6-A9A8-8B8DAB1D4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86">
            <a:off x="-79257" y="5150596"/>
            <a:ext cx="2611904" cy="1444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98033F-75AC-45E2-A55B-F6157B469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603486" cy="1457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D:\!  ОБЪЯВЛЕНИЕ -    !!!!!!\! 000\фильм маша и медведь.jpg">
            <a:extLst>
              <a:ext uri="{FF2B5EF4-FFF2-40B4-BE49-F238E27FC236}">
                <a16:creationId xmlns:a16="http://schemas.microsoft.com/office/drawing/2014/main" id="{8FB7F810-71B9-41C1-B80C-0A2F0D596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2"/>
          <a:stretch/>
        </p:blipFill>
        <p:spPr bwMode="auto">
          <a:xfrm>
            <a:off x="3455486" y="5420333"/>
            <a:ext cx="2611904" cy="1534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!  ОБЪЯВЛЕНИЕ -    !!!!!!\! 000\! дед мороз.jpg">
            <a:extLst>
              <a:ext uri="{FF2B5EF4-FFF2-40B4-BE49-F238E27FC236}">
                <a16:creationId xmlns:a16="http://schemas.microsoft.com/office/drawing/2014/main" id="{CBB02FA0-BF9E-42F6-BC70-2274CC00C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902">
            <a:off x="45680" y="2632097"/>
            <a:ext cx="2465465" cy="1745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D:\!  ОБЪЯВЛЕНИЕ -    !!!!!!\! 000\ФИЛЬМ ДЕД МОРОЗ И ЛЕТО.jpg">
            <a:extLst>
              <a:ext uri="{FF2B5EF4-FFF2-40B4-BE49-F238E27FC236}">
                <a16:creationId xmlns:a16="http://schemas.microsoft.com/office/drawing/2014/main" id="{8E31106A-FC94-42EE-A63E-4EEB001A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1654">
            <a:off x="6736887" y="2937074"/>
            <a:ext cx="2158735" cy="1751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!  ОБЪЯВЛЕНИЕ -    !!!!!!\! 000\ДЕД МОРОЗ И СЕРЫЙ ВОЛК.jpg">
            <a:extLst>
              <a:ext uri="{FF2B5EF4-FFF2-40B4-BE49-F238E27FC236}">
                <a16:creationId xmlns:a16="http://schemas.microsoft.com/office/drawing/2014/main" id="{C895D4CB-D05A-48D7-AC0D-188E22B07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03" y="119809"/>
            <a:ext cx="2390527" cy="1598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!  ОБЪЯВЛЕНИЕ -    !!!!!!\! 000\сказка мороз.jpg">
            <a:extLst>
              <a:ext uri="{FF2B5EF4-FFF2-40B4-BE49-F238E27FC236}">
                <a16:creationId xmlns:a16="http://schemas.microsoft.com/office/drawing/2014/main" id="{28B90DB3-F75D-4B4D-BDB2-718522E5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41">
            <a:off x="6593684" y="4830761"/>
            <a:ext cx="2258490" cy="16692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7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624">
            <a:off x="5647984" y="5738507"/>
            <a:ext cx="561743" cy="5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!  ОБЪЯВЛЕНИЕ -    !!!!!!\! 000\снеж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624">
            <a:off x="7304167" y="6071829"/>
            <a:ext cx="561743" cy="5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779912" y="4549196"/>
            <a:ext cx="5307006" cy="2224101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 Великом Устюге наступает настоящая зима и ударяют морозы.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07504" y="188640"/>
            <a:ext cx="2681433" cy="2001064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18</a:t>
            </a:r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ноября</a:t>
            </a:r>
          </a:p>
        </p:txBody>
      </p:sp>
    </p:spTree>
    <p:extLst>
      <p:ext uri="{BB962C8B-B14F-4D97-AF65-F5344CB8AC3E}">
        <p14:creationId xmlns:p14="http://schemas.microsoft.com/office/powerpoint/2010/main" val="129860420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3819" y="99658"/>
            <a:ext cx="6069422" cy="228285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Чем порадовать </a:t>
            </a:r>
          </a:p>
          <a:p>
            <a:pPr algn="ctr"/>
            <a:r>
              <a:rPr lang="ru-RU" sz="44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Деда Мороза?</a:t>
            </a:r>
          </a:p>
        </p:txBody>
      </p:sp>
      <p:sp>
        <p:nvSpPr>
          <p:cNvPr id="8" name="Взрыв: 8 точек 7"/>
          <p:cNvSpPr/>
          <p:nvPr/>
        </p:nvSpPr>
        <p:spPr>
          <a:xfrm>
            <a:off x="439965" y="2994193"/>
            <a:ext cx="4501700" cy="3676599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игра на музыкальном инструменте</a:t>
            </a:r>
          </a:p>
        </p:txBody>
      </p:sp>
      <p:sp>
        <p:nvSpPr>
          <p:cNvPr id="6" name="Взрыв: 8 точек 5"/>
          <p:cNvSpPr/>
          <p:nvPr/>
        </p:nvSpPr>
        <p:spPr>
          <a:xfrm>
            <a:off x="2784798" y="1946718"/>
            <a:ext cx="2349842" cy="1664568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танец</a:t>
            </a:r>
          </a:p>
        </p:txBody>
      </p:sp>
      <p:sp>
        <p:nvSpPr>
          <p:cNvPr id="9" name="Взрыв: 8 точек 8"/>
          <p:cNvSpPr/>
          <p:nvPr/>
        </p:nvSpPr>
        <p:spPr>
          <a:xfrm>
            <a:off x="4572000" y="3156270"/>
            <a:ext cx="2520280" cy="1664568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фокус</a:t>
            </a:r>
          </a:p>
        </p:txBody>
      </p:sp>
      <p:sp>
        <p:nvSpPr>
          <p:cNvPr id="7" name="Взрыв: 8 точек 6"/>
          <p:cNvSpPr/>
          <p:nvPr/>
        </p:nvSpPr>
        <p:spPr>
          <a:xfrm>
            <a:off x="5289604" y="1378721"/>
            <a:ext cx="3525875" cy="2688733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подарок своими руками</a:t>
            </a:r>
          </a:p>
        </p:txBody>
      </p:sp>
      <p:sp>
        <p:nvSpPr>
          <p:cNvPr id="5" name="Взрыв: 8 точек 4"/>
          <p:cNvSpPr/>
          <p:nvPr/>
        </p:nvSpPr>
        <p:spPr>
          <a:xfrm>
            <a:off x="310350" y="2285601"/>
            <a:ext cx="2520280" cy="1794373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песня</a:t>
            </a:r>
          </a:p>
        </p:txBody>
      </p:sp>
      <p:sp>
        <p:nvSpPr>
          <p:cNvPr id="3" name="Взрыв: 8 точек 2"/>
          <p:cNvSpPr/>
          <p:nvPr/>
        </p:nvSpPr>
        <p:spPr>
          <a:xfrm>
            <a:off x="3622057" y="4148493"/>
            <a:ext cx="5171749" cy="2418278"/>
          </a:xfrm>
          <a:prstGeom prst="irregularSeal1">
            <a:avLst/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стихотворение</a:t>
            </a:r>
          </a:p>
        </p:txBody>
      </p:sp>
    </p:spTree>
    <p:extLst>
      <p:ext uri="{BB962C8B-B14F-4D97-AF65-F5344CB8AC3E}">
        <p14:creationId xmlns:p14="http://schemas.microsoft.com/office/powerpoint/2010/main" val="691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9674" y="363261"/>
            <a:ext cx="8712968" cy="5256583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bg2">
                    <a:lumMod val="10000"/>
                  </a:schemeClr>
                </a:solidFill>
              </a:rPr>
              <a:t>Раньше написать письмо Деду Морозу можно было только на бумаге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</a:rPr>
              <a:t>и отправить почтой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800" i="1" dirty="0">
                <a:solidFill>
                  <a:schemeClr val="bg2">
                    <a:lumMod val="10000"/>
                  </a:schemeClr>
                </a:solidFill>
              </a:rPr>
              <a:t>Сейчас отправить письмо можно на электронную почту или на сайт Деда Мороза. </a:t>
            </a:r>
            <a:endParaRPr lang="en-US" sz="2800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800" i="1" dirty="0">
                <a:solidFill>
                  <a:schemeClr val="bg2">
                    <a:lumMod val="10000"/>
                  </a:schemeClr>
                </a:solidFill>
              </a:rPr>
              <a:t>Конечно, Дедушка Мороз читает все письма, но больше любит письма, которые написаны от руки, говорит, что они теплее и дороже сердцу.</a:t>
            </a:r>
          </a:p>
        </p:txBody>
      </p:sp>
      <p:pic>
        <p:nvPicPr>
          <p:cNvPr id="11" name="Picture 4" descr="D:\!  ОБЪЯВЛЕНИЕ -    !!!!!!\! 000\письм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689" flipH="1">
            <a:off x="3803122" y="4709962"/>
            <a:ext cx="2673027" cy="18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!  ОБЪЯВЛЕНИЕ -    !!!!!!\! 000\письм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311">
            <a:off x="6136776" y="4531496"/>
            <a:ext cx="2673027" cy="17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!  ОБЪЯВЛЕНИЕ -    !!!!!!\! 000\письм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67" y="5247613"/>
            <a:ext cx="2396228" cy="143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!  ОБЪЯВЛЕНИЕ -    !!!!!!\! 000\письм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1311">
            <a:off x="1503645" y="4992155"/>
            <a:ext cx="2576150" cy="16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!  ОБЪЯВЛЕНИЕ -    !!!!!!\! 000\письм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5729" flipH="1">
            <a:off x="399680" y="5135293"/>
            <a:ext cx="2018656" cy="12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4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6C9819-788C-4E29-BA2E-C6B20D608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2669"/>
            <a:ext cx="8928992" cy="595266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923928" y="3938776"/>
            <a:ext cx="4536504" cy="2455720"/>
          </a:xfrm>
          <a:prstGeom prst="round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Куда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162390, Вологодская обл., Великий Устюг, Октябрьский пер., д. 1А, Почта Деда Мороза</a:t>
            </a:r>
            <a:endParaRPr lang="en-US" sz="2400" i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Кому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  <a:r>
              <a:rPr lang="en-US" sz="2400" i="1" dirty="0">
                <a:solidFill>
                  <a:srgbClr val="002060"/>
                </a:solidFill>
              </a:rPr>
              <a:t>  </a:t>
            </a:r>
            <a:r>
              <a:rPr lang="ru-RU" sz="2400" i="1" dirty="0">
                <a:solidFill>
                  <a:srgbClr val="002060"/>
                </a:solidFill>
              </a:rPr>
              <a:t>Деду Морозу</a:t>
            </a:r>
          </a:p>
        </p:txBody>
      </p:sp>
    </p:spTree>
    <p:extLst>
      <p:ext uri="{BB962C8B-B14F-4D97-AF65-F5344CB8AC3E}">
        <p14:creationId xmlns:p14="http://schemas.microsoft.com/office/powerpoint/2010/main" val="1660196799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3785" y="1556792"/>
            <a:ext cx="8790703" cy="5184576"/>
          </a:xfrm>
          <a:prstGeom prst="round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rgbClr val="002060"/>
                </a:solidFill>
              </a:rPr>
              <a:t>Официальный сайт Деда Мороза</a:t>
            </a:r>
            <a:r>
              <a:rPr lang="en-US" sz="2800" b="1" i="1" dirty="0">
                <a:solidFill>
                  <a:srgbClr val="002060"/>
                </a:solidFill>
              </a:rPr>
              <a:t>: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i="1" dirty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Электронная почта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ru-RU" sz="2800" b="1" dirty="0" err="1">
                <a:solidFill>
                  <a:srgbClr val="002060"/>
                </a:solidFill>
              </a:rPr>
              <a:t>ВКонтакте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42CD9C-492D-4D5F-AE8C-496C66A6B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932" y="1988840"/>
            <a:ext cx="1740077" cy="17400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42BEB6-EFAA-42A7-8D41-07E9F4245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9074"/>
            <a:ext cx="1740076" cy="17400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F7DDCF-8095-4926-86DE-10E6FB17A8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1740077" cy="1740077"/>
          </a:xfrm>
          <a:prstGeom prst="rect">
            <a:avLst/>
          </a:prstGeom>
        </p:spPr>
      </p:pic>
      <p:pic>
        <p:nvPicPr>
          <p:cNvPr id="1026" name="Picture 2" descr="Дед Мороз слушает!">
            <a:extLst>
              <a:ext uri="{FF2B5EF4-FFF2-40B4-BE49-F238E27FC236}">
                <a16:creationId xmlns:a16="http://schemas.microsoft.com/office/drawing/2014/main" id="{87E77F3B-5075-416B-B7A6-AEEA88A6E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33" y="170332"/>
            <a:ext cx="3865171" cy="2413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9645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DA9D1-ADB9-44FD-86C0-68A1EF60D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7" y="404664"/>
            <a:ext cx="70294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827584" y="3916245"/>
            <a:ext cx="7200800" cy="214526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</a:rPr>
              <a:t>Персонажу Деду Морозу больше 2000 лет</a:t>
            </a:r>
            <a:r>
              <a:rPr lang="en-US" sz="2400" i="1" dirty="0">
                <a:solidFill>
                  <a:srgbClr val="002060"/>
                </a:solidFill>
              </a:rPr>
              <a:t>.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В разные времена он был известен в разных образах: сначала в облике восточнославянского духа холода Трескуна, затем как персонаж сказок </a:t>
            </a:r>
          </a:p>
          <a:p>
            <a:pPr algn="ctr"/>
            <a:r>
              <a:rPr lang="ru-RU" sz="2400" i="1" dirty="0">
                <a:solidFill>
                  <a:srgbClr val="002060"/>
                </a:solidFill>
              </a:rPr>
              <a:t>Морозко или Мороз Иванович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690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!  ОБЪЯВЛЕНИЕ -    !!!!!!\! 000\треску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752"/>
            <a:ext cx="8352928" cy="620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395536" y="4797152"/>
            <a:ext cx="8352928" cy="187220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Трескун - дух холода в восточнославянском фольклоре</a:t>
            </a:r>
            <a:r>
              <a:rPr lang="en-US" sz="2800" i="1" dirty="0">
                <a:solidFill>
                  <a:srgbClr val="002060"/>
                </a:solidFill>
              </a:rPr>
              <a:t>. </a:t>
            </a:r>
            <a:r>
              <a:rPr lang="ru-RU" sz="2800" i="1" dirty="0">
                <a:solidFill>
                  <a:srgbClr val="002060"/>
                </a:solidFill>
              </a:rPr>
              <a:t>Он заметал дороги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>
                <a:solidFill>
                  <a:srgbClr val="002060"/>
                </a:solidFill>
              </a:rPr>
              <a:t>замораживал воду в колодцах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ru-RU" sz="2800" i="1" dirty="0">
                <a:solidFill>
                  <a:srgbClr val="002060"/>
                </a:solidFill>
              </a:rPr>
              <a:t>напускал в избы холод</a:t>
            </a:r>
            <a:r>
              <a:rPr lang="en-US" sz="2800" i="1" dirty="0">
                <a:solidFill>
                  <a:srgbClr val="002060"/>
                </a:solidFill>
              </a:rPr>
              <a:t>. </a:t>
            </a:r>
            <a:r>
              <a:rPr lang="ru-RU" sz="2800" i="1" dirty="0">
                <a:solidFill>
                  <a:srgbClr val="002060"/>
                </a:solidFill>
              </a:rPr>
              <a:t>Говорили, что от удара его посоха в избах трескаются бревна.</a:t>
            </a:r>
          </a:p>
        </p:txBody>
      </p:sp>
    </p:spTree>
    <p:extLst>
      <p:ext uri="{BB962C8B-B14F-4D97-AF65-F5344CB8AC3E}">
        <p14:creationId xmlns:p14="http://schemas.microsoft.com/office/powerpoint/2010/main" val="49394800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51520" y="260647"/>
            <a:ext cx="3816424" cy="6336704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002060"/>
                </a:solidFill>
              </a:rPr>
              <a:t>Дед Мороз олицетворяет русские традиции и выглядит могучим добрым волшебником.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Шуба и шапка стилизованы под русский наряд века XVI–XVII. Чаще всего встречается Дед Мороз в красной шубе.</a:t>
            </a:r>
          </a:p>
        </p:txBody>
      </p:sp>
    </p:spTree>
    <p:extLst>
      <p:ext uri="{BB962C8B-B14F-4D97-AF65-F5344CB8AC3E}">
        <p14:creationId xmlns:p14="http://schemas.microsoft.com/office/powerpoint/2010/main" val="240507814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0531"/>
            <a:ext cx="799288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575556" y="5445224"/>
            <a:ext cx="8388932" cy="1188131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В 1999 году Великий Устюг был официально назван родиной российского Деда Мороза. </a:t>
            </a:r>
          </a:p>
        </p:txBody>
      </p:sp>
    </p:spTree>
    <p:extLst>
      <p:ext uri="{BB962C8B-B14F-4D97-AF65-F5344CB8AC3E}">
        <p14:creationId xmlns:p14="http://schemas.microsoft.com/office/powerpoint/2010/main" val="1354117024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11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0648"/>
            <a:ext cx="8928992" cy="578882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Великий Устюг - Древнейший город на Русском Севере</a:t>
            </a:r>
          </a:p>
        </p:txBody>
      </p:sp>
      <p:pic>
        <p:nvPicPr>
          <p:cNvPr id="1029" name="Picture 5" descr="D:\!  ОБЪЯВЛЕНИЕ -    !!!!!!\! 000\! дед моро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02" y="739845"/>
            <a:ext cx="273630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-конечная звезда 2"/>
          <p:cNvSpPr/>
          <p:nvPr/>
        </p:nvSpPr>
        <p:spPr>
          <a:xfrm rot="1189454">
            <a:off x="5474810" y="2085763"/>
            <a:ext cx="241489" cy="27050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9394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!  ОБЪЯВЛЕНИЕ -    !!!!!!\! 000\! дед моро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4444" r="3358" b="28889"/>
          <a:stretch/>
        </p:blipFill>
        <p:spPr bwMode="auto">
          <a:xfrm>
            <a:off x="319438" y="260648"/>
            <a:ext cx="8424936" cy="443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3789040"/>
            <a:ext cx="8564862" cy="288032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002060"/>
                </a:solidFill>
              </a:rPr>
              <a:t>Когда-то в древние времена у реки Сухона жили два брата Водолей и Мороз. Старший Водолей любил разливать воду и разводить слякоть, а младший Мороз её замораживал, превращая в ледяные скульптуры.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461115"/>
            <a:ext cx="1800200" cy="51077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+mj-lt"/>
              </a:rPr>
              <a:t>Легенда</a:t>
            </a:r>
          </a:p>
        </p:txBody>
      </p:sp>
    </p:spTree>
    <p:extLst>
      <p:ext uri="{BB962C8B-B14F-4D97-AF65-F5344CB8AC3E}">
        <p14:creationId xmlns:p14="http://schemas.microsoft.com/office/powerpoint/2010/main" val="629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  ОБЪЯВЛЕНИЕ -    !!!!!!\! 000\! дед мороз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" b="43275"/>
          <a:stretch/>
        </p:blipFill>
        <p:spPr bwMode="auto">
          <a:xfrm>
            <a:off x="286464" y="332656"/>
            <a:ext cx="8571071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215516" y="3717032"/>
            <a:ext cx="8720311" cy="295232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Однажды братья поссорились. Водолей заявил, что на земле их прадедов должен хозяйствовать он один. Тогда Мороз обиделся и отправился скитаться по свету. Но нигде ему не было так мило, как в родном крае. Повзрослев, он вернулся домой и помирился с братом. Водолей встретил Мороза с распростёртыми объятиями и пообещал ему построить терем. 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17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607</Words>
  <Application>Microsoft Office PowerPoint</Application>
  <PresentationFormat>Экран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2014-03-17T18:42:34Z</dcterms:created>
  <dcterms:modified xsi:type="dcterms:W3CDTF">2024-11-20T05:12:10Z</dcterms:modified>
</cp:coreProperties>
</file>