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6" r:id="rId3"/>
    <p:sldId id="265" r:id="rId4"/>
    <p:sldId id="264" r:id="rId5"/>
    <p:sldId id="263" r:id="rId6"/>
    <p:sldId id="262" r:id="rId7"/>
    <p:sldId id="274" r:id="rId8"/>
    <p:sldId id="270" r:id="rId9"/>
    <p:sldId id="268" r:id="rId10"/>
    <p:sldId id="275" r:id="rId11"/>
    <p:sldId id="276" r:id="rId12"/>
    <p:sldId id="277" r:id="rId13"/>
    <p:sldId id="267" r:id="rId14"/>
    <p:sldId id="278" r:id="rId15"/>
    <p:sldId id="273" r:id="rId16"/>
    <p:sldId id="272" r:id="rId17"/>
    <p:sldId id="258" r:id="rId18"/>
  </p:sldIdLst>
  <p:sldSz cx="12192000" cy="6858000"/>
  <p:notesSz cx="6761163" cy="9942513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charset="0"/>
        <a:cs typeface="Times New Roman" pitchFamily="1" charset="-5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708354678" val="1068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708354678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08354678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>
        <p:scale>
          <a:sx n="80" d="100"/>
          <a:sy n="80" d="100"/>
        </p:scale>
        <p:origin x="138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" d="100"/>
        <a:sy n="15" d="100"/>
      </p:scale>
      <p:origin x="0" y="0"/>
    </p:cViewPr>
  </p:sorterViewPr>
  <p:notesViewPr>
    <p:cSldViewPr snapToObjects="1" showGuides="1">
      <p:cViewPr>
        <p:scale>
          <a:sx n="70" d="100"/>
          <a:sy n="70" d="100"/>
        </p:scale>
        <p:origin x="376" y="39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2C638EFD-D046-4B58-BE61-56C33CD21F0D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590EBF0B-FAC2-47E5-A6BF-A9A7AC442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38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2E577938-97F0-4BFB-94A3-638D0965C060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1243013"/>
            <a:ext cx="596741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175" tIns="40087" rIns="80175" bIns="400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80175" tIns="40087" rIns="80175" bIns="400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F14AFAB1-A12A-4112-86B4-461B5B419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9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1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0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6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1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1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61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3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1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9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1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01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0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12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64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AFAB1-A12A-4112-86B4-461B5B419A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7962-2CD4-2C8F-9AC1-DADA378F6C8F}" type="datetime1">
              <a:t>20.02.2024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0C4A-04D4-2CFA-9AC1-F2AF428F6CA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5FA0-EED4-2CA9-9AC1-18FC118F6C4D}" type="datetime1">
              <a:t>20.02.2024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5035-7BD4-2CA6-9AC1-8DF31E8F6CD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2203-4DD4-2CD4-9AC1-BB816C8F6CEE}" type="datetime1">
              <a:t>20.02.2024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1F6D-23D4-2CE9-9AC1-D5BC518F6C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7476-38D4-2C82-9AC1-CED73A8F6C9B}" type="datetime1">
              <a:t>20.02.2024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0BDC-92D4-2CFD-9AC1-64A8458F6C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1C81-CFD4-2CEA-9AC1-39BF528F6C6C}" type="datetime1">
              <a:t>20.02.2024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03B1-FFD4-2CF5-9AC1-09A04D8F6C5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26CD-83D4-2CD0-9AC1-7585688F6C20}" type="datetime1">
              <a:t>20.02.2024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5CDE-90D4-2CAA-9AC1-66FF128F6C3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18C0-8ED4-2CEE-9AC1-78BB568F6C2D}" type="datetime1">
              <a:t>20.02.2024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2448-06D4-2CD2-9AC1-F0876A8F6CA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21DD-93D4-2CD7-9AC1-65826F8F6C30}" type="datetime1">
              <a:t>20.02.2024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6741-0FD4-2C91-9AC1-F9C4298F6CA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03AE-E0D4-2CF5-9AC1-16A04D8F6C43}" type="datetime1">
              <a:t>20.02.2024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252D-63D4-2CD3-9AC1-95866B8F6CC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3979070D-43D4-2CF1-9AC1-B5A4498F6CE0}" type="datetime1">
              <a:t>20.02.2024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39797BEE-A0D4-2C8D-9AC1-56D8358F6C0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Оформление по умолчани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39793EAB-E5D4-2CC8-9AC1-139D708F6C46}" type="datetime1">
              <a:t>20.02.2024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397912FA-B4D4-2CE4-9AC1-42B15C8F6C17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charset="0"/>
          <a:cs typeface="Times New Roman" pitchFamily="1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bg1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7AG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EAAABcDAAAZRcAAJ4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74552" y="3537171"/>
            <a:ext cx="2439194" cy="3108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UAAP8QAAChRgAACxoAABAAAAAmAAAACAAAAAEAAAAAAAAA"/>
              </a:ext>
            </a:extLst>
          </p:cNvSpPr>
          <p:nvPr>
            <p:ph type="ctrTitle"/>
          </p:nvPr>
        </p:nvSpPr>
        <p:spPr>
          <a:xfrm>
            <a:off x="2077243" y="2759719"/>
            <a:ext cx="7965440" cy="1470660"/>
          </a:xfrm>
        </p:spPr>
        <p:txBody>
          <a:bodyPr/>
          <a:lstStyle/>
          <a:p>
            <a:pPr marL="0" marR="0" indent="0" algn="ctr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ПЕДАГОГИЧЕСКИЙ ПРОЕКТ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«ШКОЛА ФИНАНСОВОЙ ГРАМОТНОСТИ»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 err="1"/>
              <a:t>подготовительная</a:t>
            </a:r>
            <a:r>
              <a:rPr sz="2000" cap="none" dirty="0"/>
              <a:t> </a:t>
            </a:r>
            <a:r>
              <a:rPr sz="2000" cap="none" dirty="0" err="1"/>
              <a:t>группа</a:t>
            </a:r>
            <a:r>
              <a:rPr sz="2000" cap="none" dirty="0"/>
              <a:t> № 1</a:t>
            </a:r>
          </a:p>
        </p:txBody>
      </p:sp>
      <p:sp>
        <p:nvSpPr>
          <p:cNvPr id="6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DMAAB4fAADMRgAAKygAABAAAAAmAAAACAAAAP//////////"/>
              </a:ext>
            </a:extLst>
          </p:cNvSpPr>
          <p:nvPr/>
        </p:nvSpPr>
        <p:spPr>
          <a:xfrm>
            <a:off x="7961630" y="4935855"/>
            <a:ext cx="3185160" cy="14712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Разработали</a:t>
            </a:r>
            <a:r>
              <a:rPr dirty="0"/>
              <a:t>:</a:t>
            </a: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Давыдова Н.В.</a:t>
            </a: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Попова</a:t>
            </a:r>
            <a:r>
              <a:rPr dirty="0"/>
              <a:t> Л.А.</a:t>
            </a: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 err="1"/>
              <a:t>Вишнякова</a:t>
            </a:r>
            <a:r>
              <a:rPr sz="2000" cap="none" dirty="0"/>
              <a:t> Н.В.</a:t>
            </a:r>
          </a:p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2000" cap="none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03680" y="573166"/>
            <a:ext cx="9499542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60 компенсирующего вида» г. Сыктывкара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j///8AAAAAA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4wwAADICAACFPwAAygYAABAAAAAmAAAACAAAAP//////////"/>
              </a:ext>
            </a:extLst>
          </p:cNvSpPr>
          <p:nvPr/>
        </p:nvSpPr>
        <p:spPr>
          <a:xfrm>
            <a:off x="2597655" y="872365"/>
            <a:ext cx="8230870" cy="746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Совместная</a:t>
            </a:r>
            <a:r>
              <a:rPr dirty="0"/>
              <a:t> </a:t>
            </a:r>
            <a:r>
              <a:rPr dirty="0" err="1" smtClean="0"/>
              <a:t>образовательная</a:t>
            </a:r>
            <a:endParaRPr lang="ru-RU" dirty="0" smtClean="0"/>
          </a:p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 smtClean="0"/>
              <a:t>деятельность</a:t>
            </a:r>
            <a:r>
              <a:rPr dirty="0" smtClean="0"/>
              <a:t> </a:t>
            </a:r>
            <a:r>
              <a:rPr dirty="0"/>
              <a:t>с </a:t>
            </a:r>
            <a:r>
              <a:rPr dirty="0" err="1"/>
              <a:t>детьми</a:t>
            </a:r>
            <a:endParaRPr dirty="0"/>
          </a:p>
          <a:p>
            <a:pPr algn="l"/>
            <a:endParaRPr dirty="0"/>
          </a:p>
        </p:txBody>
      </p:sp>
      <p:pic>
        <p:nvPicPr>
          <p:cNvPr id="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MyAAAJCwAA6EgAAJA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9120979" y="245217"/>
            <a:ext cx="2729614" cy="363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" y="158591"/>
            <a:ext cx="4360545" cy="3270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31" y="4170612"/>
            <a:ext cx="3195815" cy="239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6" y="3585175"/>
            <a:ext cx="4076994" cy="270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5369" r="666" b="-6974"/>
          <a:stretch/>
        </p:blipFill>
        <p:spPr>
          <a:xfrm>
            <a:off x="4530601" y="2065039"/>
            <a:ext cx="4128098" cy="5023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AAAAAAC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50"/>
            <a:ext cx="12192000" cy="6861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zQwAADUCAAAHPAAATAUAABAAAAAmAAAACAAAAP//////////"/>
              </a:ext>
            </a:extLst>
          </p:cNvSpPr>
          <p:nvPr/>
        </p:nvSpPr>
        <p:spPr>
          <a:xfrm>
            <a:off x="2080895" y="358775"/>
            <a:ext cx="7677150" cy="5022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spcBef>
                <a:spcPts val="0"/>
              </a:spcBef>
              <a:spcAft>
                <a:spcPts val="0"/>
              </a:spcAft>
              <a:defRPr sz="2600" b="1" cap="none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defRPr>
            </a:pPr>
            <a:r>
              <a:rPr dirty="0" err="1"/>
              <a:t>Сюжетно</a:t>
            </a:r>
            <a:r>
              <a:rPr dirty="0"/>
              <a:t> - </a:t>
            </a:r>
            <a:r>
              <a:rPr dirty="0" err="1"/>
              <a:t>ролевые</a:t>
            </a:r>
            <a:r>
              <a:rPr dirty="0"/>
              <a:t> </a:t>
            </a:r>
            <a:r>
              <a:rPr dirty="0" err="1"/>
              <a:t>игры</a:t>
            </a:r>
            <a:endParaRPr lang="ru-ru" sz="3200" cap="none" dirty="0">
              <a:solidFill>
                <a:schemeClr val="tx1"/>
              </a:solidFill>
              <a:latin typeface="Calibri" pitchFamily="2" charset="-52"/>
              <a:ea typeface="Calibri" pitchFamily="2" charset="-52"/>
              <a:cs typeface="Times New Roman" pitchFamily="1" charset="-5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3200" cap="none" dirty="0">
              <a:solidFill>
                <a:schemeClr val="tx1"/>
              </a:solidFill>
              <a:latin typeface="Calibri" pitchFamily="2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6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hQAAC4GAADaNQAAAg8AABAAAAAmAAAACAAAAP//////////"/>
              </a:ext>
            </a:extLst>
          </p:cNvSpPr>
          <p:nvPr/>
        </p:nvSpPr>
        <p:spPr>
          <a:xfrm>
            <a:off x="4140164" y="1037395"/>
            <a:ext cx="3225800" cy="2184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dirty="0"/>
              <a:t>«</a:t>
            </a:r>
            <a:r>
              <a:rPr sz="2000" dirty="0" err="1" smtClean="0"/>
              <a:t>Магазин</a:t>
            </a:r>
            <a:r>
              <a:rPr sz="2000" dirty="0" smtClean="0"/>
              <a:t>»</a:t>
            </a:r>
            <a:endParaRPr sz="2000" dirty="0"/>
          </a:p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/>
              <a:t>«</a:t>
            </a:r>
            <a:r>
              <a:rPr sz="2000" cap="none" dirty="0" err="1"/>
              <a:t>Торговый</a:t>
            </a:r>
            <a:r>
              <a:rPr sz="2000" cap="none" dirty="0"/>
              <a:t> </a:t>
            </a:r>
            <a:r>
              <a:rPr sz="2000" cap="none" dirty="0" err="1"/>
              <a:t>центр</a:t>
            </a:r>
            <a:r>
              <a:rPr sz="2000" cap="none" dirty="0"/>
              <a:t>»</a:t>
            </a:r>
          </a:p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/>
              <a:t>«</a:t>
            </a:r>
            <a:r>
              <a:rPr sz="2000" cap="none" dirty="0" err="1"/>
              <a:t>Банк</a:t>
            </a:r>
            <a:r>
              <a:rPr sz="2400" dirty="0"/>
              <a:t>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dirty="0"/>
              <a:t>«</a:t>
            </a:r>
            <a:r>
              <a:rPr sz="2000" dirty="0" err="1"/>
              <a:t>Кафе</a:t>
            </a:r>
            <a:r>
              <a:rPr sz="2000" dirty="0" smtClean="0"/>
              <a:t>»</a:t>
            </a:r>
            <a:endParaRPr lang="ru-RU" sz="2000" dirty="0" smtClean="0"/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sz="2000" dirty="0" smtClean="0"/>
              <a:t>«Больница»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sz="2000" dirty="0" smtClean="0"/>
              <a:t>«Парикмахерская»</a:t>
            </a:r>
            <a:endParaRPr sz="2000" dirty="0"/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</p:txBody>
      </p:sp>
      <p:pic>
        <p:nvPicPr>
          <p:cNvPr id="7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IQHAAAAAAAAAAAAAAAAAABkAAAAZAAAAAAAAAAjAAAABAAAAGQAAAAXAAAAFAAAAAAAAAAAAAAA/38AAP9/AAAAAAAACQAAAAQAAACEA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sLAABzDwAAxUEAAOMnAAAQAAAAJgAAAAgAAAD//////////w=="/>
              </a:ext>
            </a:extLst>
          </p:cNvPicPr>
          <p:nvPr/>
        </p:nvPicPr>
        <p:blipFill>
          <a:blip r:embed="rId4"/>
          <a:srcRect t="19240"/>
          <a:stretch>
            <a:fillRect/>
          </a:stretch>
        </p:blipFill>
        <p:spPr>
          <a:xfrm>
            <a:off x="106427" y="3070225"/>
            <a:ext cx="8067475" cy="366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/>
        </p:blipFill>
        <p:spPr>
          <a:xfrm>
            <a:off x="8236544" y="358775"/>
            <a:ext cx="3629592" cy="377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9" y="105566"/>
            <a:ext cx="2247791" cy="298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ds216-rzd.irk.prosadiki.ru/media/2018/07/25/1240011411/image_image_963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42" y="4246243"/>
            <a:ext cx="3327333" cy="2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AAAAAAC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A8AAFMBAADaNQAAvQUAABAAAAAmAAAACAAAAP//////////"/>
              </a:ext>
            </a:extLst>
          </p:cNvSpPr>
          <p:nvPr/>
        </p:nvSpPr>
        <p:spPr>
          <a:xfrm>
            <a:off x="2527300" y="215265"/>
            <a:ext cx="6226810" cy="717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rPr sz="2400" b="1" i="1" cap="none">
                <a:solidFill>
                  <a:srgbClr val="FF0000"/>
                </a:solidFill>
                <a:latin typeface="Georgia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rPr>
              <a:t>Дидактические игры</a:t>
            </a:r>
          </a:p>
          <a:p>
            <a:pPr algn="ctr"/>
            <a:endParaRPr sz="2600" b="1" cap="none">
              <a:solidFill>
                <a:srgbClr val="000000"/>
              </a:solidFill>
              <a:latin typeface="Times New Roman" pitchFamily="1" charset="-52"/>
              <a:ea typeface="SimSun" charset="0"/>
              <a:cs typeface="Times New Roman" pitchFamily="1" charset="-52"/>
            </a:endParaRPr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xIAAEwFAACHNAAA3RMAABAAAAAmAAAACAAAAP//////////"/>
              </a:ext>
            </a:extLst>
          </p:cNvSpPr>
          <p:nvPr/>
        </p:nvSpPr>
        <p:spPr>
          <a:xfrm>
            <a:off x="3085465" y="861060"/>
            <a:ext cx="5453380" cy="23679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«Копилка»      «Размен»</a:t>
            </a:r>
          </a:p>
          <a:p>
            <a:pPr algn="ctr">
              <a:defRPr sz="3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400" cap="none"/>
              <a:t>«Хочу - надо</a:t>
            </a:r>
            <a:r>
              <a:t>»      </a:t>
            </a:r>
            <a:r>
              <a:rPr sz="2400" cap="none"/>
              <a:t>«Магазин»</a:t>
            </a:r>
          </a:p>
          <a:p>
            <a:pPr algn="ctr"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«Доходы - расходы»</a:t>
            </a:r>
          </a:p>
          <a:p>
            <a:pPr algn="ctr"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«Дороже - дешевле»</a:t>
            </a:r>
          </a:p>
          <a:p>
            <a:pPr algn="ctr"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«Что можно(нельзя) купить за деньги»</a:t>
            </a:r>
          </a:p>
          <a:p>
            <a:pPr marL="0" marR="42545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«Кто кем работает?»</a:t>
            </a:r>
          </a:p>
          <a:p>
            <a:pPr marL="0" marR="42545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«Разложи товар»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400" cap="none"/>
              <a:t>«Монополия»</a:t>
            </a:r>
          </a:p>
        </p:txBody>
      </p:sp>
      <p:pic>
        <p:nvPicPr>
          <p:cNvPr id="7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IEAAA1AgAA3RMAAFkX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06083" y="2858770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sQQAAAAAAABkAAAAZAAAAAAAAAAjAAAABAAAAGQAAAAXAAAAFAAAAAAAAAAAAAAA/38AAP9/AAAAAAAACQAAAAQAAAA7AG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ouAADWFwAAWUkAAH4pAAAQAAAAJgAAAAgAAAD//////////w=="/>
              </a:ext>
            </a:extLst>
          </p:cNvPicPr>
          <p:nvPr/>
        </p:nvPicPr>
        <p:blipFill>
          <a:blip r:embed="rId5"/>
          <a:srcRect b="12010"/>
          <a:stretch>
            <a:fillRect/>
          </a:stretch>
        </p:blipFill>
        <p:spPr>
          <a:xfrm>
            <a:off x="7575550" y="3874770"/>
            <a:ext cx="4347845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0gc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UzAACmAgAAEEYAAEoWAAAQAAAAJgAAAAgAAAD//////////w=="/>
              </a:ext>
            </a:extLst>
          </p:cNvPicPr>
          <p:nvPr/>
        </p:nvPicPr>
        <p:blipFill>
          <a:blip r:embed="rId6"/>
          <a:srcRect b="20020"/>
          <a:stretch>
            <a:fillRect/>
          </a:stretch>
        </p:blipFill>
        <p:spPr>
          <a:xfrm>
            <a:off x="8395335" y="430530"/>
            <a:ext cx="2994025" cy="3192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5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MBAAC4GAAAFhcAAA0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231140" y="203835"/>
            <a:ext cx="3537585" cy="2654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Изображение6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kZAADrGgAAlSwAAH4p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4090035" y="4375785"/>
            <a:ext cx="3157220" cy="236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j///8AAAAAA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Y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AyAABwGAAA1UgAAA0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369502" y="4568209"/>
            <a:ext cx="3002039" cy="2252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3xAAAOIAAAAtNwAATAUAABAAAAAmAAAACAAAAP//////////"/>
              </a:ext>
            </a:extLst>
          </p:cNvSpPr>
          <p:nvPr/>
        </p:nvSpPr>
        <p:spPr>
          <a:xfrm>
            <a:off x="2742565" y="143510"/>
            <a:ext cx="6226810" cy="717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rPr sz="2400" b="1" i="1" cap="none" dirty="0">
                <a:solidFill>
                  <a:srgbClr val="FF0000"/>
                </a:solidFill>
                <a:latin typeface="Georgia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rPr>
              <a:t>Дидактические</a:t>
            </a:r>
            <a:r>
              <a:rPr sz="2600" b="1" cap="none" dirty="0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rPr>
              <a:t>игры</a:t>
            </a:r>
            <a:endParaRPr sz="2600" b="1" cap="none" dirty="0">
              <a:solidFill>
                <a:srgbClr val="000000"/>
              </a:solidFill>
              <a:latin typeface="Times New Roman" pitchFamily="1" charset="-52"/>
              <a:ea typeface="SimSun" charset="0"/>
              <a:cs typeface="Times New Roman" pitchFamily="1" charset="-52"/>
            </a:endParaRPr>
          </a:p>
          <a:p>
            <a:pPr algn="ctr"/>
            <a:endParaRPr sz="2600" b="1" cap="none" dirty="0">
              <a:solidFill>
                <a:srgbClr val="000000"/>
              </a:solidFill>
              <a:latin typeface="Times New Roman" pitchFamily="1" charset="-52"/>
              <a:ea typeface="SimSun" charset="0"/>
              <a:cs typeface="Times New Roman" pitchFamily="1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37" y="3607668"/>
            <a:ext cx="2453798" cy="325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41" y="137074"/>
            <a:ext cx="3213215" cy="426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5" y="2537183"/>
            <a:ext cx="3208371" cy="426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55" y="594982"/>
            <a:ext cx="2811444" cy="373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0" y="112922"/>
            <a:ext cx="3046834" cy="2410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7369" y="1290416"/>
            <a:ext cx="2783203" cy="156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0"/>
          <a:stretch/>
        </p:blipFill>
        <p:spPr>
          <a:xfrm rot="5400000">
            <a:off x="9298342" y="4237723"/>
            <a:ext cx="2297122" cy="2710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DUCAABkSAAATAUAABAAAAAmAAAACAAAAP//////////"/>
              </a:ext>
            </a:extLst>
          </p:cNvSpPr>
          <p:nvPr/>
        </p:nvSpPr>
        <p:spPr>
          <a:xfrm>
            <a:off x="430530" y="358775"/>
            <a:ext cx="11337290" cy="5022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b="1" cap="none">
                <a:latin typeface="Times New Roman" pitchFamily="1" charset="-52"/>
                <a:ea typeface="SimSun" charset="0"/>
                <a:cs typeface="Times New Roman" pitchFamily="1" charset="-52"/>
              </a:defRPr>
            </a:pPr>
            <a:r>
              <a:t>Чтение художественной литературы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57" y="946677"/>
            <a:ext cx="4276313" cy="568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s://encrypted-tbn3.gstatic.com/images?q=tbn:ANd9GcSFF5D_3NRbPGJHKp_LJAnB68JXnSVYeUE-Gpn0hRGM9NW1HjlSj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490" y="946677"/>
            <a:ext cx="2834922" cy="265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yuga.ru/media/9a/d7/russkie-narodniye-skazki__ymuzo4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222" y="4089231"/>
            <a:ext cx="2745190" cy="253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encrypted-tbn3.gstatic.com/images?q=tbn:ANd9GcREHJG0WhBjhBNv_qF2VfIYpsWVRoHBa3KIOEomn_zDmQhJKK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7998" y="1270634"/>
            <a:ext cx="4378459" cy="4669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QMAAN8BAADpRwAAkQ4AABAAAAAmAAAACAAAAP//////////"/>
              </a:ext>
            </a:extLst>
          </p:cNvSpPr>
          <p:nvPr/>
        </p:nvSpPr>
        <p:spPr>
          <a:xfrm>
            <a:off x="337644" y="353277"/>
            <a:ext cx="7709269" cy="28604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1" cap="none" dirty="0" err="1"/>
              <a:t>Содержание</a:t>
            </a:r>
            <a:r>
              <a:rPr b="1" cap="none" dirty="0"/>
              <a:t> </a:t>
            </a:r>
            <a:r>
              <a:rPr b="1" cap="none" dirty="0" err="1" smtClean="0"/>
              <a:t>деятельности</a:t>
            </a:r>
            <a:r>
              <a:rPr lang="ru-RU" b="1" cap="none" dirty="0" smtClean="0"/>
              <a:t> с</a:t>
            </a:r>
            <a:r>
              <a:rPr b="1" cap="none" dirty="0" smtClean="0"/>
              <a:t> </a:t>
            </a:r>
            <a:r>
              <a:rPr b="1" cap="none" dirty="0" err="1" smtClean="0"/>
              <a:t>родител</a:t>
            </a:r>
            <a:r>
              <a:rPr lang="ru-RU" b="1" cap="none" dirty="0" err="1" smtClean="0"/>
              <a:t>ями</a:t>
            </a:r>
            <a:r>
              <a:rPr b="1" cap="none" dirty="0" smtClean="0"/>
              <a:t>:</a:t>
            </a:r>
            <a:endParaRPr lang="ru-RU" b="1" cap="none" dirty="0" smtClean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sz="1100" b="1" cap="none" dirty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b="1" cap="none" dirty="0"/>
          </a:p>
          <a:p>
            <a:pPr marL="0" marR="0" indent="-698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dirty="0" smtClean="0"/>
              <a:t>  </a:t>
            </a:r>
            <a:r>
              <a:rPr dirty="0" err="1" smtClean="0"/>
              <a:t>Проведение</a:t>
            </a:r>
            <a:r>
              <a:rPr dirty="0" smtClean="0"/>
              <a:t> </a:t>
            </a:r>
            <a:r>
              <a:rPr dirty="0" err="1"/>
              <a:t>консультаций</a:t>
            </a:r>
            <a:r>
              <a:rPr dirty="0"/>
              <a:t>, </a:t>
            </a:r>
            <a:r>
              <a:rPr dirty="0" err="1"/>
              <a:t>оформление</a:t>
            </a:r>
            <a:r>
              <a:rPr dirty="0"/>
              <a:t> </a:t>
            </a:r>
            <a:r>
              <a:rPr dirty="0" err="1"/>
              <a:t>папок</a:t>
            </a:r>
            <a:r>
              <a:rPr dirty="0"/>
              <a:t> –</a:t>
            </a:r>
            <a:r>
              <a:rPr dirty="0" err="1"/>
              <a:t>передвижек</a:t>
            </a:r>
            <a:r>
              <a:rPr dirty="0"/>
              <a:t>, </a:t>
            </a:r>
            <a:r>
              <a:rPr dirty="0" err="1"/>
              <a:t>буклетов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тему</a:t>
            </a:r>
            <a:r>
              <a:rPr dirty="0"/>
              <a:t> «</a:t>
            </a:r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семьи</a:t>
            </a:r>
            <a:r>
              <a:rPr dirty="0"/>
              <a:t> в </a:t>
            </a:r>
            <a:r>
              <a:rPr dirty="0" err="1"/>
              <a:t>формировании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 </a:t>
            </a:r>
            <a:r>
              <a:rPr dirty="0" err="1"/>
              <a:t>дошкольного</a:t>
            </a:r>
            <a:r>
              <a:rPr dirty="0"/>
              <a:t> </a:t>
            </a:r>
            <a:r>
              <a:rPr dirty="0" err="1"/>
              <a:t>возраста</a:t>
            </a:r>
            <a:r>
              <a:rPr dirty="0" smtClean="0"/>
              <a:t>».</a:t>
            </a:r>
            <a:endParaRPr lang="ru-RU" dirty="0" smtClean="0"/>
          </a:p>
          <a:p>
            <a:pPr marR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sz="1100" dirty="0"/>
          </a:p>
          <a:p>
            <a:pPr marL="0" marR="0" indent="-698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lang="ru-RU" dirty="0" smtClean="0"/>
              <a:t>  </a:t>
            </a:r>
            <a:r>
              <a:rPr dirty="0" err="1" smtClean="0"/>
              <a:t>Создание</a:t>
            </a:r>
            <a:r>
              <a:rPr dirty="0" smtClean="0"/>
              <a:t> </a:t>
            </a:r>
            <a:r>
              <a:rPr dirty="0" err="1"/>
              <a:t>альбома</a:t>
            </a:r>
            <a:r>
              <a:rPr dirty="0"/>
              <a:t> «</a:t>
            </a:r>
            <a:r>
              <a:rPr dirty="0" err="1"/>
              <a:t>Профессии</a:t>
            </a:r>
            <a:r>
              <a:rPr dirty="0"/>
              <a:t> </a:t>
            </a:r>
            <a:r>
              <a:rPr dirty="0" err="1"/>
              <a:t>наших</a:t>
            </a:r>
            <a:r>
              <a:rPr dirty="0"/>
              <a:t> </a:t>
            </a:r>
            <a:r>
              <a:rPr dirty="0" err="1"/>
              <a:t>родителей</a:t>
            </a:r>
            <a:r>
              <a:rPr dirty="0"/>
              <a:t>».</a:t>
            </a:r>
            <a:endParaRPr sz="1400" cap="none" dirty="0"/>
          </a:p>
          <a:p>
            <a:pPr marL="0" marR="0" indent="-6985" algn="just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1400" cap="none" dirty="0"/>
          </a:p>
        </p:txBody>
      </p:sp>
      <p:pic>
        <p:nvPicPr>
          <p:cNvPr id="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w2AABVEAAAk0gAAB8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05229" y="2865120"/>
            <a:ext cx="2844330" cy="379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0" y="343966"/>
            <a:ext cx="3802707" cy="546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4" y="3205661"/>
            <a:ext cx="5075528" cy="307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2wQAAIEHAACDRwAA+xIAABAAAAAmAAAACAAAAP//////////"/>
              </a:ext>
            </a:extLst>
          </p:cNvSpPr>
          <p:nvPr/>
        </p:nvSpPr>
        <p:spPr>
          <a:xfrm>
            <a:off x="789305" y="1219835"/>
            <a:ext cx="10835640" cy="18656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1" cap="none" dirty="0"/>
              <a:t> </a:t>
            </a:r>
            <a:r>
              <a:rPr sz="2200" cap="none" dirty="0" err="1"/>
              <a:t>Участие</a:t>
            </a:r>
            <a:r>
              <a:rPr sz="2200" cap="none" dirty="0"/>
              <a:t> в </a:t>
            </a:r>
            <a:r>
              <a:rPr sz="2200" cap="none" dirty="0" err="1"/>
              <a:t>смотре</a:t>
            </a:r>
            <a:r>
              <a:rPr sz="2200" cap="none" dirty="0"/>
              <a:t> – </a:t>
            </a:r>
            <a:r>
              <a:rPr sz="2200" cap="none" dirty="0" err="1"/>
              <a:t>конкурсе</a:t>
            </a:r>
            <a:r>
              <a:rPr sz="2200" cap="none" dirty="0"/>
              <a:t> </a:t>
            </a:r>
            <a:r>
              <a:rPr sz="2200" cap="none" dirty="0" err="1"/>
              <a:t>развивающей</a:t>
            </a:r>
            <a:r>
              <a:rPr sz="2200" cap="none" dirty="0"/>
              <a:t> </a:t>
            </a:r>
            <a:r>
              <a:rPr sz="2200" cap="none" dirty="0" err="1"/>
              <a:t>предметно</a:t>
            </a:r>
            <a:r>
              <a:rPr sz="2200" cap="none" dirty="0"/>
              <a:t> – </a:t>
            </a:r>
            <a:r>
              <a:rPr sz="2200" cap="none" dirty="0" err="1"/>
              <a:t>пространственной</a:t>
            </a:r>
            <a:r>
              <a:rPr sz="2200" cap="none" dirty="0"/>
              <a:t> </a:t>
            </a:r>
            <a:r>
              <a:rPr sz="2200" cap="none" dirty="0" err="1"/>
              <a:t>среды</a:t>
            </a:r>
            <a:r>
              <a:rPr sz="2200" cap="none" dirty="0"/>
              <a:t> </a:t>
            </a:r>
            <a:r>
              <a:rPr sz="2200" cap="none" dirty="0" err="1"/>
              <a:t>группы</a:t>
            </a:r>
            <a:r>
              <a:rPr sz="2200" cap="none" dirty="0"/>
              <a:t>, </a:t>
            </a:r>
            <a:r>
              <a:rPr sz="2200" cap="none" dirty="0" err="1"/>
              <a:t>родительского</a:t>
            </a:r>
            <a:r>
              <a:rPr sz="2200" cap="none" dirty="0"/>
              <a:t> </a:t>
            </a:r>
            <a:r>
              <a:rPr sz="2200" cap="none" dirty="0" err="1"/>
              <a:t>уголка</a:t>
            </a:r>
            <a:r>
              <a:rPr sz="2200" cap="none" dirty="0"/>
              <a:t>;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 </a:t>
            </a:r>
            <a:r>
              <a:rPr dirty="0" err="1"/>
              <a:t>Показ</a:t>
            </a:r>
            <a:r>
              <a:rPr dirty="0"/>
              <a:t> </a:t>
            </a:r>
            <a:r>
              <a:rPr dirty="0" err="1"/>
              <a:t>открытого</a:t>
            </a:r>
            <a:r>
              <a:rPr dirty="0"/>
              <a:t> </a:t>
            </a:r>
            <a:r>
              <a:rPr dirty="0" err="1"/>
              <a:t>занятия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формированию</a:t>
            </a:r>
            <a:r>
              <a:rPr dirty="0"/>
              <a:t> </a:t>
            </a:r>
            <a:r>
              <a:rPr dirty="0" err="1"/>
              <a:t>основ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педагогов</a:t>
            </a:r>
            <a:r>
              <a:rPr dirty="0"/>
              <a:t> ДОУ, </a:t>
            </a:r>
            <a:r>
              <a:rPr dirty="0" err="1"/>
              <a:t>родителей</a:t>
            </a:r>
            <a:r>
              <a:rPr dirty="0"/>
              <a:t>;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200" cap="none" dirty="0"/>
              <a:t> </a:t>
            </a:r>
            <a:r>
              <a:rPr sz="2200" cap="none" dirty="0" err="1"/>
              <a:t>Презентация</a:t>
            </a:r>
            <a:r>
              <a:rPr sz="2200" cap="none" dirty="0"/>
              <a:t> </a:t>
            </a:r>
            <a:r>
              <a:rPr sz="2200" cap="none" dirty="0" err="1"/>
              <a:t>проекта</a:t>
            </a:r>
            <a:r>
              <a:rPr sz="2200" cap="none" dirty="0"/>
              <a:t> </a:t>
            </a:r>
            <a:r>
              <a:rPr sz="2200" cap="none" dirty="0" err="1"/>
              <a:t>на</a:t>
            </a:r>
            <a:r>
              <a:rPr sz="2200" cap="none" dirty="0"/>
              <a:t> </a:t>
            </a:r>
            <a:r>
              <a:rPr sz="2200" cap="none" dirty="0" err="1"/>
              <a:t>педсовете</a:t>
            </a:r>
            <a:r>
              <a:rPr sz="2200" cap="none" dirty="0"/>
              <a:t>.</a:t>
            </a:r>
          </a:p>
          <a:p>
            <a:pPr marL="0" marR="0" indent="0" algn="just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sz="2200" cap="none" dirty="0"/>
          </a:p>
          <a:p>
            <a:pPr marL="0" marR="0" indent="0" algn="just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2200" cap="none" dirty="0"/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RUAADUCAADaNQAAgQcAABAAAAAmAAAACAAAAP//////////"/>
              </a:ext>
            </a:extLst>
          </p:cNvSpPr>
          <p:nvPr/>
        </p:nvSpPr>
        <p:spPr>
          <a:xfrm>
            <a:off x="3515995" y="358775"/>
            <a:ext cx="5238115" cy="861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u="sng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600" cap="none"/>
              <a:t>3 этап – Заключительный:</a:t>
            </a:r>
          </a:p>
        </p:txBody>
      </p:sp>
      <p:pic>
        <p:nvPicPr>
          <p:cNvPr id="7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d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wwAAD/FwAAEUcAAJw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3110683"/>
            <a:ext cx="4740644" cy="3556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23843" r="29151" b="14425"/>
          <a:stretch/>
        </p:blipFill>
        <p:spPr>
          <a:xfrm>
            <a:off x="8497888" y="2439670"/>
            <a:ext cx="3300730" cy="423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 b="11287"/>
          <a:stretch/>
        </p:blipFill>
        <p:spPr>
          <a:xfrm>
            <a:off x="5400548" y="2450388"/>
            <a:ext cx="2923667" cy="414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AAAAAAAAAA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AAAAAAAAAA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hAAAAZAAAAAAAAAAjAAAABAAAAGQAAAAXAAAAFAAAAAAAAAAAAAAA/38AAP9/AAAAAAAACQAAAAQAAAAAAAAAHgAAAGgAAAAAAAAAAAAAAAAAAAAAAAAAAAAAABAnAAAQJwAAAAAAAAAAAAAAAAAAAAAAAAAAAAAAAAAAAAAAAAAAAAAUAAAAAAAAAMDA/wAAAAAAZAAAADIAAAAAAAAAlg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QBAAAcAQAAt0kAAPcoAAAQAAAAJgAAAAgAAAD//////////w=="/>
              </a:ext>
            </a:extLst>
          </p:cNvPicPr>
          <p:nvPr/>
        </p:nvPicPr>
        <p:blipFill>
          <a:blip r:embed="rId3">
            <a:lum contrast="-3000"/>
          </a:blip>
          <a:stretch>
            <a:fillRect/>
          </a:stretch>
        </p:blipFill>
        <p:spPr>
          <a:xfrm>
            <a:off x="165100" y="180340"/>
            <a:ext cx="11817985" cy="64789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AAAAAAC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RUAAKYCAAAWNAAAnwYAABAAAAAmAAAACAAAAP//////////"/>
              </a:ext>
            </a:extLst>
          </p:cNvSpPr>
          <p:nvPr/>
        </p:nvSpPr>
        <p:spPr>
          <a:xfrm>
            <a:off x="3485515" y="753427"/>
            <a:ext cx="498157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3000" b="1" cap="none" dirty="0"/>
              <a:t>ТИП ПРОЕКТА:</a:t>
            </a:r>
            <a:endParaRPr sz="3600" b="1" cap="none" dirty="0"/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8gcAAEIKAADcRAAAVx8AABAAAAAmAAAACAAAAP//////////"/>
              </a:ext>
            </a:extLst>
          </p:cNvSpPr>
          <p:nvPr/>
        </p:nvSpPr>
        <p:spPr>
          <a:xfrm>
            <a:off x="1291590" y="1667510"/>
            <a:ext cx="9902190" cy="34270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lnSpc>
                <a:spcPct val="150000"/>
              </a:lnSpc>
              <a:buNone/>
              <a:defRPr sz="2000" cap="none"/>
            </a:pP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методу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: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 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информационно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–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исследовательский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,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игровой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.</a:t>
            </a:r>
          </a:p>
          <a:p>
            <a:pPr algn="just">
              <a:lnSpc>
                <a:spcPct val="150000"/>
              </a:lnSpc>
              <a:buNone/>
              <a:defRPr sz="2000" cap="none"/>
            </a:pP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содержанию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: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познавательный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.</a:t>
            </a:r>
          </a:p>
          <a:p>
            <a:pPr algn="just">
              <a:lnSpc>
                <a:spcPct val="150000"/>
              </a:lnSpc>
              <a:buNone/>
              <a:defRPr sz="2000" cap="none"/>
            </a:pP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числу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участников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проекта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: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дети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подготовительной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группы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№1 ( 6-7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лет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),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воспитатели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,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учитель-дефектолог</a:t>
            </a:r>
            <a:r>
              <a:rPr sz="26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,</a:t>
            </a:r>
            <a:r>
              <a:rPr lang="ru-RU" sz="26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lang="ru-RU" sz="2600" cap="none" dirty="0" err="1" smtClean="0">
                <a:latin typeface="Times New Roman" pitchFamily="1" charset="-52"/>
                <a:ea typeface="SimSun" charset="0"/>
                <a:cs typeface="Times New Roman" pitchFamily="1" charset="-52"/>
              </a:rPr>
              <a:t>тьютор</a:t>
            </a:r>
            <a:r>
              <a:rPr lang="ru-RU" sz="26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,</a:t>
            </a:r>
            <a:r>
              <a:rPr sz="26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родители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По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времени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600" b="1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проведения</a:t>
            </a:r>
            <a:r>
              <a:rPr sz="2600" b="1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: </a:t>
            </a:r>
            <a:r>
              <a:rPr sz="26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краткосрочный</a:t>
            </a:r>
            <a:r>
              <a:rPr sz="26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.</a:t>
            </a:r>
            <a:endParaRPr sz="2400" cap="none" dirty="0">
              <a:latin typeface="Times New Roman" pitchFamily="1" charset="-52"/>
              <a:ea typeface="SimSun" charset="0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I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xAAABcDAADTOQAAEAcAABAAAAAmAAAACAAAAP//////////"/>
              </a:ext>
            </a:extLst>
          </p:cNvSpPr>
          <p:nvPr/>
        </p:nvSpPr>
        <p:spPr>
          <a:xfrm>
            <a:off x="2625725" y="502285"/>
            <a:ext cx="6774180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АКТУАЛЬНОСТЬ ПРОЕКТА: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QUAABAHAABNRQAAuicAABAAAAAmAAAACAAAAP//////////"/>
              </a:ext>
            </a:extLst>
          </p:cNvSpPr>
          <p:nvPr/>
        </p:nvSpPr>
        <p:spPr>
          <a:xfrm>
            <a:off x="932815" y="1148080"/>
            <a:ext cx="10332720" cy="5309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43180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Воспитание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 </a:t>
            </a:r>
            <a:r>
              <a:rPr dirty="0" err="1"/>
              <a:t>дошкольного</a:t>
            </a:r>
            <a:r>
              <a:rPr dirty="0"/>
              <a:t> </a:t>
            </a:r>
            <a:r>
              <a:rPr dirty="0" err="1"/>
              <a:t>возраста</a:t>
            </a:r>
            <a:r>
              <a:rPr dirty="0"/>
              <a:t> в </a:t>
            </a:r>
            <a:r>
              <a:rPr dirty="0" err="1"/>
              <a:t>настоящее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актуально</a:t>
            </a:r>
            <a:r>
              <a:rPr dirty="0"/>
              <a:t> и </a:t>
            </a:r>
            <a:r>
              <a:rPr dirty="0" err="1"/>
              <a:t>востребовано</a:t>
            </a:r>
            <a:r>
              <a:rPr dirty="0"/>
              <a:t>. </a:t>
            </a:r>
            <a:r>
              <a:rPr dirty="0" err="1"/>
              <a:t>Ведь</a:t>
            </a:r>
            <a:r>
              <a:rPr dirty="0"/>
              <a:t> </a:t>
            </a:r>
            <a:r>
              <a:rPr dirty="0" err="1"/>
              <a:t>финансовая</a:t>
            </a:r>
            <a:r>
              <a:rPr dirty="0"/>
              <a:t> </a:t>
            </a:r>
            <a:r>
              <a:rPr dirty="0" err="1"/>
              <a:t>грамотность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глобальной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проблемой</a:t>
            </a:r>
            <a:r>
              <a:rPr dirty="0"/>
              <a:t>, </a:t>
            </a:r>
            <a:r>
              <a:rPr dirty="0" err="1"/>
              <a:t>неотделимой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ребенка</a:t>
            </a:r>
            <a:r>
              <a:rPr dirty="0"/>
              <a:t> с </a:t>
            </a:r>
            <a:r>
              <a:rPr dirty="0" err="1"/>
              <a:t>ранних</a:t>
            </a:r>
            <a:r>
              <a:rPr dirty="0"/>
              <a:t>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. </a:t>
            </a:r>
            <a:r>
              <a:rPr dirty="0" err="1"/>
              <a:t>Практически</a:t>
            </a:r>
            <a:r>
              <a:rPr dirty="0"/>
              <a:t> </a:t>
            </a:r>
            <a:r>
              <a:rPr dirty="0" err="1"/>
              <a:t>ежедневно</a:t>
            </a:r>
            <a:r>
              <a:rPr dirty="0"/>
              <a:t> </a:t>
            </a:r>
            <a:r>
              <a:rPr lang="ru-RU" dirty="0" smtClean="0"/>
              <a:t>дети</a:t>
            </a:r>
            <a:r>
              <a:rPr dirty="0" smtClean="0"/>
              <a:t> </a:t>
            </a:r>
            <a:r>
              <a:rPr dirty="0" err="1"/>
              <a:t>слышат</a:t>
            </a:r>
            <a:r>
              <a:rPr dirty="0"/>
              <a:t> в </a:t>
            </a:r>
            <a:r>
              <a:rPr dirty="0" err="1"/>
              <a:t>семье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родители</a:t>
            </a:r>
            <a:r>
              <a:rPr dirty="0"/>
              <a:t> </a:t>
            </a:r>
            <a:r>
              <a:rPr dirty="0" err="1"/>
              <a:t>обсуждают</a:t>
            </a:r>
            <a:r>
              <a:rPr dirty="0"/>
              <a:t> </a:t>
            </a:r>
            <a:r>
              <a:rPr dirty="0" err="1"/>
              <a:t>повышение</a:t>
            </a:r>
            <a:r>
              <a:rPr dirty="0"/>
              <a:t> </a:t>
            </a:r>
            <a:r>
              <a:rPr dirty="0" err="1"/>
              <a:t>зарплаты</a:t>
            </a:r>
            <a:r>
              <a:rPr dirty="0"/>
              <a:t>,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цен</a:t>
            </a:r>
            <a:r>
              <a:rPr dirty="0"/>
              <a:t> в </a:t>
            </a:r>
            <a:r>
              <a:rPr dirty="0" err="1"/>
              <a:t>магазинах</a:t>
            </a:r>
            <a:r>
              <a:rPr dirty="0"/>
              <a:t>. </a:t>
            </a:r>
            <a:r>
              <a:rPr dirty="0" err="1"/>
              <a:t>Желание</a:t>
            </a:r>
            <a:r>
              <a:rPr dirty="0"/>
              <a:t> </a:t>
            </a:r>
            <a:r>
              <a:rPr dirty="0" err="1"/>
              <a:t>обладать</a:t>
            </a:r>
            <a:r>
              <a:rPr dirty="0"/>
              <a:t> </a:t>
            </a:r>
            <a:r>
              <a:rPr dirty="0" err="1"/>
              <a:t>дорогостоящей</a:t>
            </a:r>
            <a:r>
              <a:rPr dirty="0"/>
              <a:t> </a:t>
            </a:r>
            <a:r>
              <a:rPr dirty="0" err="1"/>
              <a:t>игрушкой</a:t>
            </a:r>
            <a:r>
              <a:rPr dirty="0"/>
              <a:t>, </a:t>
            </a:r>
            <a:r>
              <a:rPr dirty="0" err="1"/>
              <a:t>которую</a:t>
            </a:r>
            <a:r>
              <a:rPr dirty="0"/>
              <a:t> </a:t>
            </a:r>
            <a:r>
              <a:rPr dirty="0" err="1"/>
              <a:t>мама</a:t>
            </a:r>
            <a:r>
              <a:rPr dirty="0"/>
              <a:t> и </a:t>
            </a:r>
            <a:r>
              <a:rPr dirty="0" err="1"/>
              <a:t>папа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приобрести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соприкосновение</a:t>
            </a:r>
            <a:r>
              <a:rPr dirty="0"/>
              <a:t> с </a:t>
            </a:r>
            <a:r>
              <a:rPr dirty="0" err="1"/>
              <a:t>миром</a:t>
            </a:r>
            <a:r>
              <a:rPr dirty="0"/>
              <a:t> </a:t>
            </a:r>
            <a:r>
              <a:rPr dirty="0" err="1"/>
              <a:t>финансов</a:t>
            </a:r>
            <a:r>
              <a:rPr dirty="0"/>
              <a:t>.</a:t>
            </a:r>
          </a:p>
          <a:p>
            <a:pPr indent="431800" algn="just">
              <a:buNone/>
            </a:pP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Именно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поэтому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в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дошкольной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педагогике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не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так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давно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появилось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инновационное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направление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—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экономическое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воспитание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</a:p>
          <a:p>
            <a:pPr indent="431800" algn="just">
              <a:buNone/>
            </a:pP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Экономическое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воспитание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детей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дошкольного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возраста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–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это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целенаправленный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процесс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формирования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нравственно-экономических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качеств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личности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таких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как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бережливость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ответственность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деловитость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предприимчивость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а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также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получение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знаний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об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экономической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жизни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людей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,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ориентированной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на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систему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ценностей</a:t>
            </a:r>
            <a:r>
              <a:rPr sz="2400" cap="none" dirty="0">
                <a:latin typeface="Times New Roman" pitchFamily="1" charset="-52"/>
                <a:ea typeface="Times New Roman" pitchFamily="1" charset="-52"/>
                <a:cs typeface="Times New Roman" pitchFamily="1" charset="-52"/>
              </a:rPr>
              <a:t>.</a:t>
            </a:r>
            <a:r>
              <a:rPr sz="20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AAAAAAAAAAC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xYAAMQBAAClMwAAzAUAABAAAAAmAAAACAAAAP//////////"/>
              </a:ext>
            </a:extLst>
          </p:cNvSpPr>
          <p:nvPr/>
        </p:nvSpPr>
        <p:spPr>
          <a:xfrm>
            <a:off x="3613785" y="287020"/>
            <a:ext cx="4781550" cy="655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3000" cap="none">
                <a:solidFill>
                  <a:srgbClr val="000000"/>
                </a:solidFill>
              </a:defRPr>
            </a:pPr>
            <a:r>
              <a:rPr b="1" cap="none">
                <a:latin typeface="Times New Roman" pitchFamily="1" charset="-52"/>
                <a:ea typeface="SimSun" charset="0"/>
                <a:cs typeface="Times New Roman" pitchFamily="1" charset="-52"/>
              </a:rPr>
              <a:t>ЦЕЛЬ ПРОЕКТА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cap="none">
                <a:solidFill>
                  <a:srgbClr val="000000"/>
                </a:solidFill>
              </a:defRPr>
            </a:pPr>
            <a:endParaRPr b="1" cap="none">
              <a:latin typeface="Times New Roman" pitchFamily="1" charset="-52"/>
              <a:ea typeface="SimSun" charset="0"/>
              <a:cs typeface="Times New Roman" pitchFamily="1" charset="-52"/>
            </a:endParaRPr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EAcAAJ8GAADFRAAA6wsAABAAAAAmAAAACAAAAP//////////"/>
              </a:ext>
            </a:extLst>
          </p:cNvSpPr>
          <p:nvPr/>
        </p:nvSpPr>
        <p:spPr>
          <a:xfrm>
            <a:off x="1148080" y="1076325"/>
            <a:ext cx="10031095" cy="861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r>
              <a:rPr lang="ru-RU" sz="24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ф</a:t>
            </a:r>
            <a:r>
              <a:rPr sz="2400" cap="none" dirty="0" err="1" smtClean="0">
                <a:latin typeface="Times New Roman" pitchFamily="1" charset="-52"/>
                <a:ea typeface="SimSun" charset="0"/>
                <a:cs typeface="Times New Roman" pitchFamily="1" charset="-52"/>
              </a:rPr>
              <a:t>ормирование</a:t>
            </a:r>
            <a:r>
              <a:rPr sz="24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элементов</a:t>
            </a:r>
            <a:r>
              <a:rPr sz="24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финансовой</a:t>
            </a:r>
            <a:r>
              <a:rPr sz="24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</a:t>
            </a:r>
            <a:r>
              <a:rPr sz="2400" cap="none" dirty="0" err="1">
                <a:latin typeface="Times New Roman" pitchFamily="1" charset="-52"/>
                <a:ea typeface="SimSun" charset="0"/>
                <a:cs typeface="Times New Roman" pitchFamily="1" charset="-52"/>
              </a:rPr>
              <a:t>грамотности</a:t>
            </a:r>
            <a:r>
              <a:rPr sz="2400" cap="none" dirty="0">
                <a:latin typeface="Times New Roman" pitchFamily="1" charset="-52"/>
                <a:ea typeface="SimSun" charset="0"/>
                <a:cs typeface="Times New Roman" pitchFamily="1" charset="-52"/>
              </a:rPr>
              <a:t> у </a:t>
            </a:r>
            <a:r>
              <a:rPr sz="2400" cap="none" dirty="0" err="1" smtClean="0">
                <a:latin typeface="Times New Roman" pitchFamily="1" charset="-52"/>
                <a:ea typeface="SimSun" charset="0"/>
                <a:cs typeface="Times New Roman" pitchFamily="1" charset="-52"/>
              </a:rPr>
              <a:t>дошкольников</a:t>
            </a:r>
            <a:r>
              <a:rPr lang="ru-RU" sz="2400" cap="none" dirty="0" smtClean="0">
                <a:latin typeface="Times New Roman" pitchFamily="1" charset="-52"/>
                <a:ea typeface="SimSun" charset="0"/>
                <a:cs typeface="Times New Roman" pitchFamily="1" charset="-52"/>
              </a:rPr>
              <a:t>.</a:t>
            </a:r>
            <a:endParaRPr sz="2400" cap="none" dirty="0">
              <a:solidFill>
                <a:srgbClr val="FF0000"/>
              </a:solidFill>
              <a:latin typeface="Times New Roman" pitchFamily="1" charset="-52"/>
              <a:ea typeface="SimSun" charset="0"/>
              <a:cs typeface="Times New Roman" pitchFamily="1" charset="-52"/>
            </a:endParaRPr>
          </a:p>
        </p:txBody>
      </p:sp>
      <p:sp>
        <p:nvSpPr>
          <p:cNvPr id="7" name="Текстовое поле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pgIAAIMRAABkSAAAoyQAABAAAAAmAAAACAAAAP//////////"/>
              </a:ext>
            </a:extLst>
          </p:cNvSpPr>
          <p:nvPr/>
        </p:nvSpPr>
        <p:spPr>
          <a:xfrm>
            <a:off x="430530" y="2846705"/>
            <a:ext cx="11337290" cy="3108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defTabSz="457200">
              <a:buFont typeface="Symbol" pitchFamily="1" charset="2"/>
              <a:buChar char=""/>
              <a:tabLst>
                <a:tab pos="504190" algn="l"/>
                <a:tab pos="720090" algn="l"/>
              </a:tabLst>
              <a:defRPr sz="2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Дать дошкольникам первичные финансовые и экономические представления;</a:t>
            </a:r>
          </a:p>
          <a:p>
            <a:pPr defTabSz="457200">
              <a:buFont typeface="Symbol" pitchFamily="1" charset="2"/>
              <a:buChar char=""/>
              <a:tabLst>
                <a:tab pos="504190" algn="l"/>
                <a:tab pos="720090" algn="l"/>
              </a:tabLst>
              <a:defRPr sz="2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Обогатить словарный запас детей основными финансово – экономическими понятиями, соответствующими их возрасту (деньги, товар, заработная плата и т. д.);</a:t>
            </a:r>
          </a:p>
          <a:p>
            <a:pPr defTabSz="457200">
              <a:buFont typeface="Symbol" pitchFamily="1" charset="2"/>
              <a:buChar char=""/>
              <a:tabLst>
                <a:tab pos="504190" algn="l"/>
                <a:tab pos="720090" algn="l"/>
              </a:tabLst>
              <a:defRPr sz="2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Учить правильному отношению к деньгам, способам их зарабатывания и разумному использованию;</a:t>
            </a:r>
          </a:p>
          <a:p>
            <a:pPr defTabSz="457200">
              <a:buFont typeface="Symbol" pitchFamily="1" charset="2"/>
              <a:buChar char=""/>
              <a:tabLst>
                <a:tab pos="504190" algn="l"/>
                <a:tab pos="720090" algn="l"/>
              </a:tabLst>
              <a:defRPr sz="2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Воспитание уважения к труду взрослых, добросовестному отношению к посильному труду;</a:t>
            </a:r>
          </a:p>
          <a:p>
            <a:pPr defTabSz="457200">
              <a:buFont typeface="Symbol" pitchFamily="1" charset="2"/>
              <a:buChar char=""/>
              <a:tabLst>
                <a:tab pos="504190" algn="l"/>
                <a:tab pos="720090" algn="l"/>
              </a:tabLst>
              <a:defRPr sz="24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Воспитание социально-личностные качества и ценностные ориентиры, необходимые для рационального поведения в сфере экономики.</a:t>
            </a:r>
          </a:p>
          <a:p>
            <a:endParaRPr/>
          </a:p>
        </p:txBody>
      </p:sp>
      <p:sp>
        <p:nvSpPr>
          <p:cNvPr id="8" name="Текстовое поле4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hYAAK8NAAD4NAAA4REAABAAAAAmAAAACAAAAP//////////"/>
              </a:ext>
            </a:extLst>
          </p:cNvSpPr>
          <p:nvPr/>
        </p:nvSpPr>
        <p:spPr>
          <a:xfrm>
            <a:off x="3648710" y="2224405"/>
            <a:ext cx="4961890" cy="6819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000" b="1" cap="none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defRPr>
            </a:pPr>
            <a:r>
              <a:t>ЗАДАЧИ ПРОЕКТА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1AgAAMQBAACEQgAA9gUAABAAAAAmAAAACAAAAP//////////"/>
              </a:ext>
            </a:extLst>
          </p:cNvSpPr>
          <p:nvPr/>
        </p:nvSpPr>
        <p:spPr>
          <a:xfrm>
            <a:off x="1435100" y="486583"/>
            <a:ext cx="9377680" cy="6819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3000" cap="none" dirty="0"/>
              <a:t>ПРЕДПОЛАГАЕМЫЕ РЕЗУЛЬТАТЫ ПРОЕКТА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3000" cap="none" dirty="0"/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agQAAPUGAAAvRgAAuicAABAAAAAmAAAACAAAAP//////////"/>
              </a:ext>
            </a:extLst>
          </p:cNvSpPr>
          <p:nvPr/>
        </p:nvSpPr>
        <p:spPr>
          <a:xfrm>
            <a:off x="717550" y="1419860"/>
            <a:ext cx="10691495" cy="53270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: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осознавать</a:t>
            </a:r>
            <a:r>
              <a:rPr dirty="0"/>
              <a:t> и </a:t>
            </a:r>
            <a:r>
              <a:rPr dirty="0" err="1"/>
              <a:t>соизмерять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потребности</a:t>
            </a:r>
            <a:r>
              <a:rPr dirty="0"/>
              <a:t> и </a:t>
            </a:r>
            <a:r>
              <a:rPr dirty="0" err="1"/>
              <a:t>возможности</a:t>
            </a:r>
            <a:r>
              <a:rPr dirty="0"/>
              <a:t>;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использовать</a:t>
            </a:r>
            <a:r>
              <a:rPr dirty="0"/>
              <a:t> в </a:t>
            </a:r>
            <a:r>
              <a:rPr dirty="0" err="1"/>
              <a:t>игровой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экономические</a:t>
            </a:r>
            <a:r>
              <a:rPr dirty="0"/>
              <a:t> </a:t>
            </a:r>
            <a:r>
              <a:rPr dirty="0" err="1"/>
              <a:t>понятия</a:t>
            </a:r>
            <a:r>
              <a:rPr dirty="0"/>
              <a:t> и </a:t>
            </a:r>
            <a:r>
              <a:rPr dirty="0" err="1"/>
              <a:t>категории</a:t>
            </a:r>
            <a:r>
              <a:rPr dirty="0"/>
              <a:t> (</a:t>
            </a:r>
            <a:r>
              <a:rPr dirty="0" err="1"/>
              <a:t>деньги</a:t>
            </a:r>
            <a:r>
              <a:rPr dirty="0"/>
              <a:t>, </a:t>
            </a:r>
            <a:r>
              <a:rPr dirty="0" err="1"/>
              <a:t>цена</a:t>
            </a:r>
            <a:r>
              <a:rPr dirty="0"/>
              <a:t>, </a:t>
            </a:r>
            <a:r>
              <a:rPr dirty="0" err="1"/>
              <a:t>товар</a:t>
            </a:r>
            <a:r>
              <a:rPr dirty="0"/>
              <a:t>, </a:t>
            </a:r>
            <a:r>
              <a:rPr dirty="0" err="1"/>
              <a:t>семейный</a:t>
            </a:r>
            <a:r>
              <a:rPr dirty="0"/>
              <a:t> </a:t>
            </a:r>
            <a:r>
              <a:rPr dirty="0" err="1"/>
              <a:t>бюджет</a:t>
            </a:r>
            <a:r>
              <a:rPr dirty="0"/>
              <a:t> и т. д.);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контролировать</a:t>
            </a:r>
            <a:r>
              <a:rPr dirty="0"/>
              <a:t> </a:t>
            </a:r>
            <a:r>
              <a:rPr dirty="0" err="1"/>
              <a:t>ответственность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поступки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положительно</a:t>
            </a:r>
            <a:r>
              <a:rPr dirty="0"/>
              <a:t> </a:t>
            </a:r>
            <a:r>
              <a:rPr dirty="0" err="1"/>
              <a:t>сказаться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экономическом</a:t>
            </a:r>
            <a:r>
              <a:rPr dirty="0"/>
              <a:t> </a:t>
            </a:r>
            <a:r>
              <a:rPr dirty="0" err="1"/>
              <a:t>положении</a:t>
            </a:r>
            <a:r>
              <a:rPr dirty="0"/>
              <a:t> </a:t>
            </a:r>
            <a:r>
              <a:rPr dirty="0" err="1"/>
              <a:t>семьи</a:t>
            </a:r>
            <a:r>
              <a:rPr dirty="0"/>
              <a:t> и </a:t>
            </a:r>
            <a:r>
              <a:rPr dirty="0" err="1"/>
              <a:t>самого</a:t>
            </a:r>
            <a:r>
              <a:rPr dirty="0"/>
              <a:t> </a:t>
            </a:r>
            <a:r>
              <a:rPr dirty="0" err="1"/>
              <a:t>ребенка</a:t>
            </a:r>
            <a:r>
              <a:rPr dirty="0"/>
              <a:t>.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родителей</a:t>
            </a:r>
            <a:r>
              <a:rPr dirty="0"/>
              <a:t>: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0" cap="none" dirty="0" err="1"/>
              <a:t>повышение</a:t>
            </a:r>
            <a:r>
              <a:rPr b="0" cap="none" dirty="0"/>
              <a:t> </a:t>
            </a:r>
            <a:r>
              <a:rPr b="0" cap="none" dirty="0" err="1"/>
              <a:t>педагогической</a:t>
            </a:r>
            <a:r>
              <a:rPr b="0" cap="none" dirty="0"/>
              <a:t> </a:t>
            </a:r>
            <a:r>
              <a:rPr b="0" cap="none" dirty="0" err="1"/>
              <a:t>культуры</a:t>
            </a:r>
            <a:r>
              <a:rPr b="0" cap="none" dirty="0"/>
              <a:t> </a:t>
            </a:r>
            <a:r>
              <a:rPr b="0" cap="none" dirty="0" err="1"/>
              <a:t>родителей</a:t>
            </a:r>
            <a:r>
              <a:rPr b="0" cap="none" dirty="0"/>
              <a:t> </a:t>
            </a:r>
            <a:r>
              <a:rPr b="0" cap="none" dirty="0" err="1"/>
              <a:t>по</a:t>
            </a:r>
            <a:r>
              <a:rPr b="0" cap="none" dirty="0"/>
              <a:t> </a:t>
            </a:r>
            <a:r>
              <a:rPr b="0" cap="none" dirty="0" err="1"/>
              <a:t>вопросам</a:t>
            </a:r>
            <a:r>
              <a:rPr b="0" cap="none" dirty="0"/>
              <a:t> </a:t>
            </a:r>
            <a:r>
              <a:rPr b="0" cap="none" dirty="0" err="1"/>
              <a:t>финансовой</a:t>
            </a:r>
            <a:r>
              <a:rPr b="0" cap="none" dirty="0"/>
              <a:t> </a:t>
            </a:r>
            <a:r>
              <a:rPr b="0" cap="none" dirty="0" err="1"/>
              <a:t>грамотности</a:t>
            </a:r>
            <a:r>
              <a:rPr b="0" cap="none" dirty="0"/>
              <a:t>.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b="0" cap="none" dirty="0"/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педагогов</a:t>
            </a:r>
            <a:r>
              <a:rPr dirty="0"/>
              <a:t>: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0" cap="none" dirty="0" err="1"/>
              <a:t>повышение</a:t>
            </a:r>
            <a:r>
              <a:rPr b="0" cap="none" dirty="0"/>
              <a:t> </a:t>
            </a:r>
            <a:r>
              <a:rPr b="0" cap="none" dirty="0" err="1"/>
              <a:t>квалификации</a:t>
            </a:r>
            <a:r>
              <a:rPr b="0" cap="none" dirty="0"/>
              <a:t> в </a:t>
            </a:r>
            <a:r>
              <a:rPr b="0" cap="none" dirty="0" err="1"/>
              <a:t>вопросах</a:t>
            </a:r>
            <a:r>
              <a:rPr b="0" cap="none" dirty="0"/>
              <a:t> </a:t>
            </a:r>
            <a:r>
              <a:rPr b="0" cap="none" dirty="0" err="1"/>
              <a:t>формирования</a:t>
            </a:r>
            <a:r>
              <a:rPr b="0" cap="none" dirty="0"/>
              <a:t> и </a:t>
            </a:r>
            <a:r>
              <a:rPr b="0" cap="none" dirty="0" err="1"/>
              <a:t>развития</a:t>
            </a:r>
            <a:r>
              <a:rPr b="0" cap="none" dirty="0"/>
              <a:t> </a:t>
            </a:r>
            <a:r>
              <a:rPr b="0" cap="none" dirty="0" err="1"/>
              <a:t>финансовой</a:t>
            </a:r>
            <a:r>
              <a:rPr b="0" cap="none" dirty="0"/>
              <a:t> </a:t>
            </a:r>
            <a:r>
              <a:rPr b="0" cap="none" dirty="0" err="1"/>
              <a:t>грамотности</a:t>
            </a:r>
            <a:r>
              <a:rPr b="0" cap="none" dirty="0"/>
              <a:t> у </a:t>
            </a:r>
            <a:r>
              <a:rPr b="0" cap="none" dirty="0" err="1"/>
              <a:t>дошкольников</a:t>
            </a:r>
            <a:r>
              <a:rPr b="0" cap="none" dirty="0"/>
              <a:t>;</a:t>
            </a:r>
          </a:p>
          <a:p>
            <a:pPr marL="0" marR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200" cap="none" dirty="0" err="1"/>
              <a:t>повышение</a:t>
            </a:r>
            <a:r>
              <a:rPr sz="2200" cap="none" dirty="0"/>
              <a:t> </a:t>
            </a:r>
            <a:r>
              <a:rPr sz="2200" cap="none" dirty="0" err="1"/>
              <a:t>уровня</a:t>
            </a:r>
            <a:r>
              <a:rPr sz="2200" cap="none" dirty="0"/>
              <a:t> </a:t>
            </a:r>
            <a:r>
              <a:rPr sz="2200" cap="none" dirty="0" err="1"/>
              <a:t>взаимодействия</a:t>
            </a:r>
            <a:r>
              <a:rPr sz="2200" cap="none" dirty="0"/>
              <a:t> в </a:t>
            </a:r>
            <a:r>
              <a:rPr sz="2200" cap="none" dirty="0" err="1"/>
              <a:t>педагогическом</a:t>
            </a:r>
            <a:r>
              <a:rPr sz="2200" cap="none" dirty="0"/>
              <a:t> </a:t>
            </a:r>
            <a:r>
              <a:rPr sz="2200" cap="none" dirty="0" err="1"/>
              <a:t>коллективе</a:t>
            </a:r>
            <a:r>
              <a:rPr sz="2200" cap="none" dirty="0"/>
              <a:t>.</a:t>
            </a:r>
          </a:p>
          <a:p>
            <a:pPr marL="0" marR="0" indent="0" algn="just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2200" cap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wYAACcKAAAvRgAA/SEAABAAAAAmAAAACAAAAP//////////"/>
              </a:ext>
            </a:extLst>
          </p:cNvSpPr>
          <p:nvPr/>
        </p:nvSpPr>
        <p:spPr>
          <a:xfrm>
            <a:off x="979805" y="1764030"/>
            <a:ext cx="10429240" cy="38747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0385" algn="l"/>
              </a:tabLst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1	</a:t>
            </a:r>
            <a:r>
              <a:rPr dirty="0" err="1"/>
              <a:t>Изучение</a:t>
            </a:r>
            <a:r>
              <a:rPr dirty="0"/>
              <a:t> </a:t>
            </a:r>
            <a:r>
              <a:rPr dirty="0" err="1"/>
              <a:t>научно</a:t>
            </a:r>
            <a:r>
              <a:rPr dirty="0"/>
              <a:t> – </a:t>
            </a:r>
            <a:r>
              <a:rPr dirty="0" err="1"/>
              <a:t>методической</a:t>
            </a:r>
            <a:r>
              <a:rPr dirty="0"/>
              <a:t> </a:t>
            </a:r>
            <a:r>
              <a:rPr dirty="0" err="1"/>
              <a:t>литературы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данной</a:t>
            </a:r>
            <a:r>
              <a:rPr dirty="0"/>
              <a:t> </a:t>
            </a:r>
            <a:r>
              <a:rPr dirty="0" err="1"/>
              <a:t>теме</a:t>
            </a:r>
            <a:r>
              <a:rPr dirty="0"/>
              <a:t>;</a:t>
            </a:r>
          </a:p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0385" algn="l"/>
              </a:tabLst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2	</a:t>
            </a:r>
            <a:r>
              <a:rPr dirty="0" err="1"/>
              <a:t>Планирование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(</a:t>
            </a:r>
            <a:r>
              <a:rPr dirty="0" err="1"/>
              <a:t>определение</a:t>
            </a:r>
            <a:r>
              <a:rPr dirty="0"/>
              <a:t> </a:t>
            </a:r>
            <a:r>
              <a:rPr dirty="0" err="1"/>
              <a:t>темы</a:t>
            </a:r>
            <a:r>
              <a:rPr dirty="0"/>
              <a:t>, </a:t>
            </a:r>
            <a:r>
              <a:rPr dirty="0" err="1"/>
              <a:t>целей</a:t>
            </a:r>
            <a:r>
              <a:rPr dirty="0"/>
              <a:t>, </a:t>
            </a:r>
            <a:r>
              <a:rPr dirty="0" err="1"/>
              <a:t>задач</a:t>
            </a:r>
            <a:r>
              <a:rPr dirty="0"/>
              <a:t>, </a:t>
            </a:r>
            <a:r>
              <a:rPr dirty="0" err="1"/>
              <a:t>содержание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, </a:t>
            </a:r>
            <a:r>
              <a:rPr dirty="0" err="1"/>
              <a:t>прогнозирование</a:t>
            </a:r>
            <a:r>
              <a:rPr dirty="0"/>
              <a:t> </a:t>
            </a:r>
            <a:r>
              <a:rPr dirty="0" err="1"/>
              <a:t>результатов</a:t>
            </a:r>
            <a:r>
              <a:rPr dirty="0"/>
              <a:t>) и </a:t>
            </a:r>
            <a:r>
              <a:rPr dirty="0" err="1"/>
              <a:t>сбор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разных</a:t>
            </a:r>
            <a:r>
              <a:rPr dirty="0"/>
              <a:t> </a:t>
            </a:r>
            <a:r>
              <a:rPr dirty="0" err="1"/>
              <a:t>источников</a:t>
            </a:r>
            <a:r>
              <a:rPr dirty="0"/>
              <a:t> (</a:t>
            </a:r>
            <a:r>
              <a:rPr dirty="0" err="1"/>
              <a:t>книги</a:t>
            </a:r>
            <a:r>
              <a:rPr dirty="0"/>
              <a:t>, </a:t>
            </a:r>
            <a:r>
              <a:rPr dirty="0" err="1"/>
              <a:t>интернет</a:t>
            </a:r>
            <a:r>
              <a:rPr dirty="0"/>
              <a:t>);</a:t>
            </a:r>
          </a:p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0385" algn="l"/>
              </a:tabLst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3	</a:t>
            </a:r>
            <a:r>
              <a:rPr dirty="0" err="1"/>
              <a:t>Обогащение</a:t>
            </a:r>
            <a:r>
              <a:rPr dirty="0"/>
              <a:t> </a:t>
            </a:r>
            <a:r>
              <a:rPr dirty="0" err="1"/>
              <a:t>развивающей</a:t>
            </a:r>
            <a:r>
              <a:rPr dirty="0"/>
              <a:t> </a:t>
            </a:r>
            <a:r>
              <a:rPr dirty="0" err="1"/>
              <a:t>предметно</a:t>
            </a:r>
            <a:r>
              <a:rPr dirty="0"/>
              <a:t> </a:t>
            </a:r>
            <a:r>
              <a:rPr dirty="0" err="1"/>
              <a:t>пространственной</a:t>
            </a:r>
            <a:r>
              <a:rPr dirty="0"/>
              <a:t> </a:t>
            </a:r>
            <a:r>
              <a:rPr dirty="0" err="1"/>
              <a:t>среды</a:t>
            </a:r>
            <a:r>
              <a:rPr dirty="0"/>
              <a:t> в </a:t>
            </a:r>
            <a:r>
              <a:rPr dirty="0" err="1"/>
              <a:t>группе</a:t>
            </a:r>
            <a:r>
              <a:rPr dirty="0"/>
              <a:t>, </a:t>
            </a:r>
            <a:r>
              <a:rPr dirty="0" err="1"/>
              <a:t>необходимой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реализации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.</a:t>
            </a:r>
          </a:p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0385" algn="l"/>
              </a:tabLst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4      </a:t>
            </a:r>
            <a:r>
              <a:rPr dirty="0" err="1"/>
              <a:t>Составление</a:t>
            </a:r>
            <a:r>
              <a:rPr dirty="0"/>
              <a:t> </a:t>
            </a:r>
            <a:r>
              <a:rPr dirty="0" err="1"/>
              <a:t>картотек</a:t>
            </a:r>
            <a:r>
              <a:rPr dirty="0"/>
              <a:t> </a:t>
            </a:r>
            <a:r>
              <a:rPr dirty="0" err="1"/>
              <a:t>дидактических</a:t>
            </a:r>
            <a:r>
              <a:rPr dirty="0"/>
              <a:t> </a:t>
            </a:r>
            <a:r>
              <a:rPr dirty="0" err="1"/>
              <a:t>игр</a:t>
            </a:r>
            <a:r>
              <a:rPr dirty="0"/>
              <a:t>;</a:t>
            </a:r>
          </a:p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0385" algn="l"/>
              </a:tabLst>
              <a:defRPr sz="2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200" cap="none" dirty="0"/>
              <a:t>5	</a:t>
            </a:r>
            <a:r>
              <a:rPr sz="2200" cap="none" dirty="0" err="1"/>
              <a:t>Подготовка</a:t>
            </a:r>
            <a:r>
              <a:rPr sz="2200" cap="none" dirty="0"/>
              <a:t> </a:t>
            </a:r>
            <a:r>
              <a:rPr sz="2200" cap="none" dirty="0" err="1"/>
              <a:t>дополнительного</a:t>
            </a:r>
            <a:r>
              <a:rPr sz="2200" cap="none" dirty="0"/>
              <a:t> </a:t>
            </a:r>
            <a:r>
              <a:rPr sz="2200" cap="none" dirty="0" err="1"/>
              <a:t>познавательного</a:t>
            </a:r>
            <a:r>
              <a:rPr sz="2200" cap="none" dirty="0"/>
              <a:t> </a:t>
            </a:r>
            <a:r>
              <a:rPr sz="2200" cap="none" dirty="0" err="1"/>
              <a:t>материала</a:t>
            </a:r>
            <a:r>
              <a:rPr sz="2200" cap="none" dirty="0"/>
              <a:t>, </a:t>
            </a:r>
            <a:r>
              <a:rPr sz="2200" cap="none" dirty="0" err="1"/>
              <a:t>расширяющего</a:t>
            </a:r>
            <a:r>
              <a:rPr sz="2200" cap="none" dirty="0"/>
              <a:t> </a:t>
            </a:r>
            <a:r>
              <a:rPr sz="2200" cap="none" dirty="0" err="1"/>
              <a:t>кругозор</a:t>
            </a:r>
            <a:r>
              <a:rPr sz="2200" cap="none" dirty="0"/>
              <a:t> </a:t>
            </a:r>
            <a:r>
              <a:rPr sz="2200" cap="none" dirty="0" err="1"/>
              <a:t>детей</a:t>
            </a:r>
            <a:r>
              <a:rPr sz="2200" cap="none" dirty="0"/>
              <a:t> (</a:t>
            </a:r>
            <a:r>
              <a:rPr sz="2200" cap="none" dirty="0" err="1"/>
              <a:t>игрушек</a:t>
            </a:r>
            <a:r>
              <a:rPr sz="2200" cap="none" dirty="0"/>
              <a:t>, </a:t>
            </a:r>
            <a:r>
              <a:rPr sz="2200" cap="none" dirty="0" err="1"/>
              <a:t>атрибутов</a:t>
            </a:r>
            <a:r>
              <a:rPr sz="2200" cap="none" dirty="0"/>
              <a:t>, </a:t>
            </a:r>
            <a:r>
              <a:rPr sz="2200" cap="none" dirty="0" err="1"/>
              <a:t>для</a:t>
            </a:r>
            <a:r>
              <a:rPr sz="2200" cap="none" dirty="0"/>
              <a:t> </a:t>
            </a:r>
            <a:r>
              <a:rPr sz="2200" cap="none" dirty="0" err="1"/>
              <a:t>игровой</a:t>
            </a:r>
            <a:r>
              <a:rPr sz="2200" cap="none" dirty="0"/>
              <a:t> </a:t>
            </a:r>
            <a:r>
              <a:rPr sz="2200" cap="none" dirty="0" err="1"/>
              <a:t>деятельности</a:t>
            </a:r>
            <a:r>
              <a:rPr sz="2200" cap="none" dirty="0"/>
              <a:t>, </a:t>
            </a:r>
            <a:r>
              <a:rPr sz="2200" cap="none" dirty="0" err="1"/>
              <a:t>дидактических</a:t>
            </a:r>
            <a:r>
              <a:rPr sz="2200" cap="none" dirty="0"/>
              <a:t> </a:t>
            </a:r>
            <a:r>
              <a:rPr sz="2200" cap="none" dirty="0" err="1"/>
              <a:t>игр</a:t>
            </a:r>
            <a:r>
              <a:rPr sz="2200" cap="none" dirty="0"/>
              <a:t>, </a:t>
            </a:r>
            <a:r>
              <a:rPr sz="2200" cap="none" dirty="0" err="1"/>
              <a:t>иллюстрированного</a:t>
            </a:r>
            <a:r>
              <a:rPr sz="2200" cap="none" dirty="0"/>
              <a:t> </a:t>
            </a:r>
            <a:r>
              <a:rPr sz="2200" cap="none" dirty="0" err="1"/>
              <a:t>материала</a:t>
            </a:r>
            <a:r>
              <a:rPr sz="2200" cap="none" dirty="0"/>
              <a:t>, </a:t>
            </a:r>
            <a:r>
              <a:rPr sz="2200" cap="none" dirty="0" err="1"/>
              <a:t>художественной</a:t>
            </a:r>
            <a:r>
              <a:rPr sz="2200" cap="none" dirty="0"/>
              <a:t> </a:t>
            </a:r>
            <a:r>
              <a:rPr sz="2200" cap="none" dirty="0" err="1"/>
              <a:t>литературы</a:t>
            </a:r>
            <a:r>
              <a:rPr sz="2200" cap="none" dirty="0"/>
              <a:t> </a:t>
            </a:r>
            <a:r>
              <a:rPr sz="2200" cap="none" dirty="0" err="1"/>
              <a:t>по</a:t>
            </a:r>
            <a:r>
              <a:rPr sz="2200" cap="none" dirty="0"/>
              <a:t> </a:t>
            </a:r>
            <a:r>
              <a:rPr sz="2200" cap="none" dirty="0" err="1"/>
              <a:t>формированию</a:t>
            </a:r>
            <a:r>
              <a:rPr sz="2200" cap="none" dirty="0"/>
              <a:t> </a:t>
            </a:r>
            <a:r>
              <a:rPr sz="2200" cap="none" dirty="0" err="1"/>
              <a:t>финансовой</a:t>
            </a:r>
            <a:r>
              <a:rPr sz="2200" cap="none" dirty="0"/>
              <a:t> </a:t>
            </a:r>
            <a:r>
              <a:rPr sz="2200" cap="none" dirty="0" err="1"/>
              <a:t>грамотности</a:t>
            </a:r>
            <a:r>
              <a:rPr sz="2200" cap="none" dirty="0"/>
              <a:t> </a:t>
            </a:r>
            <a:r>
              <a:rPr sz="2200" cap="none" dirty="0" err="1"/>
              <a:t>детей</a:t>
            </a:r>
            <a:r>
              <a:rPr sz="2200" cap="none" dirty="0"/>
              <a:t> </a:t>
            </a:r>
            <a:r>
              <a:rPr sz="2200" cap="none" dirty="0" err="1"/>
              <a:t>дошкольного</a:t>
            </a:r>
            <a:r>
              <a:rPr sz="2200" cap="none" dirty="0"/>
              <a:t> </a:t>
            </a:r>
            <a:r>
              <a:rPr sz="2200" cap="none" dirty="0" err="1"/>
              <a:t>возраста</a:t>
            </a:r>
            <a:r>
              <a:rPr sz="2200" cap="none" dirty="0"/>
              <a:t>).</a:t>
            </a:r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hAAAMQBAAB5PAAAYwgAABAAAAAmAAAACAAAAP//////////"/>
              </a:ext>
            </a:extLst>
          </p:cNvSpPr>
          <p:nvPr/>
        </p:nvSpPr>
        <p:spPr>
          <a:xfrm>
            <a:off x="2726690" y="287020"/>
            <a:ext cx="7103745" cy="13633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800" cap="none" dirty="0"/>
              <a:t>ЭТАПЫ РЕАЛИЗАЦИИ ПРОЕКТА: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u="sng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lang="ru-RU" sz="2600" cap="none" dirty="0" smtClean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1" u="sng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600" cap="none" dirty="0" smtClean="0"/>
              <a:t>1 </a:t>
            </a:r>
            <a:r>
              <a:rPr sz="2600" cap="none" dirty="0" err="1"/>
              <a:t>этап</a:t>
            </a:r>
            <a:r>
              <a:rPr sz="2600" cap="none" dirty="0"/>
              <a:t> - </a:t>
            </a:r>
            <a:r>
              <a:rPr sz="2600" cap="none" dirty="0" err="1"/>
              <a:t>Подготовительный</a:t>
            </a:r>
            <a:r>
              <a:rPr sz="2600" cap="none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woAAMQBAAAdQgAA5QcAABAAAAAmAAAACAAAAP//////////"/>
              </a:ext>
            </a:extLst>
          </p:cNvSpPr>
          <p:nvPr/>
        </p:nvSpPr>
        <p:spPr>
          <a:xfrm>
            <a:off x="1650365" y="287020"/>
            <a:ext cx="9097010" cy="996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spcBef>
                <a:spcPts val="0"/>
              </a:spcBef>
              <a:spcAft>
                <a:spcPts val="0"/>
              </a:spcAft>
              <a:defRPr sz="2600" b="1" cap="none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defRPr>
            </a:pPr>
            <a:r>
              <a:t>Центр  финансовой грамотности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sz="2600" b="1" cap="none">
                <a:solidFill>
                  <a:srgbClr val="000000"/>
                </a:solidFill>
                <a:latin typeface="Times New Roman" pitchFamily="1" charset="-52"/>
                <a:ea typeface="SimSun" charset="0"/>
                <a:cs typeface="Times New Roman" pitchFamily="1" charset="-52"/>
              </a:defRPr>
            </a:pPr>
            <a:r>
              <a:t>«ШКОЛА ФИНАНСОВОЙ ГРАМОТНОСТИ»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pic>
        <p:nvPicPr>
          <p:cNvPr id="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LwKAADYAQAARAEAAAAAAABkAAAAZAAAAAAAAAAjAAAABAAAAGQAAAAXAAAAFAAAAAAAAAAAAAAA/38AAP9/AAAAAAAACQAAAAQAAAAJGII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ctAACBBwAAVEcAAJ0VAAAQAAAAJgAAAAgAAAD//////////w=="/>
              </a:ext>
            </a:extLst>
          </p:cNvPicPr>
          <p:nvPr/>
        </p:nvPicPr>
        <p:blipFill>
          <a:blip r:embed="rId4"/>
          <a:srcRect t="27480" r="4720" b="3240"/>
          <a:stretch>
            <a:fillRect/>
          </a:stretch>
        </p:blipFill>
        <p:spPr>
          <a:xfrm>
            <a:off x="7172325" y="1100668"/>
            <a:ext cx="4520244" cy="241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iQMAAPMCAABEBAAA8QI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YCAAANCAAAYCoAAKsnAAAQAAAAJgAAAAgAAAD//////////w=="/>
              </a:ext>
            </a:extLst>
          </p:cNvPicPr>
          <p:nvPr/>
        </p:nvPicPr>
        <p:blipFill>
          <a:blip r:embed="rId5"/>
          <a:srcRect l="9050" t="7550" r="10920" b="7530"/>
          <a:stretch>
            <a:fillRect/>
          </a:stretch>
        </p:blipFill>
        <p:spPr>
          <a:xfrm>
            <a:off x="205105" y="1278323"/>
            <a:ext cx="6658928" cy="529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KYGAAAEAgAAIAI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ctAACDFgAAgkcAAHwmAAAQAAAAJgAAAAgAAAD//////////w=="/>
              </a:ext>
            </a:extLst>
          </p:cNvPicPr>
          <p:nvPr/>
        </p:nvPicPr>
        <p:blipFill>
          <a:blip r:embed="rId6"/>
          <a:srcRect t="17020" r="5160" b="5440"/>
          <a:stretch>
            <a:fillRect/>
          </a:stretch>
        </p:blipFill>
        <p:spPr>
          <a:xfrm>
            <a:off x="7172325" y="4005608"/>
            <a:ext cx="4520244" cy="277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jAAAHMmAAAuRAAAfikAABAAAAAmAAAACAAAAP//////////"/>
              </a:ext>
            </a:extLst>
          </p:cNvSpPr>
          <p:nvPr/>
        </p:nvSpPr>
        <p:spPr>
          <a:xfrm>
            <a:off x="7864793" y="3513455"/>
            <a:ext cx="3190240" cy="494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600" cap="none" dirty="0"/>
              <a:t>«ИГРОТЕКА»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j///8AAAAAA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9BYAADUCAAC2MwAAvQUAABAAAAAmAAAACAAAAP//////////"/>
              </a:ext>
            </a:extLst>
          </p:cNvSpPr>
          <p:nvPr/>
        </p:nvSpPr>
        <p:spPr>
          <a:xfrm>
            <a:off x="3682682" y="646430"/>
            <a:ext cx="4674870" cy="574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1" u="sng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600" cap="none" dirty="0"/>
              <a:t>2 </a:t>
            </a:r>
            <a:r>
              <a:rPr sz="2600" cap="none" dirty="0" err="1"/>
              <a:t>этап</a:t>
            </a:r>
            <a:r>
              <a:rPr sz="2600" cap="none" dirty="0"/>
              <a:t> – </a:t>
            </a:r>
            <a:r>
              <a:rPr sz="2600" cap="none" dirty="0" err="1"/>
              <a:t>Основной</a:t>
            </a:r>
            <a:r>
              <a:rPr sz="2600" cap="none" dirty="0"/>
              <a:t>: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cap="none">
                <a:solidFill>
                  <a:srgbClr val="000000"/>
                </a:solidFill>
              </a:defRPr>
            </a:pPr>
            <a:endParaRPr sz="2600" cap="none" dirty="0"/>
          </a:p>
        </p:txBody>
      </p:sp>
      <p:sp>
        <p:nvSpPr>
          <p:cNvPr id="6" name="Текстовое поле2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UwQAAGMIAAC+RQAAUCMAABAAAAAmAAAACAAAAP//////////"/>
              </a:ext>
            </a:extLst>
          </p:cNvSpPr>
          <p:nvPr/>
        </p:nvSpPr>
        <p:spPr>
          <a:xfrm>
            <a:off x="776287" y="1418342"/>
            <a:ext cx="10634345" cy="40213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проектных</a:t>
            </a:r>
            <a:r>
              <a:rPr dirty="0"/>
              <a:t> </a:t>
            </a:r>
            <a:r>
              <a:rPr dirty="0" err="1"/>
              <a:t>мероприятий</a:t>
            </a:r>
            <a:r>
              <a:rPr dirty="0"/>
              <a:t> в </a:t>
            </a:r>
            <a:r>
              <a:rPr dirty="0" err="1"/>
              <a:t>совместной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воспитателя</a:t>
            </a:r>
            <a:r>
              <a:rPr dirty="0"/>
              <a:t> с </a:t>
            </a:r>
            <a:r>
              <a:rPr dirty="0" err="1"/>
              <a:t>детьми</a:t>
            </a:r>
            <a:r>
              <a:rPr dirty="0"/>
              <a:t> (</a:t>
            </a:r>
            <a:r>
              <a:rPr dirty="0" err="1"/>
              <a:t>перспективный</a:t>
            </a:r>
            <a:r>
              <a:rPr dirty="0"/>
              <a:t> </a:t>
            </a:r>
            <a:r>
              <a:rPr dirty="0" err="1"/>
              <a:t>план</a:t>
            </a:r>
            <a:r>
              <a:rPr dirty="0"/>
              <a:t>):</a:t>
            </a:r>
          </a:p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проведение</a:t>
            </a:r>
            <a:r>
              <a:rPr dirty="0"/>
              <a:t> </a:t>
            </a:r>
            <a:r>
              <a:rPr dirty="0" err="1"/>
              <a:t>образовательной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бесед</a:t>
            </a:r>
            <a:r>
              <a:rPr dirty="0"/>
              <a:t> </a:t>
            </a:r>
            <a:r>
              <a:rPr dirty="0" err="1"/>
              <a:t>направленных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формирование</a:t>
            </a:r>
            <a:r>
              <a:rPr dirty="0"/>
              <a:t> </a:t>
            </a:r>
            <a:r>
              <a:rPr dirty="0" err="1"/>
              <a:t>основ</a:t>
            </a:r>
            <a:r>
              <a:rPr dirty="0"/>
              <a:t>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;</a:t>
            </a:r>
          </a:p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чтение</a:t>
            </a:r>
            <a:r>
              <a:rPr dirty="0"/>
              <a:t> </a:t>
            </a:r>
            <a:r>
              <a:rPr dirty="0" err="1"/>
              <a:t>художественной</a:t>
            </a:r>
            <a:r>
              <a:rPr dirty="0"/>
              <a:t> </a:t>
            </a:r>
            <a:r>
              <a:rPr dirty="0" err="1"/>
              <a:t>литературы</a:t>
            </a:r>
            <a:r>
              <a:rPr dirty="0"/>
              <a:t>,</a:t>
            </a:r>
          </a:p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просмотр</a:t>
            </a:r>
            <a:r>
              <a:rPr dirty="0"/>
              <a:t> </a:t>
            </a:r>
            <a:r>
              <a:rPr dirty="0" err="1"/>
              <a:t>мультфильмов</a:t>
            </a:r>
            <a:r>
              <a:rPr dirty="0"/>
              <a:t>, </a:t>
            </a:r>
            <a:r>
              <a:rPr dirty="0" err="1"/>
              <a:t>презентаций</a:t>
            </a:r>
            <a:r>
              <a:rPr dirty="0"/>
              <a:t>,</a:t>
            </a:r>
          </a:p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беседы</a:t>
            </a:r>
            <a:r>
              <a:rPr dirty="0"/>
              <a:t>, </a:t>
            </a:r>
            <a:r>
              <a:rPr dirty="0" err="1"/>
              <a:t>дидактические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, 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проблемных</a:t>
            </a:r>
            <a:r>
              <a:rPr dirty="0"/>
              <a:t> </a:t>
            </a:r>
            <a:r>
              <a:rPr dirty="0" err="1"/>
              <a:t>ситуаций</a:t>
            </a:r>
            <a:r>
              <a:rPr dirty="0"/>
              <a:t>, </a:t>
            </a:r>
            <a:r>
              <a:rPr dirty="0" err="1"/>
              <a:t>сюжетно-ролевые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, </a:t>
            </a:r>
            <a:r>
              <a:rPr dirty="0" err="1"/>
              <a:t>игровые</a:t>
            </a:r>
            <a:r>
              <a:rPr dirty="0"/>
              <a:t> </a:t>
            </a:r>
            <a:r>
              <a:rPr dirty="0" err="1"/>
              <a:t>ситуации</a:t>
            </a:r>
            <a:r>
              <a:rPr dirty="0"/>
              <a:t>, </a:t>
            </a:r>
            <a:r>
              <a:rPr dirty="0" err="1"/>
              <a:t>продуктивная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;</a:t>
            </a:r>
          </a:p>
          <a:p>
            <a:pPr marL="0" marR="168910" indent="575945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" charset="2"/>
              <a:buChar char=""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обогащение</a:t>
            </a:r>
            <a:r>
              <a:rPr dirty="0"/>
              <a:t> </a:t>
            </a:r>
            <a:r>
              <a:rPr dirty="0" err="1"/>
              <a:t>развивающей</a:t>
            </a:r>
            <a:r>
              <a:rPr dirty="0"/>
              <a:t> </a:t>
            </a:r>
            <a:r>
              <a:rPr dirty="0" err="1"/>
              <a:t>предметно</a:t>
            </a:r>
            <a:r>
              <a:rPr dirty="0"/>
              <a:t> </a:t>
            </a:r>
            <a:r>
              <a:rPr dirty="0" err="1"/>
              <a:t>пространственной</a:t>
            </a:r>
            <a:r>
              <a:rPr dirty="0"/>
              <a:t> </a:t>
            </a:r>
            <a:r>
              <a:rPr dirty="0" err="1"/>
              <a:t>среды</a:t>
            </a:r>
            <a:r>
              <a:rPr dirty="0"/>
              <a:t> в </a:t>
            </a:r>
            <a:r>
              <a:rPr dirty="0" err="1"/>
              <a:t>группе</a:t>
            </a:r>
            <a:r>
              <a:rPr dirty="0"/>
              <a:t>, </a:t>
            </a:r>
            <a:r>
              <a:rPr dirty="0" err="1"/>
              <a:t>необходимой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реализации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(</a:t>
            </a:r>
            <a:r>
              <a:rPr dirty="0" err="1"/>
              <a:t>изготовление</a:t>
            </a:r>
            <a:r>
              <a:rPr dirty="0"/>
              <a:t> </a:t>
            </a:r>
            <a:r>
              <a:rPr dirty="0" err="1"/>
              <a:t>пособий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занятий</a:t>
            </a:r>
            <a:r>
              <a:rPr dirty="0"/>
              <a:t> и </a:t>
            </a:r>
            <a:r>
              <a:rPr dirty="0" err="1"/>
              <a:t>атрибутов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игр</a:t>
            </a:r>
            <a:r>
              <a:rPr dirty="0"/>
              <a:t>).</a:t>
            </a:r>
          </a:p>
          <a:p>
            <a:pPr marL="0" marR="0" indent="0" algn="just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  <a:defRPr sz="10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  <a:p>
            <a:pPr marL="0" marR="0" indent="55880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endParaRPr dirty="0"/>
          </a:p>
        </p:txBody>
      </p:sp>
      <p:pic>
        <p:nvPicPr>
          <p:cNvPr id="2050" name="Picture 2" descr="https://pushinka.top/uploads/posts/2023-08/1692624658_pushinka-top-p-veselie-rebyata-kartinki-dlya-detei-instag-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82" y="5168296"/>
            <a:ext cx="5955665" cy="15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BoNAABgRQAAJhYAABAAAAAmAAAACAAAAHxw////////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AsAAOgXAADAPwAAsCIAABAAAAAmAAAACAAAAHxw////////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/>
          </a:p>
        </p:txBody>
      </p:sp>
      <p:pic>
        <p:nvPicPr>
          <p:cNvPr id="4" name="Изображение1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mNGV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Pn///8AAAAAAU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12197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fQwAAAcCAAAfPwAAnwYAABAAAAAmAAAACAAAAP//////////"/>
              </a:ext>
            </a:extLst>
          </p:cNvSpPr>
          <p:nvPr/>
        </p:nvSpPr>
        <p:spPr>
          <a:xfrm>
            <a:off x="2030095" y="244993"/>
            <a:ext cx="8230870" cy="746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err="1"/>
              <a:t>Совместная</a:t>
            </a:r>
            <a:r>
              <a:rPr dirty="0"/>
              <a:t> </a:t>
            </a:r>
            <a:r>
              <a:rPr dirty="0" err="1"/>
              <a:t>образовательная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 с </a:t>
            </a:r>
            <a:r>
              <a:rPr dirty="0" err="1"/>
              <a:t>детьми</a:t>
            </a:r>
            <a:endParaRPr dirty="0"/>
          </a:p>
          <a:p>
            <a:pPr algn="l"/>
            <a:endParaRPr dirty="0"/>
          </a:p>
        </p:txBody>
      </p:sp>
      <p:sp>
        <p:nvSpPr>
          <p:cNvPr id="6" name="Текстовое поле3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dmzTZ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RAAABAHAADhMQAAoRUAABAAAAAmAAAACAAAAP//////////"/>
              </a:ext>
            </a:extLst>
          </p:cNvSpPr>
          <p:nvPr/>
        </p:nvSpPr>
        <p:spPr>
          <a:xfrm>
            <a:off x="3157378" y="884276"/>
            <a:ext cx="5436367" cy="41195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/>
              <a:t>«</a:t>
            </a:r>
            <a:r>
              <a:rPr sz="2000" cap="none" dirty="0" err="1"/>
              <a:t>Почему</a:t>
            </a:r>
            <a:r>
              <a:rPr sz="2000" cap="none" dirty="0"/>
              <a:t> </a:t>
            </a:r>
            <a:r>
              <a:rPr sz="2000" cap="none" dirty="0" err="1"/>
              <a:t>взрослые</a:t>
            </a:r>
            <a:r>
              <a:rPr sz="2000" cap="none" dirty="0"/>
              <a:t> </a:t>
            </a:r>
            <a:r>
              <a:rPr sz="2000" cap="none" dirty="0" err="1"/>
              <a:t>работают</a:t>
            </a:r>
            <a:r>
              <a:rPr sz="2000" cap="none" dirty="0"/>
              <a:t>»</a:t>
            </a:r>
          </a:p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/>
              <a:t>«</a:t>
            </a:r>
            <a:r>
              <a:rPr sz="2000" cap="none" dirty="0" err="1"/>
              <a:t>Путешествие</a:t>
            </a:r>
            <a:r>
              <a:rPr sz="2000" cap="none" dirty="0"/>
              <a:t> в </a:t>
            </a:r>
            <a:r>
              <a:rPr sz="2000" cap="none" dirty="0" err="1"/>
              <a:t>страну</a:t>
            </a:r>
            <a:r>
              <a:rPr sz="2000" cap="none" dirty="0"/>
              <a:t> </a:t>
            </a:r>
            <a:r>
              <a:rPr sz="2000" cap="none" dirty="0" err="1"/>
              <a:t>экономику</a:t>
            </a:r>
            <a:r>
              <a:rPr sz="2000" cap="none" dirty="0"/>
              <a:t>»</a:t>
            </a:r>
          </a:p>
          <a:p>
            <a:pPr algn="ctr">
              <a:defRPr sz="26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sz="2000" cap="none" dirty="0"/>
              <a:t>«</a:t>
            </a:r>
            <a:r>
              <a:rPr sz="2000" cap="none" dirty="0" err="1"/>
              <a:t>История</a:t>
            </a:r>
            <a:r>
              <a:rPr sz="2000" cap="none" dirty="0"/>
              <a:t> </a:t>
            </a:r>
            <a:r>
              <a:rPr sz="2000" cap="none" dirty="0" err="1"/>
              <a:t>возникновения</a:t>
            </a:r>
            <a:r>
              <a:rPr sz="2000" cap="none" dirty="0"/>
              <a:t> </a:t>
            </a:r>
            <a:r>
              <a:rPr sz="2000" cap="none" dirty="0" err="1"/>
              <a:t>денег</a:t>
            </a:r>
            <a:r>
              <a:rPr dirty="0"/>
              <a:t>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Деньги</a:t>
            </a:r>
            <a:r>
              <a:rPr dirty="0"/>
              <a:t>. </a:t>
            </a:r>
            <a:r>
              <a:rPr dirty="0" err="1"/>
              <a:t>Монета.Купюра</a:t>
            </a:r>
            <a:r>
              <a:rPr dirty="0"/>
              <a:t>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Откуда</a:t>
            </a:r>
            <a:r>
              <a:rPr dirty="0"/>
              <a:t> </a:t>
            </a:r>
            <a:r>
              <a:rPr dirty="0" err="1"/>
              <a:t>берутся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 </a:t>
            </a:r>
            <a:r>
              <a:rPr dirty="0" smtClean="0"/>
              <a:t>и</a:t>
            </a:r>
            <a:r>
              <a:rPr lang="ru-RU" dirty="0"/>
              <a:t> </a:t>
            </a:r>
            <a:r>
              <a:rPr dirty="0" err="1" smtClean="0"/>
              <a:t>куда</a:t>
            </a:r>
            <a:r>
              <a:rPr dirty="0" smtClean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тратятся</a:t>
            </a:r>
            <a:r>
              <a:rPr dirty="0"/>
              <a:t>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Полезные</a:t>
            </a:r>
            <a:r>
              <a:rPr dirty="0"/>
              <a:t> </a:t>
            </a:r>
            <a:r>
              <a:rPr dirty="0" err="1"/>
              <a:t>экономические</a:t>
            </a:r>
            <a:r>
              <a:rPr dirty="0"/>
              <a:t> </a:t>
            </a:r>
            <a:r>
              <a:rPr dirty="0" err="1" smtClean="0"/>
              <a:t>навыки</a:t>
            </a:r>
            <a:endParaRPr lang="ru-RU" dirty="0" smtClean="0"/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 smtClean="0"/>
              <a:t>в </a:t>
            </a:r>
            <a:r>
              <a:rPr dirty="0" err="1"/>
              <a:t>быту</a:t>
            </a:r>
            <a:r>
              <a:rPr dirty="0"/>
              <a:t>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 и </a:t>
            </a:r>
            <a:r>
              <a:rPr dirty="0" err="1" smtClean="0"/>
              <a:t>зачем</a:t>
            </a:r>
            <a:r>
              <a:rPr lang="ru-RU" dirty="0"/>
              <a:t> </a:t>
            </a:r>
            <a:r>
              <a:rPr dirty="0" err="1" smtClean="0"/>
              <a:t>они</a:t>
            </a:r>
            <a:r>
              <a:rPr dirty="0" smtClean="0"/>
              <a:t> </a:t>
            </a:r>
            <a:r>
              <a:rPr dirty="0" err="1"/>
              <a:t>нужны</a:t>
            </a:r>
            <a:r>
              <a:rPr dirty="0"/>
              <a:t>?»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</a:t>
            </a:r>
            <a:r>
              <a:rPr dirty="0" err="1"/>
              <a:t>банк</a:t>
            </a:r>
            <a:r>
              <a:rPr dirty="0"/>
              <a:t>?»</a:t>
            </a:r>
          </a:p>
          <a:p>
            <a:pPr algn="ctr">
              <a:defRPr sz="2000" b="1" cap="none">
                <a:solidFill>
                  <a:srgbClr val="00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dirty="0"/>
              <a:t>«</a:t>
            </a:r>
            <a:r>
              <a:rPr dirty="0" err="1"/>
              <a:t>Копим</a:t>
            </a:r>
            <a:r>
              <a:rPr dirty="0"/>
              <a:t> и </a:t>
            </a:r>
            <a:r>
              <a:rPr dirty="0" err="1"/>
              <a:t>сберегаем</a:t>
            </a:r>
            <a:r>
              <a:rPr dirty="0"/>
              <a:t>»</a:t>
            </a:r>
          </a:p>
        </p:txBody>
      </p:sp>
      <p:pic>
        <p:nvPicPr>
          <p:cNvPr id="8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gkAAPUDAAAAAAAAAAAAAAAAAABkAAAAZAAAAAAAAAAjAAAABAAAAGQAAAAXAAAAFAAAAAAAAAAAAAAA/38AAP9/AAAAAAAACQAAAAQAAABwPUk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YXAADbGQAAKygAACsoAAAQAAAAJgAAAAgAAAD//////////w=="/>
              </a:ext>
            </a:extLst>
          </p:cNvPicPr>
          <p:nvPr/>
        </p:nvPicPr>
        <p:blipFill>
          <a:blip r:embed="rId4"/>
          <a:srcRect l="23060" t="10130"/>
          <a:stretch>
            <a:fillRect/>
          </a:stretch>
        </p:blipFill>
        <p:spPr>
          <a:xfrm>
            <a:off x="148149" y="4064555"/>
            <a:ext cx="3005896" cy="263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5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dmzTZ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BkDAAAAAAAAuQQ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QBAABOFAAAzxQAAJwoAAAQAAAAJgAAAAgAAAD//////////w=="/>
              </a:ext>
            </a:extLst>
          </p:cNvPicPr>
          <p:nvPr/>
        </p:nvPicPr>
        <p:blipFill>
          <a:blip r:embed="rId5"/>
          <a:srcRect t="7930" b="12090"/>
          <a:stretch>
            <a:fillRect/>
          </a:stretch>
        </p:blipFill>
        <p:spPr>
          <a:xfrm>
            <a:off x="205631" y="770339"/>
            <a:ext cx="3095625" cy="3300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3" b="33260"/>
          <a:stretch/>
        </p:blipFill>
        <p:spPr>
          <a:xfrm>
            <a:off x="7492801" y="3429000"/>
            <a:ext cx="4493568" cy="3447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23842" b="15472"/>
          <a:stretch/>
        </p:blipFill>
        <p:spPr>
          <a:xfrm>
            <a:off x="8480351" y="730069"/>
            <a:ext cx="2886377" cy="270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37" y="4120507"/>
            <a:ext cx="4013184" cy="266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681</Words>
  <Application>Microsoft Office PowerPoint</Application>
  <PresentationFormat>Широкоэкранный</PresentationFormat>
  <Paragraphs>117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SimSun</vt:lpstr>
      <vt:lpstr>Arial</vt:lpstr>
      <vt:lpstr>Calibri</vt:lpstr>
      <vt:lpstr>Georgia</vt:lpstr>
      <vt:lpstr>Symbol</vt:lpstr>
      <vt:lpstr>Times New Roman</vt:lpstr>
      <vt:lpstr>Presentation</vt:lpstr>
      <vt:lpstr>ПЕДАГОГИЧЕСКИЙ ПРОЕКТ  «ШКОЛА ФИНАНСОВОЙ ГРАМОТНОСТИ»  подготовительная группа №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 «ШКОЛА ФИНАНСОВОЙ ГРАМОТНОСТИ»  подготовительная группа № 1</dc:title>
  <dc:subject/>
  <dc:creator>Поповы</dc:creator>
  <cp:keywords/>
  <dc:description/>
  <cp:lastModifiedBy>Поповы</cp:lastModifiedBy>
  <cp:revision>12</cp:revision>
  <dcterms:created xsi:type="dcterms:W3CDTF">2024-02-18T09:47:55Z</dcterms:created>
  <dcterms:modified xsi:type="dcterms:W3CDTF">2024-02-20T19:16:08Z</dcterms:modified>
</cp:coreProperties>
</file>