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0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2" r:id="rId8"/>
    <p:sldId id="267" r:id="rId9"/>
    <p:sldId id="268" r:id="rId10"/>
    <p:sldId id="265" r:id="rId11"/>
    <p:sldId id="276" r:id="rId12"/>
    <p:sldId id="269" r:id="rId13"/>
    <p:sldId id="277" r:id="rId14"/>
    <p:sldId id="266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FFF"/>
    <a:srgbClr val="F0E1FF"/>
    <a:srgbClr val="E6CDFF"/>
    <a:srgbClr val="CC99FF"/>
    <a:srgbClr val="FF99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>
      <p:cViewPr>
        <p:scale>
          <a:sx n="96" d="100"/>
          <a:sy n="96" d="100"/>
        </p:scale>
        <p:origin x="-10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A29A3-62C0-428B-A924-A75C527B2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28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717EA-5C44-40A9-BDF9-8FEA4F675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5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6667-8491-4209-A987-93DD188E89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1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7D93A-4C6A-4583-A709-81F8C7AEC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82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21C0-E188-4642-80E4-43051DA70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74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093DF-5C16-4E71-A682-625F35F7D4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95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ECE9-21B7-44AD-9D82-D192D790E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32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C48D-EE1E-4A11-AFF2-B04E095B4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DDD1-D936-41AC-9A94-E4DD5862C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42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2072F5-A953-40DD-9894-D4C63FC14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74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ECFF9D-425A-4846-8ACB-72656021C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21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0">
                <a:solidFill>
                  <a:srgbClr val="50B4C8"/>
                </a:solidFill>
                <a:latin typeface="Calibri Light" pitchFamily="34" charset="0"/>
              </a:defRPr>
            </a:lvl1pPr>
          </a:lstStyle>
          <a:p>
            <a:fld id="{833F5D75-498C-4A06-B7E7-3C14FF5479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4" r:id="rId8"/>
    <p:sldLayoutId id="2147484965" r:id="rId9"/>
    <p:sldLayoutId id="2147484961" r:id="rId10"/>
    <p:sldLayoutId id="2147484962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46;&#1025;&#1057;&#1058;&#1050;&#1048;&#1049;%20&#1044;&#1048;&#1057;&#1050;\&#1076;&#1086;&#1082;&#1091;&#1084;&#1077;&#1085;&#1090;&#1099;\&#1052;&#1054;&#1025;%20(&#1088;&#1072;&#1073;&#1086;&#1090;&#1072;)\&#1050;%20&#1059;&#1056;&#1054;&#1050;&#1040;&#1052;\1%20&#1050;&#1051;&#1040;&#1057;&#1057;\&#1052;&#1059;&#1047;&#1067;&#1050;&#1040;%20&#1042;%20&#1052;&#1059;&#1051;&#1068;&#1058;&#1060;&#1048;&#1051;&#1068;&#1052;&#1040;&#1061;\&#1054;&#1083;&#1077;&#1075;%20&#1040;&#1085;&#1086;&#1092;&#1088;&#1080;&#1077;&#1074;%20-%20&#1055;&#1077;&#1089;&#1077;&#1085;&#1082;&#1072;%20&#1076;&#1088;&#1091;&#1079;&#1077;&#1081;%20(&#1053;&#1080;&#1095;&#1077;&#1075;&#1086;%20&#1085;&#1072;%20&#1089;&#1074;&#1077;&#1090;&#1077;%20&#1083;&#1091;&#1095;&#1096;&#1077;%20&#1085;&#1077;&#1090;&#1091;)%20(minus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_&#1044;&#1086;&#1082;&#1091;&#1084;&#1077;&#1085;&#1090;&#1099;%20&#1050;&#1072;&#1090;&#1103;\&#1052;&#1086;&#1103;%20&#1084;&#1091;&#1079;&#1099;&#1082;&#1072;\&#1084;&#1091;&#1079;&#1099;&#1082;&#1072;%20&#1096;&#1082;\&#1055;&#1077;&#1089;&#1085;&#1103;%20&#1088;&#1072;&#1079;&#1073;&#1086;&#1081;&#1085;&#1080;&#1082;&#1086;&#1074;%20&#1080;&#1079;%20&#1052;-&#1060;%20&#1041;&#1056;&#1045;&#1052;&#1045;&#1053;&#1057;&#1050;&#1048;&#1045;%20&#1052;&#1059;&#1047;&#1067;&#1050;&#1040;&#1053;&#1058;&#1067;.mp3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eeno.tv/films/29289.html" TargetMode="External"/><Relationship Id="rId3" Type="http://schemas.openxmlformats.org/officeDocument/2006/relationships/hyperlink" Target="http://sound-production.ru/service/sound-production/create-music/music-forcinema" TargetMode="External"/><Relationship Id="rId7" Type="http://schemas.openxmlformats.org/officeDocument/2006/relationships/hyperlink" Target="https://bratya-grimm-pisatel.larec-skazok.ru/bremenskie-muzykanty" TargetMode="External"/><Relationship Id="rId2" Type="http://schemas.openxmlformats.org/officeDocument/2006/relationships/hyperlink" Target="http://www.satchmo.ru/arhiv/31-publications-list/1576-muzyka-v-multfilma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ppy-kids.ru/page.php?id=213" TargetMode="External"/><Relationship Id="rId5" Type="http://schemas.openxmlformats.org/officeDocument/2006/relationships/hyperlink" Target="http://megalyrics.ru/lyric/briemienskiie-muzykanty/nichiegho-na-svietie-luchshie-nietu.htm" TargetMode="External"/><Relationship Id="rId10" Type="http://schemas.openxmlformats.org/officeDocument/2006/relationships/hyperlink" Target="https://worldofdownloadfree.netlify.com/po-sledam-bremenskie-muzikanti-muljtfiljm-skachatj.html" TargetMode="External"/><Relationship Id="rId4" Type="http://schemas.openxmlformats.org/officeDocument/2006/relationships/hyperlink" Target="https://anima.at.ua/blog/" TargetMode="External"/><Relationship Id="rId9" Type="http://schemas.openxmlformats.org/officeDocument/2006/relationships/hyperlink" Target="https://vidashki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.ru/daily/26920.3/3965849/" TargetMode="External"/><Relationship Id="rId3" Type="http://schemas.openxmlformats.org/officeDocument/2006/relationships/hyperlink" Target="http://www.kinoexpert.ru/shop/index.asp?case=17&amp;kw=8960" TargetMode="External"/><Relationship Id="rId7" Type="http://schemas.openxmlformats.org/officeDocument/2006/relationships/hyperlink" Target="https://tass.ru/kultura/1698705" TargetMode="External"/><Relationship Id="rId2" Type="http://schemas.openxmlformats.org/officeDocument/2006/relationships/hyperlink" Target="https://jliza.ru/multfilm-bremenskie-muzyikanty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tbaby.ru/18-fevralya-1935-goda-rodilsya-gennadiy-gladkov-sovetskiy-i-rossiyskiy-kompozitor/" TargetMode="External"/><Relationship Id="rId5" Type="http://schemas.openxmlformats.org/officeDocument/2006/relationships/hyperlink" Target="https://biography-life.ru/art/1757-aleksey-rybnikov.html" TargetMode="External"/><Relationship Id="rId10" Type="http://schemas.openxmlformats.org/officeDocument/2006/relationships/hyperlink" Target="https://oxydrop.net/" TargetMode="External"/><Relationship Id="rId4" Type="http://schemas.openxmlformats.org/officeDocument/2006/relationships/hyperlink" Target="https://top4rus.ru/mobile/video/qrbrTtxDcW4" TargetMode="External"/><Relationship Id="rId9" Type="http://schemas.openxmlformats.org/officeDocument/2006/relationships/hyperlink" Target="https://deti-online.com/pesni/iz-multfilmov/nichego-na-svete-luchshe-net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313" y="5085184"/>
            <a:ext cx="8424862" cy="1583904"/>
          </a:xfrm>
        </p:spPr>
        <p:txBody>
          <a:bodyPr/>
          <a:lstStyle/>
          <a:p>
            <a:pPr algn="ctr" eaLnBrk="1" hangingPunct="1">
              <a:lnSpc>
                <a:spcPct val="65000"/>
              </a:lnSpc>
            </a:pPr>
            <a:endParaRPr lang="ru-RU" alt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5000"/>
              </a:lnSpc>
            </a:pPr>
            <a:endParaRPr lang="ru-RU" altLang="ru-RU" sz="2200" dirty="0" smtClean="0">
              <a:solidFill>
                <a:srgbClr val="EBEBE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Clr>
                <a:srgbClr val="F7F9F3"/>
              </a:buClr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 В МУЛЬТФИЛЬМАХ</a:t>
            </a:r>
          </a:p>
          <a:p>
            <a:pPr algn="ctr" eaLnBrk="1" hangingPunct="1">
              <a:lnSpc>
                <a:spcPct val="60000"/>
              </a:lnSpc>
              <a:buClr>
                <a:srgbClr val="F7F9F3"/>
              </a:buClr>
            </a:pPr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1" descr="http://jliza.ru/assets/jlcontent/mult/bm/bremenskie-muzykant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5" r="7037" b="5835"/>
          <a:stretch>
            <a:fillRect/>
          </a:stretch>
        </p:blipFill>
        <p:spPr bwMode="auto">
          <a:xfrm>
            <a:off x="1763688" y="-243408"/>
            <a:ext cx="5538239" cy="532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84213" y="6237288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3131840" y="620688"/>
            <a:ext cx="5327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Анофриев озвучил и спел песни многих героев мультфильма. </a:t>
            </a:r>
          </a:p>
        </p:txBody>
      </p:sp>
      <p:pic>
        <p:nvPicPr>
          <p:cNvPr id="5" name="Рисунок 4" descr="bp.jpeg"/>
          <p:cNvPicPr>
            <a:picLocks noChangeAspect="1"/>
          </p:cNvPicPr>
          <p:nvPr/>
        </p:nvPicPr>
        <p:blipFill>
          <a:blip r:embed="rId2" cstate="print"/>
          <a:srcRect t="4851" b="10101"/>
          <a:stretch>
            <a:fillRect/>
          </a:stretch>
        </p:blipFill>
        <p:spPr>
          <a:xfrm>
            <a:off x="395536" y="188640"/>
            <a:ext cx="2388473" cy="3240360"/>
          </a:xfrm>
          <a:prstGeom prst="rect">
            <a:avLst/>
          </a:prstGeom>
        </p:spPr>
      </p:pic>
      <p:pic>
        <p:nvPicPr>
          <p:cNvPr id="6" name="Рисунок 5" descr="9f6789e82ad92362db0d0f721f1c62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2518033" cy="3077026"/>
          </a:xfrm>
          <a:prstGeom prst="rect">
            <a:avLst/>
          </a:prstGeom>
        </p:spPr>
      </p:pic>
      <p:pic>
        <p:nvPicPr>
          <p:cNvPr id="7" name="Рисунок 6" descr="pjroJAuwzNQ.jpg"/>
          <p:cNvPicPr>
            <a:picLocks noChangeAspect="1"/>
          </p:cNvPicPr>
          <p:nvPr/>
        </p:nvPicPr>
        <p:blipFill>
          <a:blip r:embed="rId4" cstate="print"/>
          <a:srcRect l="46357"/>
          <a:stretch>
            <a:fillRect/>
          </a:stretch>
        </p:blipFill>
        <p:spPr>
          <a:xfrm>
            <a:off x="2987824" y="3645024"/>
            <a:ext cx="2324111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371703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пели в мультфильме Муслим Магомаев 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Эльмира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Жерздева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3"/>
          <p:cNvSpPr>
            <a:spLocks noGrp="1"/>
          </p:cNvSpPr>
          <p:nvPr>
            <p:ph sz="half" idx="1"/>
          </p:nvPr>
        </p:nvSpPr>
        <p:spPr>
          <a:xfrm>
            <a:off x="4284663" y="260350"/>
            <a:ext cx="4535487" cy="6264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известные песни из мультфильма: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“Куда ты, тропинка, меня привела?”,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“Мы к вам заехали на час”,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“Баю,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баюшки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баю”,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“Такая-сякая сбежала из дворца”,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“А, как известно, мы народ горячий”,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“Песня королевской охраны”,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“Луч солнца золотого”.</a:t>
            </a:r>
          </a:p>
        </p:txBody>
      </p:sp>
      <p:pic>
        <p:nvPicPr>
          <p:cNvPr id="14339" name="Рисунок 4" descr="https://s9.stc.all.kpcdn.net/share/i/4/1614146/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>
            <a:fillRect/>
          </a:stretch>
        </p:blipFill>
        <p:spPr bwMode="auto">
          <a:xfrm>
            <a:off x="468313" y="981075"/>
            <a:ext cx="38163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http://keeno.tv/upload/iblock/51b/51b1fbf2bab7a920e30482981ae7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/>
          <a:stretch>
            <a:fillRect/>
          </a:stretch>
        </p:blipFill>
        <p:spPr bwMode="auto">
          <a:xfrm>
            <a:off x="4763" y="4763"/>
            <a:ext cx="60071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3850" y="5300663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Песня друзей из мультфильма “Бременские музыканты” – “Ничего на свете лучше нету”.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 bwMode="auto">
          <a:xfrm>
            <a:off x="611188" y="115888"/>
            <a:ext cx="806608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73050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на свете лучше нету,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бродить друзьям по белу свету.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дружен, не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любые дороги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любые дороги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11188" y="2349500"/>
            <a:ext cx="81978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73050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свое призванье не забудем: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 и радость мы приносим людям!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дворцов заманчивые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своды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заменят никогда свободы,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заменят никогда свободы!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6425" y="4576763"/>
            <a:ext cx="62658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ковер - цветочная поляна,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стены - сосны-великаны,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крыша - небо голубое,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счастье - жить такой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судьбою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счастье - жить такой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судьбою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Олег Анофриев - Песенка друзей (Ничего на свете лучше нету) (minu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452320" y="3326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https://img.youtube.com/vi/h-3wC7gkMDQ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"/>
          <a:stretch>
            <a:fillRect/>
          </a:stretch>
        </p:blipFill>
        <p:spPr bwMode="auto">
          <a:xfrm>
            <a:off x="4763" y="4763"/>
            <a:ext cx="4206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11638" y="404813"/>
            <a:ext cx="49323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Песня разбойников из мультфильма “Бременские музыканты” – “Говорят, мы бяки-буки!”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 bwMode="auto">
          <a:xfrm>
            <a:off x="250825" y="3455988"/>
            <a:ext cx="45370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73050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Завтра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дальняя дорога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Выпадает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королю.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деньжонок много,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денежки люблю!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Ой-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ой-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денежки люблю! </a:t>
            </a: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Ой-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ой-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Эх-ха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572000" y="3429000"/>
            <a:ext cx="45370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73050" indent="-3429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547688" indent="-547688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i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822325" indent="-8223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096963" indent="-1096963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Короля, эх,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бита,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Бит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весь его отряд.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Дело будет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шито-крыто -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Карты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правду говорят.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Вуаля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вуаля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Завтра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грабим короля,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Вуаля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вуаля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Завтра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грабим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короляяя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61913"/>
            <a:ext cx="4645025" cy="33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Говорят, мы бяки-буки,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выносит нас земля?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Дайте что ли карты в руки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Погадать на короля.</a:t>
            </a:r>
          </a:p>
          <a:p>
            <a:pPr>
              <a:lnSpc>
                <a:spcPct val="95000"/>
              </a:lnSpc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Ой-ля-ля, ой-ля-ля,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Погадать на короля,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Ой-ля-ля, ой-ля-ля,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Эх-ха! </a:t>
            </a:r>
          </a:p>
        </p:txBody>
      </p:sp>
      <p:pic>
        <p:nvPicPr>
          <p:cNvPr id="7" name="Песня разбойников из М-Ф БРЕМЕНСКИЕ МУЗЫКА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6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63" y="741363"/>
            <a:ext cx="44259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476250"/>
            <a:ext cx="7634288" cy="5905500"/>
          </a:xfrm>
        </p:spPr>
        <p:txBody>
          <a:bodyPr rtlCol="0">
            <a:normAutofit fontScale="25000" lnSpcReduction="20000"/>
          </a:bodyPr>
          <a:lstStyle/>
          <a:p>
            <a:pPr marL="91440" indent="-91440" algn="ctr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Источники: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://www.satchmo.ru/arhiv/31-publications-list/1576-muzyka-v-multfilmah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http://sound-production.ru/service/sound-production/create-music/music-forcinema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https://anima.at.ua/blog/</a:t>
            </a:r>
            <a:r>
              <a:rPr lang="ru-RU" sz="1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http://megalyrics.ru/lyric/briemienskiie-muzykanty/nichiegho-na-svietie-luchshie-nietu.htm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https://www.happy-kids.ru/page.php?id=213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https://bratya-grimm-pisatel.larec-skazok.ru/bremenskie-muzykanty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http://keeno.tv/films/29289.html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https://vidashki.com/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1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ru-RU" sz="1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worldofdownloadfree.netlify.com/po-sledam-bremenskie-muzikanti-muljtfiljm-skachatj.html</a:t>
            </a:r>
            <a:endParaRPr lang="ru-RU" sz="1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692150"/>
            <a:ext cx="7561262" cy="5556250"/>
          </a:xfrm>
        </p:spPr>
        <p:txBody>
          <a:bodyPr rtlCol="0">
            <a:normAutofit fontScale="85000"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https://jliza.ru/multfilm-bremenskie-muzyikantyi.html</a:t>
            </a:r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http://www.kinoexpert.ru/shop/index.asp?case=17&amp;kw=8960</a:t>
            </a:r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https</a:t>
            </a: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://top4rus.ru/mobile/video/qrbrTtxDcW4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https://biography-life.ru/art/1757-aleksey-rybnikov.html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http://multbaby.ru/18-fevralya-1935-goda-rodilsya-gennadiy-gladkov-sovetskiy-i-rossiyskiy-kompozitor/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tass.ru/kultura/1698705</a:t>
            </a:r>
            <a:endParaRPr lang="ru-RU" sz="3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https://www.kp.ru/daily/26920.3/3965849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deti-online.com/pesni/iz-multfilmov/nichego- </a:t>
            </a:r>
            <a:r>
              <a:rPr lang="ru-RU" sz="30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na-svete-luchshe-netu</a:t>
            </a: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3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https://oxydrop.net/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1"/>
          </p:nvPr>
        </p:nvSpPr>
        <p:spPr>
          <a:xfrm>
            <a:off x="395288" y="4495800"/>
            <a:ext cx="8274050" cy="23622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любит смотреть мультфильмы независимо от того, сколько лет человеку. Смешные и добрые, трогательные и грустные – они не оставляют равнодушными никого, ни взрослых, ни малышей.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147" name="Рисунок 6" descr="http://media7.fast-torrent.ru/media/files/s1/gv/bb/bremenskie-muzyikant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 b="9"/>
          <a:stretch>
            <a:fillRect/>
          </a:stretch>
        </p:blipFill>
        <p:spPr bwMode="auto">
          <a:xfrm>
            <a:off x="0" y="0"/>
            <a:ext cx="4321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" descr="https://jliza.ru/assets/jlcontent/mult/sbornik-m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175" y="0"/>
            <a:ext cx="48593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754438"/>
            <a:ext cx="8229600" cy="269875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82562" lvl="1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Музыка 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кино - это две неотъемлемых составляющих одного целого. </a:t>
            </a:r>
            <a:endParaRPr lang="ru-RU" sz="1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lvl="1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Музыкальное 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играет огромную роль в создании атмосферы фильма, именно она способна 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эмоциями зрителя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171" name="Рисунок 2" descr="https://jliza.ru/assets/jlcontent/mult/kot-leopold/kot-leopol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/>
          <a:stretch>
            <a:fillRect/>
          </a:stretch>
        </p:blipFill>
        <p:spPr bwMode="auto">
          <a:xfrm>
            <a:off x="0" y="3175"/>
            <a:ext cx="45418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400675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627063" y="3929063"/>
            <a:ext cx="80867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>
              <a:defRPr>
                <a:solidFill>
                  <a:srgbClr val="262626"/>
                </a:solidFill>
                <a:latin typeface="Calibri Light" pitchFamily="34" charset="0"/>
              </a:defRPr>
            </a:lvl4pPr>
            <a:lvl5pPr>
              <a:defRPr>
                <a:solidFill>
                  <a:srgbClr val="262626"/>
                </a:solidFill>
                <a:latin typeface="Calibri Light" pitchFamily="34" charset="0"/>
              </a:defRPr>
            </a:lvl5pPr>
            <a:lvl6pPr marL="1554163" indent="-1096963" eaLnBrk="0" fontAlgn="base" hangingPunct="0">
              <a:spcAft>
                <a:spcPct val="0"/>
              </a:spcAft>
              <a:buFont typeface="Arial" charset="0"/>
              <a:defRPr>
                <a:solidFill>
                  <a:srgbClr val="262626"/>
                </a:solidFill>
                <a:latin typeface="Calibri Light" pitchFamily="34" charset="0"/>
              </a:defRPr>
            </a:lvl6pPr>
            <a:lvl7pPr marL="2011363" indent="-1096963" eaLnBrk="0" fontAlgn="base" hangingPunct="0">
              <a:spcAft>
                <a:spcPct val="0"/>
              </a:spcAft>
              <a:buFont typeface="Arial" charset="0"/>
              <a:defRPr>
                <a:solidFill>
                  <a:srgbClr val="262626"/>
                </a:solidFill>
                <a:latin typeface="Calibri Light" pitchFamily="34" charset="0"/>
              </a:defRPr>
            </a:lvl7pPr>
            <a:lvl8pPr marL="2468563" indent="-1096963" eaLnBrk="0" fontAlgn="base" hangingPunct="0">
              <a:spcAft>
                <a:spcPct val="0"/>
              </a:spcAft>
              <a:buFont typeface="Arial" charset="0"/>
              <a:defRPr>
                <a:solidFill>
                  <a:srgbClr val="262626"/>
                </a:solidFill>
                <a:latin typeface="Calibri Light" pitchFamily="34" charset="0"/>
              </a:defRPr>
            </a:lvl8pPr>
            <a:lvl9pPr marL="2925763" indent="-1096963" eaLnBrk="0" fontAlgn="base" hangingPunct="0">
              <a:spcAft>
                <a:spcPct val="0"/>
              </a:spcAft>
              <a:buFont typeface="Arial" charset="0"/>
              <a:defRPr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marL="0" lvl="1" algn="just">
              <a:spcBef>
                <a:spcPts val="600"/>
              </a:spcBef>
              <a:buFont typeface="Arial" charset="0"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Музыка, сопровождающая киноленту, имеет огромную ценность, так как способна погрузить зрителя в размышления, заставить его переживать. </a:t>
            </a:r>
          </a:p>
          <a:p>
            <a:pPr marL="0" lvl="1" algn="just">
              <a:spcBef>
                <a:spcPts val="600"/>
              </a:spcBef>
              <a:buFont typeface="Arial" charset="0"/>
              <a:buNone/>
            </a:pP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Музыка для мультфильма превращается в великолепный инструмент, с помощью которого можно легко управлять чувствами людей. </a:t>
            </a:r>
          </a:p>
        </p:txBody>
      </p:sp>
      <p:pic>
        <p:nvPicPr>
          <p:cNvPr id="8196" name="Рисунок 3" descr="https://jliza.ru/assets/jlcontent/mult/prostokvashino/prostokvashin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/>
          <a:stretch>
            <a:fillRect/>
          </a:stretch>
        </p:blipFill>
        <p:spPr bwMode="auto">
          <a:xfrm>
            <a:off x="2289175" y="0"/>
            <a:ext cx="431958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87400" y="8024813"/>
            <a:ext cx="8229600" cy="2587625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7777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Композиторы, которые создали музыку и песни для мультфильмов:</a:t>
            </a:r>
          </a:p>
        </p:txBody>
      </p:sp>
      <p:pic>
        <p:nvPicPr>
          <p:cNvPr id="9220" name="Picture 3" descr="http://kinoexpert.ru/foto/0089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33500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213" y="1287463"/>
            <a:ext cx="5710237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“Крошка енот”, “Крокодил Гена и Чебурашка”, “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Здравствуйте!”, “Веселая карусель”, “Мама для мамонтенка”, “Катерок”. </a:t>
            </a:r>
          </a:p>
        </p:txBody>
      </p:sp>
      <p:pic>
        <p:nvPicPr>
          <p:cNvPr id="9222" name="Рисунок 2" descr="http://photocdn1.itar-tass.com/fit/400x300_b2b00b17/tass/m2/uploads/i/20150115/3935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" r="101"/>
          <a:stretch>
            <a:fillRect/>
          </a:stretch>
        </p:blipFill>
        <p:spPr bwMode="auto">
          <a:xfrm>
            <a:off x="684213" y="4033838"/>
            <a:ext cx="2663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2500" y="4132263"/>
            <a:ext cx="52054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Максим Дунаевский.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“Летучий корабль”, 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“Пиф-паф, ой-ой-ой!”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3305175"/>
            <a:ext cx="1841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1000">
                <a:latin typeface="Arial" charset="0"/>
                <a:cs typeface="Times New Roman" pitchFamily="18" charset="0"/>
              </a:rPr>
              <a:t/>
            </a:r>
            <a:br>
              <a:rPr lang="ru-RU" altLang="ru-RU" sz="1000">
                <a:latin typeface="Arial" charset="0"/>
                <a:cs typeface="Times New Roman" pitchFamily="18" charset="0"/>
              </a:rPr>
            </a:br>
            <a:r>
              <a:rPr lang="ru-RU" altLang="ru-RU" sz="1000">
                <a:latin typeface="Arial" charset="0"/>
                <a:cs typeface="Times New Roman" pitchFamily="18" charset="0"/>
              </a:rPr>
              <a:t/>
            </a:r>
            <a:br>
              <a:rPr lang="ru-RU" altLang="ru-RU" sz="1000">
                <a:latin typeface="Arial" charset="0"/>
                <a:cs typeface="Times New Roman" pitchFamily="18" charset="0"/>
              </a:rPr>
            </a:br>
            <a:endParaRPr lang="ru-RU" altLang="ru-RU">
              <a:latin typeface="Arial" charset="0"/>
            </a:endParaRPr>
          </a:p>
        </p:txBody>
      </p:sp>
      <p:sp>
        <p:nvSpPr>
          <p:cNvPr id="10245" name="Объект 2"/>
          <p:cNvSpPr>
            <a:spLocks noGrp="1"/>
          </p:cNvSpPr>
          <p:nvPr>
            <p:ph sz="half" idx="1"/>
          </p:nvPr>
        </p:nvSpPr>
        <p:spPr>
          <a:xfrm>
            <a:off x="3536950" y="2708275"/>
            <a:ext cx="5022850" cy="3816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еннадий Гладков.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Бременские музыканты”,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львенок и черепаха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пели песню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восемь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попугаев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щенок”,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с карандашами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 descr="https://i.ytimg.com/vi/qrbrTtxDcW4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375" y="260350"/>
            <a:ext cx="482441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“Умка”, 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“Дед Мороз и лето”,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“Бюро находок”. </a:t>
            </a:r>
          </a:p>
        </p:txBody>
      </p:sp>
      <p:pic>
        <p:nvPicPr>
          <p:cNvPr id="10247" name="Рисунок 1" descr="http://multbaby.ru/wp-content/uploads/2014/02/wpid-TtJgEoLSs7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781300"/>
            <a:ext cx="3048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707904" y="3692525"/>
            <a:ext cx="5063034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 Леопольд”,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Тимка и Димка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2" descr="https://biography-life.ru/uploads/posts/2019-07/1562327493_rybnikov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381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475" y="549275"/>
            <a:ext cx="5329238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Рыбников. </a:t>
            </a:r>
          </a:p>
          <a:p>
            <a:pPr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“Волк и семеро козлят на новый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5_t2ZzEW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2088232" cy="3132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4797425"/>
            <a:ext cx="8280400" cy="1800225"/>
          </a:xfrm>
        </p:spPr>
        <p:txBody>
          <a:bodyPr rtlCol="0">
            <a:noAutofit/>
          </a:bodyPr>
          <a:lstStyle/>
          <a:p>
            <a:pPr marL="0" indent="0" algn="just" defTabSz="457207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Музыкальная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 “Бременские музыканты” по сказке братьев Гримм, стала популярной благодаря музыке, написанной Геннадием Гладковым.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поэт Юрий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defTabSz="457207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55650" y="260350"/>
            <a:ext cx="770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en-US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Бременские музыканты</a:t>
            </a:r>
            <a:r>
              <a:rPr lang="en-US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2" descr="https://bratya-grimm-pisatel.larec-skazok.ru/upload/story/bg/030/bb/38/25e8f631cc6075c0f87bb497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115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1392</TotalTime>
  <Words>314</Words>
  <Application>Microsoft Office PowerPoint</Application>
  <PresentationFormat>Экран (4:3)</PresentationFormat>
  <Paragraphs>87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Arbat &amp; Co.Ltd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Современная ситуация в развитии детской авторской песни.</dc:title>
  <dc:creator>zaswert</dc:creator>
  <cp:lastModifiedBy>User</cp:lastModifiedBy>
  <cp:revision>181</cp:revision>
  <dcterms:created xsi:type="dcterms:W3CDTF">2015-12-26T10:13:56Z</dcterms:created>
  <dcterms:modified xsi:type="dcterms:W3CDTF">2024-04-01T07:52:22Z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465845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