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3" r:id="rId2"/>
    <p:sldId id="321" r:id="rId3"/>
    <p:sldId id="357" r:id="rId4"/>
    <p:sldId id="306" r:id="rId5"/>
    <p:sldId id="313" r:id="rId6"/>
    <p:sldId id="307" r:id="rId7"/>
    <p:sldId id="322" r:id="rId8"/>
    <p:sldId id="326" r:id="rId9"/>
    <p:sldId id="297" r:id="rId10"/>
    <p:sldId id="358" r:id="rId11"/>
    <p:sldId id="336" r:id="rId12"/>
    <p:sldId id="3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CC0000"/>
    <a:srgbClr val="6C00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4" autoAdjust="0"/>
    <p:restoredTop sz="81943" autoAdjust="0"/>
  </p:normalViewPr>
  <p:slideViewPr>
    <p:cSldViewPr showGuides="1">
      <p:cViewPr varScale="1">
        <p:scale>
          <a:sx n="67" d="100"/>
          <a:sy n="67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70A245-8997-45DB-9EB2-ED5960BB2ABA}" type="datetimeFigureOut">
              <a:rPr lang="ru-RU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57DE1F1-013C-47E2-A2AD-272421B25C24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E1F1-013C-47E2-A2AD-272421B25C24}" type="slidenum">
              <a:rPr lang="ru-RU" altLang="ru-RU" smtClean="0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1EBB-F4AC-4DE6-87A0-EC99EF14FB26}" type="datetimeFigureOut">
              <a:rPr lang="ru-RU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CAC06-DC15-466C-A41C-E21BD5F309F4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045C-5877-433C-9AD4-1B1E547F8763}" type="datetimeFigureOut">
              <a:rPr lang="ru-RU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F2B1F-AA08-44D4-9BB8-2363EC8FB0E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88BE-2400-4F14-A5DE-58C7C28FFD10}" type="datetimeFigureOut">
              <a:rPr lang="ru-RU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0A21-B9D9-46A0-B5E6-E639049F978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14CA-79A7-4F2C-9AD0-4CABF30FA8C6}" type="datetimeFigureOut">
              <a:rPr lang="ru-RU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62CE-710B-4EE4-9D44-AAFC8C547F56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BC5F-260F-4EB9-A261-C80D792F59BB}" type="datetimeFigureOut">
              <a:rPr lang="ru-RU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9FDCF-F371-476B-B50B-B3EF7DC7B80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A81F-4087-4409-81B8-9548B8D410A1}" type="datetimeFigureOut">
              <a:rPr lang="ru-RU"/>
              <a:t>22.11.2024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27C33-C606-4C41-BE7B-B649B9786E0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CB12-2E0B-41FA-BE1A-F52028F28D3E}" type="datetimeFigureOut">
              <a:rPr lang="ru-RU"/>
              <a:t>22.11.2024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5EF9-4255-498D-AB8C-D222BDBCD3D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E050-75FE-41B7-8CC2-5A750F16E511}" type="datetimeFigureOut">
              <a:rPr lang="ru-RU"/>
              <a:t>22.11.2024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9DF0-2CF2-41CC-B5CD-64C71C615D5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9B9A-15DE-4B58-96F5-5805D664CDF7}" type="datetimeFigureOut">
              <a:rPr lang="ru-RU"/>
              <a:t>22.11.2024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87A7-6C61-4734-9D9E-899D99D2A78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3538-5E10-4A1C-B016-F9A4BA635EFF}" type="datetimeFigureOut">
              <a:rPr lang="ru-RU"/>
              <a:t>22.11.2024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9BA80-3C20-4D0C-ADA4-D0BE15656B8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FCCE-9D47-4DE3-B2C6-11DE3FCD8C10}" type="datetimeFigureOut">
              <a:rPr lang="ru-RU"/>
              <a:t>22.11.2024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3516D-B80B-4466-AB07-CB7911A8B80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AB1F0-6867-4B85-8E5E-EC7AB343CE4A}" type="datetimeFigureOut">
              <a:rPr lang="ru-RU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00C0B65-F238-4189-9704-8B9B6CBA378E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740" y="641985"/>
            <a:ext cx="6697345" cy="30378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800" b="1" spc="50" dirty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на тему "Материнское пестование малыша: значение колыбельных песен, потешек, пестушек, сказок, народных игр в материнском воспитании".</a:t>
            </a:r>
            <a:br>
              <a:rPr lang="ru-RU" sz="2800" b="1" spc="50" dirty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923665" y="5025390"/>
            <a:ext cx="4679950" cy="149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dirty="0">
                <a:sym typeface="+mn-ea"/>
              </a:rPr>
              <a:t>Подготовили воспитатели МОБУ СОШ «</a:t>
            </a:r>
            <a:r>
              <a:rPr lang="ru-RU" sz="1600" dirty="0" err="1">
                <a:sym typeface="+mn-ea"/>
              </a:rPr>
              <a:t>Бугрвский</a:t>
            </a:r>
            <a:r>
              <a:rPr lang="ru-RU" sz="1600" dirty="0">
                <a:sym typeface="+mn-ea"/>
              </a:rPr>
              <a:t> ЦО № 2» 	                                                                            Иванова </a:t>
            </a:r>
            <a:r>
              <a:rPr lang="ru-RU" sz="1600">
                <a:sym typeface="+mn-ea"/>
              </a:rPr>
              <a:t>Наталья Андреевна</a:t>
            </a:r>
            <a:endParaRPr lang="ru-RU" alt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fony-kartinki.ru/_ph/114/2/7503047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37" y="3224436"/>
            <a:ext cx="32146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784BC-3BD4-47C4-91EB-721FA14A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dirty="0"/>
              <a:t>Консультация для родителей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39BEEFA-A2B8-4FE7-BA07-23DC51FA1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2859782" cy="23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C41F0E-2C3C-4580-B082-30A94D971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32" y="1138205"/>
            <a:ext cx="2859782" cy="245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CD6235-C441-476F-B8D9-A43ACC85D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41" y="3789040"/>
            <a:ext cx="3440918" cy="257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70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575" y="560070"/>
            <a:ext cx="6697345" cy="1514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800" b="1" spc="50" dirty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Материнский фольклор: </a:t>
            </a:r>
          </a:p>
          <a:p>
            <a:pPr algn="ctr"/>
            <a:r>
              <a:rPr lang="ru-RU" sz="2800" b="1" spc="50" dirty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поэзия пестования как основа работы с детьми раннего возраста.</a:t>
            </a:r>
            <a:br>
              <a:rPr lang="ru-RU" sz="2800" b="1" spc="50" dirty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6" descr="http://fony-kartinki.ru/_ph/114/2/7503047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02" y="3213006"/>
            <a:ext cx="32146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овое поле 6"/>
          <p:cNvSpPr txBox="1"/>
          <p:nvPr/>
        </p:nvSpPr>
        <p:spPr>
          <a:xfrm>
            <a:off x="4431030" y="2157095"/>
            <a:ext cx="3794125" cy="3902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447675" algn="just"/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Таким образом, произведения материнской поэзии являются единственным реальным путем проникновения ребенка в скрытый от непосредственного наблюдения и недоступный для практических действий. В материнской поэзии, или поэзии пестования, закреплены многообразные приемы и методы воздействия на ребенка. Формы материнской поэзии, являясь высокохудожественными произведениями, из века в век учат, совершенствуют разум, воспитывают физически и нравственно, доставляют детям истинно эстетическое наслаждение.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AEF7-014B-4854-9654-47C9C0135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1256027" flipV="1">
            <a:off x="1697283" y="471133"/>
            <a:ext cx="6985943" cy="2912158"/>
          </a:xfrm>
        </p:spPr>
        <p:txBody>
          <a:bodyPr>
            <a:scene3d>
              <a:camera prst="isometricRightUp"/>
              <a:lightRig rig="threePt" dir="t"/>
            </a:scene3d>
          </a:bodyPr>
          <a:lstStyle/>
          <a:p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EAEAC7-5A53-4DE6-917D-83E3A3378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3645023"/>
            <a:ext cx="1800200" cy="1872209"/>
          </a:xfrm>
        </p:spPr>
        <p:txBody>
          <a:bodyPr/>
          <a:lstStyle/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Ножки, ножки,</a:t>
            </a:r>
            <a:endParaRPr lang="ru-RU" sz="18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Бегите по дорожке,</a:t>
            </a:r>
            <a:endParaRPr lang="ru-RU" sz="18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Нарвите горошку.</a:t>
            </a:r>
            <a:endParaRPr lang="ru-RU" sz="1800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8767F-4905-4669-92F1-70AFFF2E4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356992"/>
            <a:ext cx="2200582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9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Проект &quot;Чудесный мир народного творчества&quot; по использованию фольклора в  развитии дошкольников - дошкольное образование, проч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88" y="3906450"/>
            <a:ext cx="29326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1660525" y="695960"/>
            <a:ext cx="6749415" cy="17106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257175" algn="l"/>
            <a:r>
              <a:rPr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Прежде всего, разберёмся в том, что такое </a:t>
            </a:r>
            <a:r>
              <a:rPr sz="160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материнский фольклор</a:t>
            </a:r>
            <a:r>
              <a:rPr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. Под </a:t>
            </a:r>
            <a:r>
              <a:rPr sz="160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материнским фольклором</a:t>
            </a:r>
            <a:r>
              <a:rPr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 мы понимаем те жанры детского </a:t>
            </a:r>
            <a:r>
              <a:rPr sz="160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фольклора</a:t>
            </a:r>
            <a:r>
              <a:rPr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которые используются в процессе пестования, взращивания ребёнка. Это, прежде всего, колыбельные песни, пестушки, сопровождающие телесный контакт </a:t>
            </a:r>
            <a:r>
              <a:rPr sz="160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матери</a:t>
            </a:r>
            <a:r>
              <a:rPr sz="1600" b="0" i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 и ребёнка в процессе ухода, потешки, прибаутки.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628814" y="2195760"/>
            <a:ext cx="6615594" cy="25922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257175" algn="l"/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Ценность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sz="160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раннего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обучающего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воздействия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давно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подмечена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народом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. </a:t>
            </a:r>
            <a:r>
              <a:rPr sz="160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Фольклор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имеет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ярко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выраженную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эстетическую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направленность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.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Многое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в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нем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создавалось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специально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для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sz="160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детей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. С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незапамятных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времен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живут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в </a:t>
            </a:r>
            <a:r>
              <a:rPr lang="ru-RU"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народном быту </a:t>
            </a:r>
            <a:r>
              <a:rPr lang="ru-RU" sz="1600" b="0" i="0" dirty="0">
                <a:latin typeface="Arial" panose="020B0604020202020204"/>
                <a:ea typeface="Arial" panose="020B0604020202020204"/>
              </a:rPr>
              <a:t>колыбельные песни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пестушки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потешки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которые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забавляют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учат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маленького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ребенка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. </a:t>
            </a:r>
            <a:r>
              <a:rPr sz="160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Фольклор</a:t>
            </a:r>
            <a:r>
              <a:rPr sz="160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увлекает</a:t>
            </a:r>
            <a:r>
              <a:rPr sz="160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детей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 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яркими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поэтическими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образами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вызывает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у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них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положительные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эмоции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укрепляет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светлое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жизнерадостное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восприятие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жизни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помогает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понять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что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хорошо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а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что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дурно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,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что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красиво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и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что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не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sz="1600" b="0" i="0" dirty="0" err="1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красиво</a:t>
            </a:r>
            <a:r>
              <a:rPr sz="1600" b="0" i="0" dirty="0">
                <a:solidFill>
                  <a:srgbClr val="111111"/>
                </a:solidFill>
                <a:latin typeface="Arial" panose="020B0604020202020204"/>
                <a:ea typeface="Arial" panose="020B0604020202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612CCCE-744E-4C9C-8C2C-5B9672E5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53" y="257599"/>
            <a:ext cx="8229600" cy="1143000"/>
          </a:xfrm>
        </p:spPr>
        <p:txBody>
          <a:bodyPr/>
          <a:lstStyle/>
          <a:p>
            <a:r>
              <a:rPr lang="ru-RU" dirty="0"/>
              <a:t>Материнский фольклор</a:t>
            </a:r>
          </a:p>
        </p:txBody>
      </p:sp>
      <p:pic>
        <p:nvPicPr>
          <p:cNvPr id="5" name="Замещающая рамка рисунка 4" descr="slide_0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422" t="43687" r="960" b="4762"/>
          <a:stretch/>
        </p:blipFill>
        <p:spPr>
          <a:xfrm>
            <a:off x="5923739" y="3703596"/>
            <a:ext cx="2104645" cy="257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1DE7E73-9B8F-44C7-B9BB-F547196D6E7B}"/>
              </a:ext>
            </a:extLst>
          </p:cNvPr>
          <p:cNvSpPr/>
          <p:nvPr/>
        </p:nvSpPr>
        <p:spPr>
          <a:xfrm>
            <a:off x="1390007" y="1592728"/>
            <a:ext cx="1728192" cy="715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Колыбельные песни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17929A2-6A59-4492-9A1C-E00FBC432038}"/>
              </a:ext>
            </a:extLst>
          </p:cNvPr>
          <p:cNvSpPr/>
          <p:nvPr/>
        </p:nvSpPr>
        <p:spPr>
          <a:xfrm>
            <a:off x="3184552" y="1598300"/>
            <a:ext cx="1728192" cy="715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Пестушки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3F64BF0-65D0-462C-A3C3-0EBCB1B36AEA}"/>
              </a:ext>
            </a:extLst>
          </p:cNvPr>
          <p:cNvSpPr/>
          <p:nvPr/>
        </p:nvSpPr>
        <p:spPr>
          <a:xfrm>
            <a:off x="4979097" y="1598389"/>
            <a:ext cx="1728192" cy="715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Потешки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E697A05-CB46-4D30-9A5B-4FB55A43F574}"/>
              </a:ext>
            </a:extLst>
          </p:cNvPr>
          <p:cNvSpPr/>
          <p:nvPr/>
        </p:nvSpPr>
        <p:spPr>
          <a:xfrm>
            <a:off x="6773642" y="1592728"/>
            <a:ext cx="1728191" cy="715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Прибаутки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8932D0C-9F3D-4A12-92E8-9F4F8A269038}"/>
              </a:ext>
            </a:extLst>
          </p:cNvPr>
          <p:cNvCxnSpPr/>
          <p:nvPr/>
        </p:nvCxnSpPr>
        <p:spPr>
          <a:xfrm flipH="1">
            <a:off x="2411760" y="1124744"/>
            <a:ext cx="432048" cy="46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F808662-CDA2-4F10-8935-FC286B6D131A}"/>
              </a:ext>
            </a:extLst>
          </p:cNvPr>
          <p:cNvCxnSpPr/>
          <p:nvPr/>
        </p:nvCxnSpPr>
        <p:spPr>
          <a:xfrm>
            <a:off x="3995936" y="1124744"/>
            <a:ext cx="0" cy="46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42D1BC1-B913-4DC7-BAFC-A2B52A76AC52}"/>
              </a:ext>
            </a:extLst>
          </p:cNvPr>
          <p:cNvCxnSpPr>
            <a:endCxn id="10" idx="0"/>
          </p:cNvCxnSpPr>
          <p:nvPr/>
        </p:nvCxnSpPr>
        <p:spPr>
          <a:xfrm>
            <a:off x="5843193" y="1124744"/>
            <a:ext cx="0" cy="47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A78A6BB-20B1-4B17-A9CA-EEFFFAEF488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948264" y="1124744"/>
            <a:ext cx="689474" cy="46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11319D1-0F42-49E3-9A02-D51A02FFF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87" t="48422" r="37780" b="1469"/>
          <a:stretch/>
        </p:blipFill>
        <p:spPr>
          <a:xfrm>
            <a:off x="3779912" y="2452330"/>
            <a:ext cx="1907995" cy="250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A3158D-9440-46E0-ACB3-AA83021AF3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3" t="42842" r="68513" b="5651"/>
          <a:stretch/>
        </p:blipFill>
        <p:spPr>
          <a:xfrm>
            <a:off x="1663076" y="3554782"/>
            <a:ext cx="1987186" cy="280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78660" y="548640"/>
            <a:ext cx="5483225" cy="58229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Arial" panose="020B0604020202020204"/>
                <a:cs typeface="+mj-lt"/>
                <a:sym typeface="+mn-ea"/>
              </a:rPr>
              <a:t>КОЛЫБЕЛЬНЫЕ ПЕСНИ</a:t>
            </a:r>
            <a:endParaRPr lang="ru-RU" altLang="ru-RU" sz="24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ea typeface="Arial" panose="020B0604020202020204"/>
              <a:cs typeface="+mj-lt"/>
              <a:sym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1965" y="1130936"/>
            <a:ext cx="6438265" cy="45529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1600" dirty="0"/>
              <a:t>Колыбельные песни помогают ребёнку быстрее перейти от бодрствования ко сну, успокоиться. Позднее, когда малыш начнёт понимать значение слов колыбельной, она расскажет ему о предметах окружающего мира.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8529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Спать пора.</a:t>
            </a:r>
          </a:p>
          <a:p>
            <a:r>
              <a:rPr lang="ru-RU" dirty="0">
                <a:latin typeface="+mj-lt"/>
              </a:rPr>
              <a:t>Наступает ночка.</a:t>
            </a:r>
          </a:p>
          <a:p>
            <a:r>
              <a:rPr lang="ru-RU" dirty="0">
                <a:latin typeface="+mj-lt"/>
              </a:rPr>
              <a:t>Ты устала, дочка.</a:t>
            </a:r>
          </a:p>
          <a:p>
            <a:r>
              <a:rPr lang="ru-RU" dirty="0">
                <a:latin typeface="+mj-lt"/>
              </a:rPr>
              <a:t>Ножки бегали с утра,</a:t>
            </a:r>
          </a:p>
          <a:p>
            <a:r>
              <a:rPr lang="ru-RU" dirty="0">
                <a:latin typeface="+mj-lt"/>
              </a:rPr>
              <a:t>Глазкам спать давно пора.</a:t>
            </a:r>
          </a:p>
          <a:p>
            <a:r>
              <a:rPr lang="ru-RU" dirty="0">
                <a:latin typeface="+mj-lt"/>
              </a:rPr>
              <a:t>Ждет тебя кроватка.</a:t>
            </a:r>
          </a:p>
          <a:p>
            <a:r>
              <a:rPr lang="ru-RU" dirty="0">
                <a:latin typeface="+mj-lt"/>
              </a:rPr>
              <a:t>Спи, дочурка, сладко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82" y="3068960"/>
            <a:ext cx="4022309" cy="332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rgbClr val="C00000"/>
                </a:solidFill>
              </a:rPr>
              <a:t>СПЕЦИФИКА </a:t>
            </a:r>
            <a:br>
              <a:rPr lang="ru-RU" altLang="ru-RU" sz="2400" b="1">
                <a:solidFill>
                  <a:srgbClr val="C00000"/>
                </a:solidFill>
              </a:rPr>
            </a:br>
            <a:r>
              <a:rPr lang="ru-RU" altLang="ru-RU" sz="2400" b="1">
                <a:solidFill>
                  <a:srgbClr val="C00000"/>
                </a:solidFill>
              </a:rPr>
              <a:t>КОЛЫБЕЛЬНЫХ ПЕСЕН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750" y="1600200"/>
            <a:ext cx="7258050" cy="4829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400"/>
              <a:t>Основное назначение – убаюкивание ребенка. (От слова «колыбать», колебать, «зыбать»).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/>
              <a:t>Монотонный ритм.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/>
              <a:t>Колыбельная песня – первичная форма освоения мира ребенком.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/>
              <a:t>В ней отражен мир матери.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/>
              <a:t>Музыкальное и речевое развитие ребенка.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28687"/>
          </a:xfrm>
        </p:spPr>
        <p:txBody>
          <a:bodyPr/>
          <a:lstStyle/>
          <a:p>
            <a:r>
              <a:rPr lang="ru-RU" altLang="ru-RU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ПЕСТУШКИ</a:t>
            </a:r>
            <a:endParaRPr lang="ru-RU" alt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211580" y="908720"/>
            <a:ext cx="7176844" cy="535749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600" dirty="0"/>
              <a:t>   </a:t>
            </a:r>
            <a:r>
              <a:rPr lang="ru-RU" altLang="ru-RU" sz="1600" dirty="0" err="1"/>
              <a:t>Пестушки</a:t>
            </a:r>
            <a:r>
              <a:rPr lang="ru-RU" altLang="ru-RU" sz="1600" dirty="0"/>
              <a:t> развлекают малыша, способствуют установлению контакта между взрослым и ребёнком. Действия, которые взрослый выполняет, пестуя ребёнка, стимулируют физическое развитие малыша, помогают ему научиться владеть своим телом</a:t>
            </a:r>
          </a:p>
        </p:txBody>
      </p:sp>
      <p:pic>
        <p:nvPicPr>
          <p:cNvPr id="2" name="Изображение 1" descr="поп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16465"/>
            <a:ext cx="6715760" cy="434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543935" y="692785"/>
            <a:ext cx="2892425" cy="5835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/>
            <a:r>
              <a:rPr sz="2400" b="0" i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ПОТЕШКИ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723390" y="1129665"/>
            <a:ext cx="6376035" cy="4921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/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Потешки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помогают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ребёнку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усвоить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первичный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запас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слов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,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без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которого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невозможно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познание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мира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. 1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Когда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малыш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подрастёт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и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начнёт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понимать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обращённую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к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нему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речь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,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потешки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начинают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включать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в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себе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наставления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,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ориентирующие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ребёнка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на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правильное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поведение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,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принятое</a:t>
            </a:r>
            <a:r>
              <a:rPr sz="16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в </a:t>
            </a:r>
            <a:r>
              <a:rPr sz="16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обществе</a:t>
            </a:r>
            <a:endParaRPr sz="1600" b="0" i="0" dirty="0">
              <a:solidFill>
                <a:srgbClr val="212727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63459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+mj-lt"/>
              </a:rPr>
              <a:t>«ГДЕ ЖЕ НАШИ РУЧКИ?..»</a:t>
            </a: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Раз, два, три, четыре, пять,</a:t>
            </a:r>
          </a:p>
          <a:p>
            <a:r>
              <a:rPr lang="ru-RU" dirty="0">
                <a:latin typeface="+mj-lt"/>
              </a:rPr>
              <a:t>Будем пальчики считать:</a:t>
            </a:r>
          </a:p>
          <a:p>
            <a:r>
              <a:rPr lang="ru-RU" dirty="0">
                <a:latin typeface="+mj-lt"/>
              </a:rPr>
              <a:t>Первый пальчик наш – большой,</a:t>
            </a:r>
          </a:p>
          <a:p>
            <a:r>
              <a:rPr lang="ru-RU" dirty="0">
                <a:latin typeface="+mj-lt"/>
              </a:rPr>
              <a:t>Указательный – второй.</a:t>
            </a:r>
          </a:p>
          <a:p>
            <a:r>
              <a:rPr lang="ru-RU" dirty="0">
                <a:latin typeface="+mj-lt"/>
              </a:rPr>
              <a:t>Средний пальчик – это третий,</a:t>
            </a:r>
          </a:p>
          <a:p>
            <a:r>
              <a:rPr lang="ru-RU" dirty="0">
                <a:latin typeface="+mj-lt"/>
              </a:rPr>
              <a:t>Он длиннее всех, заметим!</a:t>
            </a:r>
          </a:p>
          <a:p>
            <a:r>
              <a:rPr lang="ru-RU" dirty="0">
                <a:latin typeface="+mj-lt"/>
              </a:rPr>
              <a:t>А четвёртый – </a:t>
            </a:r>
            <a:r>
              <a:rPr lang="ru-RU" dirty="0" err="1">
                <a:latin typeface="+mj-lt"/>
              </a:rPr>
              <a:t>безымяннный</a:t>
            </a:r>
            <a:r>
              <a:rPr lang="ru-RU" dirty="0">
                <a:latin typeface="+mj-lt"/>
              </a:rPr>
              <a:t>,</a:t>
            </a:r>
          </a:p>
          <a:p>
            <a:r>
              <a:rPr lang="ru-RU" dirty="0">
                <a:latin typeface="+mj-lt"/>
              </a:rPr>
              <a:t>Быть без имени так странно...</a:t>
            </a:r>
          </a:p>
          <a:p>
            <a:r>
              <a:rPr lang="ru-RU" dirty="0">
                <a:latin typeface="+mj-lt"/>
              </a:rPr>
              <a:t>И мизинчик – пальчик пятый,</a:t>
            </a:r>
          </a:p>
          <a:p>
            <a:r>
              <a:rPr lang="ru-RU" dirty="0">
                <a:latin typeface="+mj-lt"/>
              </a:rPr>
              <a:t>Ростом только маловатый.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5" y="3140968"/>
            <a:ext cx="3097036" cy="3097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659113" y="476672"/>
            <a:ext cx="6628130" cy="47726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/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Народные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игры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(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например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, «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Ладушки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», «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Сорока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—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сорока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», «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Коза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—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рогатая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») в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ходе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которых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происходит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не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только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эмоциональное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общение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ребёнка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с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матерью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или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другими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родственниками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,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но</a:t>
            </a:r>
            <a:r>
              <a:rPr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и </a:t>
            </a:r>
            <a:r>
              <a:rPr sz="2000" b="0" i="0" dirty="0" err="1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физическое</a:t>
            </a:r>
            <a:r>
              <a:rPr lang="ru-RU" sz="2000" b="0" i="0" dirty="0">
                <a:solidFill>
                  <a:srgbClr val="212727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462" t="16836" r="4497" b="19561"/>
          <a:stretch/>
        </p:blipFill>
        <p:spPr>
          <a:xfrm>
            <a:off x="4932040" y="2996952"/>
            <a:ext cx="3362699" cy="326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62429" y="1844824"/>
            <a:ext cx="36724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Сорока-белобока.</a:t>
            </a:r>
          </a:p>
          <a:p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Сорока-белобока кашку варила,</a:t>
            </a:r>
          </a:p>
          <a:p>
            <a:r>
              <a:rPr lang="ru-RU" sz="1600" dirty="0">
                <a:latin typeface="+mn-lt"/>
              </a:rPr>
              <a:t>деток кормила.</a:t>
            </a:r>
          </a:p>
          <a:p>
            <a:r>
              <a:rPr lang="ru-RU" sz="1600" dirty="0">
                <a:latin typeface="+mn-lt"/>
              </a:rPr>
              <a:t>(взрослый слегка щекочет ладошку ребенка)</a:t>
            </a:r>
          </a:p>
          <a:p>
            <a:r>
              <a:rPr lang="ru-RU" sz="1600" dirty="0">
                <a:latin typeface="+mn-lt"/>
              </a:rPr>
              <a:t>Этому дала,</a:t>
            </a:r>
          </a:p>
          <a:p>
            <a:r>
              <a:rPr lang="ru-RU" sz="1600" dirty="0">
                <a:latin typeface="+mn-lt"/>
              </a:rPr>
              <a:t>(загибает мизинчик ребенка)</a:t>
            </a:r>
          </a:p>
          <a:p>
            <a:r>
              <a:rPr lang="ru-RU" sz="1600" dirty="0">
                <a:latin typeface="+mn-lt"/>
              </a:rPr>
              <a:t>этому дала,</a:t>
            </a:r>
          </a:p>
          <a:p>
            <a:r>
              <a:rPr lang="ru-RU" sz="1600" dirty="0">
                <a:latin typeface="+mn-lt"/>
              </a:rPr>
              <a:t>(загибает безымянный пальчик)</a:t>
            </a:r>
          </a:p>
          <a:p>
            <a:r>
              <a:rPr lang="ru-RU" sz="1600" dirty="0">
                <a:latin typeface="+mn-lt"/>
              </a:rPr>
              <a:t>этому дала,</a:t>
            </a:r>
          </a:p>
          <a:p>
            <a:r>
              <a:rPr lang="ru-RU" sz="1600" dirty="0">
                <a:latin typeface="+mn-lt"/>
              </a:rPr>
              <a:t>(загибает средний пальчик)</a:t>
            </a:r>
          </a:p>
          <a:p>
            <a:r>
              <a:rPr lang="ru-RU" sz="1600" dirty="0">
                <a:latin typeface="+mn-lt"/>
              </a:rPr>
              <a:t>этому дала,</a:t>
            </a:r>
          </a:p>
          <a:p>
            <a:r>
              <a:rPr lang="ru-RU" sz="1600" dirty="0">
                <a:latin typeface="+mn-lt"/>
              </a:rPr>
              <a:t>(загибает указательный пальчик)</a:t>
            </a:r>
          </a:p>
          <a:p>
            <a:r>
              <a:rPr lang="ru-RU" sz="1600" dirty="0">
                <a:latin typeface="+mn-lt"/>
              </a:rPr>
              <a:t>а этому не дала:</a:t>
            </a:r>
          </a:p>
          <a:p>
            <a:r>
              <a:rPr lang="ru-RU" sz="1600" dirty="0">
                <a:latin typeface="+mn-lt"/>
              </a:rPr>
              <a:t>(шевелит большой пальчик)</a:t>
            </a:r>
          </a:p>
          <a:p>
            <a:r>
              <a:rPr lang="ru-RU" sz="1600" dirty="0">
                <a:latin typeface="+mn-lt"/>
              </a:rPr>
              <a:t>ты дров не носил, печку не топил,</a:t>
            </a:r>
          </a:p>
          <a:p>
            <a:r>
              <a:rPr lang="ru-RU" sz="1600" dirty="0">
                <a:latin typeface="+mn-lt"/>
              </a:rPr>
              <a:t>тебе каши не дадим!</a:t>
            </a:r>
          </a:p>
          <a:p>
            <a:r>
              <a:rPr lang="ru-RU" sz="1600" dirty="0">
                <a:latin typeface="+mn-lt"/>
              </a:rPr>
              <a:t>(слегка щекочет ребенка)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57145" y="476672"/>
            <a:ext cx="4029710" cy="449580"/>
          </a:xfrm>
        </p:spPr>
        <p:txBody>
          <a:bodyPr/>
          <a:lstStyle/>
          <a:p>
            <a:r>
              <a:rPr lang="ru-RU" altLang="ru-RU" sz="2400" dirty="0">
                <a:sym typeface="+mn-ea"/>
              </a:rPr>
              <a:t>Использование фольклора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11560" y="926252"/>
            <a:ext cx="8229600" cy="4231357"/>
          </a:xfrm>
        </p:spPr>
        <p:txBody>
          <a:bodyPr/>
          <a:lstStyle/>
          <a:p>
            <a:pPr marL="914400" lvl="2" indent="0">
              <a:buNone/>
            </a:pPr>
            <a:r>
              <a:rPr lang="ru-RU" altLang="ru-RU" dirty="0"/>
              <a:t> Развивает у малышей интерес и внимание к окружающему миру, народному слову и народным обычаям, воспитывает художественный вкус, а также многому учит: развивается речь, формируются нравственные привычки, обогащаются знания о природе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852936"/>
            <a:ext cx="3926164" cy="3676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687</Words>
  <Application>Microsoft Office PowerPoint</Application>
  <PresentationFormat>Экран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Материнский фольклор</vt:lpstr>
      <vt:lpstr>КОЛЫБЕЛЬНЫЕ ПЕСНИ</vt:lpstr>
      <vt:lpstr>СПЕЦИФИКА  КОЛЫБЕЛЬНЫХ ПЕСЕН</vt:lpstr>
      <vt:lpstr>ПЕСТУШКИ</vt:lpstr>
      <vt:lpstr>Презентация PowerPoint</vt:lpstr>
      <vt:lpstr>Презентация PowerPoint</vt:lpstr>
      <vt:lpstr>Использование фольклора</vt:lpstr>
      <vt:lpstr>Консультация для родителей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247</cp:revision>
  <dcterms:created xsi:type="dcterms:W3CDTF">2014-08-08T16:01:00Z</dcterms:created>
  <dcterms:modified xsi:type="dcterms:W3CDTF">2024-11-22T06:49:38Z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9EB0A20304094220B25E830A62694402_12</vt:lpwstr>
  </property>
  <property fmtid="{D5CDD505-2E9C-101B-9397-08002B2CF9AE}" pid="3" name="KSOProductBuildVer">
    <vt:lpwstr>1049-12.2.0.18607</vt:lpwstr>
  </property>
</Properties>
</file>