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78" r:id="rId3"/>
    <p:sldId id="267" r:id="rId4"/>
    <p:sldId id="259" r:id="rId5"/>
    <p:sldId id="279" r:id="rId6"/>
    <p:sldId id="280" r:id="rId7"/>
    <p:sldId id="268" r:id="rId8"/>
    <p:sldId id="257" r:id="rId9"/>
    <p:sldId id="281" r:id="rId10"/>
    <p:sldId id="269" r:id="rId11"/>
    <p:sldId id="262" r:id="rId12"/>
    <p:sldId id="283" r:id="rId13"/>
    <p:sldId id="282" r:id="rId14"/>
    <p:sldId id="271" r:id="rId15"/>
    <p:sldId id="263" r:id="rId16"/>
    <p:sldId id="285" r:id="rId17"/>
    <p:sldId id="270" r:id="rId18"/>
    <p:sldId id="266" r:id="rId19"/>
    <p:sldId id="284" r:id="rId20"/>
    <p:sldId id="28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0" autoAdjust="0"/>
    <p:restoredTop sz="94640" autoAdjust="0"/>
  </p:normalViewPr>
  <p:slideViewPr>
    <p:cSldViewPr>
      <p:cViewPr varScale="1">
        <p:scale>
          <a:sx n="67" d="100"/>
          <a:sy n="67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86BF0-32B5-4D0A-AFCF-BFB845DD7BE5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09E6-8999-46CD-8F03-A95B34DA7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8F473-F839-41CF-80BF-270917E004F0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60B2-CC6F-48CE-97A5-67083231F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9027-757B-449F-9D89-E779791B16E7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4F6F-5085-4AD7-B991-56FF0AAAE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9650" y="1806575"/>
            <a:ext cx="3486150" cy="1949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009650" y="3908425"/>
            <a:ext cx="3486150" cy="1951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806575"/>
            <a:ext cx="3486150" cy="405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6F80-BB0D-4DB5-B712-01A3CDBBB246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393F-4DF8-4154-B987-D3329C2C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3DDC-4DE7-4796-AB64-5A527DBDB7B2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A623-78C8-41F4-80B2-1FB6A9328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69246-556C-46A4-82D4-6A66E9EDCC34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58D41-C5E9-4884-88BA-97C9841A1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AA95C-AF68-4841-ABE7-64B5BA917B50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08106-4CF9-4126-8797-AE13FF061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F752-71FE-4559-9346-8DCFAB50FC93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B9B99-56A0-42D9-98B4-286E0C9E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12FE-EE04-4E9F-B5FE-B6B7125556E3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344A-8636-419A-8E9E-9CD33A8B4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775CE-8C82-454D-BA45-C1B2F8CA11F5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26509-F127-4D8E-890A-FABAE9B25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94E2F-A8C9-470B-9A4F-7D727C2C1720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D398A-5CC0-46C9-9775-AA156AE1B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8480-D552-4F37-989B-5B0EA6C8BF8A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C5FE-AEBB-419D-977A-F848DF3AF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461"/>
                  <a:ext cx="492237" cy="560469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4480" y="887175"/>
                  <a:ext cx="384263" cy="439800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1594"/>
                  <a:ext cx="1032110" cy="1181270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868" y="155232"/>
                  <a:ext cx="722477" cy="825619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738" y="3830825"/>
                  <a:ext cx="639908" cy="728767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8532"/>
                  <a:ext cx="765349" cy="870075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971" y="6307681"/>
              <a:ext cx="976534" cy="5509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39F2EF-C40D-4E6D-9991-E6625E92F14B}" type="datetimeFigureOut">
              <a:rPr lang="ru-RU"/>
              <a:pPr>
                <a:defRPr/>
              </a:pPr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691C37-11FA-4C4A-A09C-84609709C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21" r:id="rId9"/>
    <p:sldLayoutId id="2147483712" r:id="rId10"/>
    <p:sldLayoutId id="2147483711" r:id="rId11"/>
    <p:sldLayoutId id="2147483710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539750" y="692150"/>
            <a:ext cx="78105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Новый </a:t>
            </a:r>
            <a:r>
              <a:rPr lang="ru-RU" sz="7200" b="1" dirty="0">
                <a:solidFill>
                  <a:schemeClr val="bg1"/>
                </a:solidFill>
              </a:rPr>
              <a:t>год в </a:t>
            </a:r>
            <a:r>
              <a:rPr lang="ru-RU" sz="7200" b="1" dirty="0" smtClean="0">
                <a:solidFill>
                  <a:schemeClr val="bg1"/>
                </a:solidFill>
              </a:rPr>
              <a:t>разных </a:t>
            </a:r>
            <a:endParaRPr lang="ru-RU" sz="7200" b="1" dirty="0">
              <a:solidFill>
                <a:schemeClr val="bg1"/>
              </a:solidFill>
            </a:endParaRPr>
          </a:p>
          <a:p>
            <a:pPr algn="ctr"/>
            <a:r>
              <a:rPr lang="ru-RU" sz="7200" b="1" dirty="0">
                <a:solidFill>
                  <a:schemeClr val="bg1"/>
                </a:solidFill>
              </a:rPr>
              <a:t>странах</a:t>
            </a:r>
            <a:r>
              <a:rPr lang="ru-RU" sz="72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7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Составитель: </a:t>
            </a:r>
            <a:r>
              <a:rPr lang="ru-RU" sz="2400" b="1" dirty="0" err="1" smtClean="0">
                <a:solidFill>
                  <a:schemeClr val="bg1"/>
                </a:solidFill>
              </a:rPr>
              <a:t>Филиченко</a:t>
            </a:r>
            <a:r>
              <a:rPr lang="ru-RU" sz="2400" b="1" dirty="0" smtClean="0">
                <a:solidFill>
                  <a:schemeClr val="bg1"/>
                </a:solidFill>
              </a:rPr>
              <a:t> Ю.М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323850" y="260350"/>
            <a:ext cx="8459788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Times New Roman" pitchFamily="18" charset="0"/>
              </a:rPr>
              <a:t>В </a:t>
            </a:r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Венгрии </a:t>
            </a:r>
            <a:r>
              <a:rPr lang="ru-RU" sz="4000">
                <a:solidFill>
                  <a:schemeClr val="bg1"/>
                </a:solidFill>
                <a:latin typeface="Times New Roman" pitchFamily="18" charset="0"/>
              </a:rPr>
              <a:t>в первую секунду Нового года предпочитают свистеть в детские дудочки, рожки, свистульки. </a:t>
            </a:r>
          </a:p>
          <a:p>
            <a:pPr algn="ctr"/>
            <a:r>
              <a:rPr lang="ru-RU" sz="4000">
                <a:solidFill>
                  <a:schemeClr val="bg1"/>
                </a:solidFill>
                <a:latin typeface="Times New Roman" pitchFamily="18" charset="0"/>
              </a:rPr>
              <a:t>Считается, что именно они отгоняют от жилища злых духов и призывают радость, благополучие.</a:t>
            </a:r>
          </a:p>
          <a:p>
            <a:pPr algn="ctr"/>
            <a:r>
              <a:rPr lang="ru-RU" sz="40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2266950" cy="592137"/>
          </a:xfrm>
        </p:spPr>
        <p:txBody>
          <a:bodyPr/>
          <a:lstStyle/>
          <a:p>
            <a:pPr eaLnBrk="1" hangingPunct="1"/>
            <a:r>
              <a:rPr lang="ru-RU" b="1" smtClean="0"/>
              <a:t>Венгрия</a:t>
            </a:r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716338"/>
            <a:ext cx="5832475" cy="3033712"/>
          </a:xfrm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76200"/>
            <a:ext cx="516255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depositphotos_13643536-stock-photo-party-noisemakers-on-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5351462" cy="3562350"/>
          </a:xfrm>
          <a:prstGeom prst="rect">
            <a:avLst/>
          </a:prstGeom>
          <a:noFill/>
        </p:spPr>
      </p:pic>
      <p:pic>
        <p:nvPicPr>
          <p:cNvPr id="41989" name="Picture 5" descr="8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349500"/>
            <a:ext cx="4176712" cy="4176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>
                <a:solidFill>
                  <a:schemeClr val="bg1"/>
                </a:solidFill>
                <a:latin typeface="Times New Roman" pitchFamily="18" charset="0"/>
              </a:rPr>
              <a:t>Греция</a:t>
            </a:r>
          </a:p>
        </p:txBody>
      </p:sp>
      <p:pic>
        <p:nvPicPr>
          <p:cNvPr id="39941" name="Picture 5" descr="1cf93ef52a22ecf8d4934fc50f7a083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628775"/>
            <a:ext cx="6427788" cy="4281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179388" y="1138238"/>
            <a:ext cx="87137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В</a:t>
            </a:r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 Греции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 Новый год — это день святого Василия, который прославился необычайной добротой.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 Дети оставляют свои ботинки возле камина, в надежде, что святой заполнит их подарками.</a:t>
            </a:r>
          </a:p>
          <a:p>
            <a:pPr algn="ctr"/>
            <a:r>
              <a:rPr lang="ru-RU" sz="3200">
                <a:solidFill>
                  <a:schemeClr val="bg1"/>
                </a:solidFill>
                <a:latin typeface="Times New Roman" pitchFamily="18" charset="0"/>
              </a:rPr>
              <a:t>Ровно в полночь 31 декабря хозяин дома выходит на улицу и разбивает о стену дома плод граната. </a:t>
            </a:r>
          </a:p>
          <a:p>
            <a:pPr algn="ctr"/>
            <a:r>
              <a:rPr lang="ru-RU" sz="3200">
                <a:solidFill>
                  <a:schemeClr val="bg1"/>
                </a:solidFill>
                <a:latin typeface="Times New Roman" pitchFamily="18" charset="0"/>
              </a:rPr>
              <a:t>Если косточки разлетаются в разные стороны — значит семью в новом году ждут только хорошие события.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09538" y="219075"/>
            <a:ext cx="2625725" cy="592138"/>
          </a:xfrm>
        </p:spPr>
        <p:txBody>
          <a:bodyPr/>
          <a:lstStyle/>
          <a:p>
            <a:pPr eaLnBrk="1" hangingPunct="1"/>
            <a:r>
              <a:rPr lang="ru-RU" b="1" smtClean="0"/>
              <a:t>Греция</a:t>
            </a:r>
          </a:p>
        </p:txBody>
      </p:sp>
      <p:pic>
        <p:nvPicPr>
          <p:cNvPr id="26626" name="Picture 4" descr="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3935412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ro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716338"/>
            <a:ext cx="446563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bg1"/>
                </a:solidFill>
              </a:rPr>
              <a:t>Италия</a:t>
            </a:r>
          </a:p>
        </p:txBody>
      </p:sp>
      <p:sp>
        <p:nvSpPr>
          <p:cNvPr id="44038" name="AutoShape 6" descr="Картинки по запросу италия флаг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44039" name="Picture 7" descr="Без наз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89138"/>
            <a:ext cx="5472113" cy="375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971550" y="428604"/>
            <a:ext cx="730726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Итальянский Новый год в переводе с итальянского языка - «голова года».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Новый год итальянцы встречают в гостях в кругу близких и друзей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Итальянский Дед Мороз-</a:t>
            </a:r>
          </a:p>
          <a:p>
            <a:pPr algn="ctr"/>
            <a:r>
              <a:rPr lang="ru-RU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Баббо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Натале кладет подарки в красные носки, подвешенные к камину. 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1835150" cy="592137"/>
          </a:xfrm>
        </p:spPr>
        <p:txBody>
          <a:bodyPr/>
          <a:lstStyle/>
          <a:p>
            <a:pPr eaLnBrk="1" hangingPunct="1"/>
            <a:r>
              <a:rPr lang="ru-RU" sz="2800" b="1" smtClean="0"/>
              <a:t>Италия</a:t>
            </a:r>
          </a:p>
        </p:txBody>
      </p:sp>
      <p:pic>
        <p:nvPicPr>
          <p:cNvPr id="28679" name="Picture 7" descr="25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92163"/>
            <a:ext cx="6192837" cy="3328987"/>
          </a:xfrm>
          <a:prstGeom prst="rect">
            <a:avLst/>
          </a:prstGeom>
          <a:noFill/>
        </p:spPr>
      </p:pic>
      <p:pic>
        <p:nvPicPr>
          <p:cNvPr id="28680" name="Picture 8" descr="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481388"/>
            <a:ext cx="5292725" cy="337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6" descr="italy207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357563"/>
            <a:ext cx="439261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30559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425" y="2276475"/>
            <a:ext cx="4762500" cy="3181350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smtClean="0">
                <a:solidFill>
                  <a:schemeClr val="bg1"/>
                </a:solidFill>
                <a:latin typeface="Times New Roman" pitchFamily="18" charset="0"/>
              </a:rPr>
              <a:t>Япония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/>
          </p:cNvSpPr>
          <p:nvPr>
            <p:ph type="title"/>
          </p:nvPr>
        </p:nvSpPr>
        <p:spPr>
          <a:xfrm>
            <a:off x="1403350" y="676275"/>
            <a:ext cx="6731000" cy="5561013"/>
          </a:xfrm>
        </p:spPr>
        <p:txBody>
          <a:bodyPr/>
          <a:lstStyle/>
          <a:p>
            <a:pPr algn="ctr"/>
            <a:r>
              <a:rPr lang="ru-RU" sz="3600" smtClean="0">
                <a:solidFill>
                  <a:schemeClr val="bg1"/>
                </a:solidFill>
                <a:latin typeface="Times New Roman" pitchFamily="18" charset="0"/>
              </a:rPr>
              <a:t>Новый год отмечают по-разному и в разное время, но он остается одним из самых ярких и сказочных праздников.</a:t>
            </a:r>
            <a:br>
              <a:rPr lang="ru-RU" sz="36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600" smtClean="0">
                <a:solidFill>
                  <a:schemeClr val="bg1"/>
                </a:solidFill>
                <a:latin typeface="Times New Roman" pitchFamily="18" charset="0"/>
              </a:rPr>
              <a:t>Несмотря на многообразие культур, традиций, обычаев в каждой стране мира у Нового года есть общая черта - его встречают весело !</a:t>
            </a:r>
            <a:br>
              <a:rPr lang="ru-RU" sz="36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600" smtClean="0">
                <a:solidFill>
                  <a:schemeClr val="bg1"/>
                </a:solidFill>
                <a:latin typeface="Times New Roman" pitchFamily="18" charset="0"/>
              </a:rPr>
              <a:t> С наступающим </a:t>
            </a:r>
            <a:br>
              <a:rPr lang="ru-RU" sz="36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600" smtClean="0">
                <a:solidFill>
                  <a:schemeClr val="bg1"/>
                </a:solidFill>
                <a:latin typeface="Times New Roman" pitchFamily="18" charset="0"/>
              </a:rPr>
              <a:t>Новым годом!</a:t>
            </a:r>
            <a:br>
              <a:rPr lang="ru-RU" sz="360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sz="36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ChangeArrowheads="1"/>
          </p:cNvSpPr>
          <p:nvPr/>
        </p:nvSpPr>
        <p:spPr bwMode="auto">
          <a:xfrm>
            <a:off x="971550" y="333375"/>
            <a:ext cx="7246938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400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4000">
                <a:solidFill>
                  <a:schemeClr val="bg1"/>
                </a:solidFill>
                <a:latin typeface="Times New Roman" pitchFamily="18" charset="0"/>
              </a:rPr>
              <a:t>Новый год </a:t>
            </a:r>
            <a:r>
              <a:rPr lang="ru-RU" sz="4000" b="1">
                <a:solidFill>
                  <a:schemeClr val="bg1"/>
                </a:solidFill>
                <a:latin typeface="Times New Roman" pitchFamily="18" charset="0"/>
              </a:rPr>
              <a:t>(О-сёгацу)</a:t>
            </a:r>
            <a:r>
              <a:rPr lang="ru-RU" sz="4000">
                <a:solidFill>
                  <a:schemeClr val="bg1"/>
                </a:solidFill>
                <a:latin typeface="Times New Roman" pitchFamily="18" charset="0"/>
              </a:rPr>
              <a:t> в Японии – самый любимый и красочный праздник</a:t>
            </a:r>
            <a:r>
              <a:rPr lang="ru-RU" sz="2400">
                <a:solidFill>
                  <a:schemeClr val="bg1"/>
                </a:solidFill>
              </a:rPr>
              <a:t> .</a:t>
            </a:r>
          </a:p>
          <a:p>
            <a:pPr algn="ctr"/>
            <a:r>
              <a:rPr lang="ru-RU" sz="4000">
                <a:solidFill>
                  <a:schemeClr val="bg1"/>
                </a:solidFill>
                <a:latin typeface="Times New Roman" pitchFamily="18" charset="0"/>
              </a:rPr>
              <a:t>Главный новогодний аксессуар — грабли (кумаде), с помощью которых в новом году японцы смогут загребать счастье.</a:t>
            </a:r>
          </a:p>
          <a:p>
            <a:pPr algn="ctr"/>
            <a:endParaRPr lang="ru-RU" sz="40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79388" y="144463"/>
            <a:ext cx="2592387" cy="576262"/>
          </a:xfrm>
        </p:spPr>
        <p:txBody>
          <a:bodyPr/>
          <a:lstStyle/>
          <a:p>
            <a:pPr eaLnBrk="1" hangingPunct="1"/>
            <a:r>
              <a:rPr lang="ru-RU" b="1" smtClean="0"/>
              <a:t>Япония</a:t>
            </a:r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9888" y="3716338"/>
            <a:ext cx="8470900" cy="3025775"/>
          </a:xfrm>
        </p:spPr>
      </p:pic>
      <p:pic>
        <p:nvPicPr>
          <p:cNvPr id="1843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8" y="765175"/>
            <a:ext cx="434657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15888"/>
            <a:ext cx="40147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bg1"/>
                </a:solidFill>
                <a:latin typeface="Times New Roman" pitchFamily="18" charset="0"/>
              </a:rPr>
              <a:t>Грабли - кумадэ</a:t>
            </a:r>
          </a:p>
        </p:txBody>
      </p:sp>
      <p:pic>
        <p:nvPicPr>
          <p:cNvPr id="34820" name="Picture 4" descr="Kumade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412875"/>
            <a:ext cx="3841750" cy="525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</a:rPr>
              <a:t>Китай</a:t>
            </a:r>
          </a:p>
        </p:txBody>
      </p:sp>
      <p:pic>
        <p:nvPicPr>
          <p:cNvPr id="36869" name="Picture 5" descr="kitaj-cr-650x4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052513"/>
            <a:ext cx="7199313" cy="5383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250825" y="744538"/>
            <a:ext cx="8497888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Times New Roman" pitchFamily="18" charset="0"/>
              </a:rPr>
              <a:t> </a:t>
            </a:r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В </a:t>
            </a:r>
            <a:r>
              <a:rPr lang="ru-RU" sz="3600" b="1">
                <a:solidFill>
                  <a:schemeClr val="bg1"/>
                </a:solidFill>
                <a:latin typeface="Times New Roman" pitchFamily="18" charset="0"/>
              </a:rPr>
              <a:t>современном Китае</a:t>
            </a:r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 Новый год — это праздник фонарей. 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В новогоднюю ночь зажигают на улицах и площадях бесчисленное множество маленьких фонариков, веря,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 что искры от них прогонят злых духов. 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</a:rPr>
              <a:t>Китайцы особенно любят ставить на улицах фонари в виде 12 животных, символизирующих каждый год.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1835150" cy="665162"/>
          </a:xfrm>
        </p:spPr>
        <p:txBody>
          <a:bodyPr/>
          <a:lstStyle/>
          <a:p>
            <a:pPr eaLnBrk="1" hangingPunct="1"/>
            <a:r>
              <a:rPr lang="ru-RU" b="1" smtClean="0"/>
              <a:t>Китай</a:t>
            </a:r>
          </a:p>
        </p:txBody>
      </p:sp>
      <p:pic>
        <p:nvPicPr>
          <p:cNvPr id="2253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422650"/>
            <a:ext cx="5903913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9e4213025309e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60350"/>
            <a:ext cx="4764088" cy="357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5" descr="7933a80044f01340d41aa4f4d3e178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530725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b0cc6b685f6196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725738"/>
            <a:ext cx="5508625" cy="4132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174</TotalTime>
  <Words>118</Words>
  <Application>Microsoft Office PowerPoint</Application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Winter</vt:lpstr>
      <vt:lpstr>Слайд 1</vt:lpstr>
      <vt:lpstr>Япония</vt:lpstr>
      <vt:lpstr>Слайд 3</vt:lpstr>
      <vt:lpstr>Япония</vt:lpstr>
      <vt:lpstr>Грабли - кумадэ</vt:lpstr>
      <vt:lpstr>Китай</vt:lpstr>
      <vt:lpstr>Слайд 7</vt:lpstr>
      <vt:lpstr>Китай</vt:lpstr>
      <vt:lpstr>Слайд 9</vt:lpstr>
      <vt:lpstr>Слайд 10</vt:lpstr>
      <vt:lpstr>Венгрия</vt:lpstr>
      <vt:lpstr>Слайд 12</vt:lpstr>
      <vt:lpstr>Греция</vt:lpstr>
      <vt:lpstr>Слайд 14</vt:lpstr>
      <vt:lpstr>Греция</vt:lpstr>
      <vt:lpstr>Италия</vt:lpstr>
      <vt:lpstr>Слайд 17</vt:lpstr>
      <vt:lpstr>Италия</vt:lpstr>
      <vt:lpstr>Слайд 19</vt:lpstr>
      <vt:lpstr>Новый год отмечают по-разному и в разное время, но он остается одним из самых ярких и сказочных праздников. Несмотря на многообразие культур, традиций, обычаев в каждой стране мира у Нового года есть общая черта - его встречают весело !  С наступающим  Новым годом!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в разных странах мира</dc:title>
  <dc:creator>Катя</dc:creator>
  <cp:lastModifiedBy>Win7</cp:lastModifiedBy>
  <cp:revision>13</cp:revision>
  <dcterms:created xsi:type="dcterms:W3CDTF">2014-12-07T20:12:48Z</dcterms:created>
  <dcterms:modified xsi:type="dcterms:W3CDTF">2024-11-22T14:42:11Z</dcterms:modified>
</cp:coreProperties>
</file>