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  <p:sldMasterId id="2147483692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2" r:id="rId8"/>
    <p:sldId id="265" r:id="rId9"/>
    <p:sldId id="273" r:id="rId10"/>
    <p:sldId id="274" r:id="rId11"/>
    <p:sldId id="275" r:id="rId12"/>
    <p:sldId id="276" r:id="rId13"/>
  </p:sldIdLst>
  <p:sldSz cx="9144000" cy="6858000" type="screen4x3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046252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38703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3592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1704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488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7941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0326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7" name="Google Shape;15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9256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1826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3842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6004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87942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70833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51872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13723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499231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79139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5008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62113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22960" y="-10080"/>
            <a:ext cx="7543440" cy="204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22960" y="1845720"/>
            <a:ext cx="7543440" cy="40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3119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91124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8047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761360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807054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891933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433919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833453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114875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53296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7518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98605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0184381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79701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629439"/>
      </p:ext>
    </p:extLst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2620576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306278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011866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92417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03970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2396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2867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6398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16450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04606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4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75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/>
          <p:nvPr/>
        </p:nvSpPr>
        <p:spPr>
          <a:xfrm>
            <a:off x="1419367" y="764275"/>
            <a:ext cx="6141493" cy="38034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 dirty="0" smtClean="0">
                <a:solidFill>
                  <a:srgbClr val="64744D"/>
                </a:solidFill>
                <a:latin typeface="Calibri"/>
                <a:ea typeface="Calibri"/>
                <a:cs typeface="Calibri"/>
                <a:sym typeface="Calibri"/>
              </a:rPr>
              <a:t>Проект</a:t>
            </a:r>
            <a:r>
              <a:rPr lang="ru-RU" sz="8000" b="0" i="0" u="none" strike="noStrike" cap="none" dirty="0" smtClean="0">
                <a:solidFill>
                  <a:srgbClr val="64744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8000" b="0" i="0" u="none" strike="noStrike" cap="none" dirty="0">
                <a:solidFill>
                  <a:srgbClr val="64744D"/>
                </a:solidFill>
                <a:latin typeface="Calibri"/>
                <a:ea typeface="Calibri"/>
                <a:cs typeface="Calibri"/>
                <a:sym typeface="Calibri"/>
              </a:rPr>
              <a:t>: двигатель Стирлинга	</a:t>
            </a:r>
            <a:endParaRPr sz="1800" b="0" i="0" u="none" strike="noStrike" cap="none" dirty="0"/>
          </a:p>
        </p:txBody>
      </p:sp>
      <p:sp>
        <p:nvSpPr>
          <p:cNvPr id="121" name="Google Shape;121;p27"/>
          <p:cNvSpPr txBox="1"/>
          <p:nvPr/>
        </p:nvSpPr>
        <p:spPr>
          <a:xfrm>
            <a:off x="4790793" y="4858603"/>
            <a:ext cx="4189433" cy="1456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 dirty="0" smtClean="0">
                <a:solidFill>
                  <a:srgbClr val="637052"/>
                </a:solidFill>
                <a:latin typeface="Calibri"/>
                <a:ea typeface="Calibri"/>
                <a:cs typeface="Calibri"/>
                <a:sym typeface="Calibri"/>
              </a:rPr>
              <a:t>Подготовил  ученик 6А</a:t>
            </a: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637052"/>
                </a:solidFill>
                <a:latin typeface="Calibri"/>
                <a:sym typeface="Calibri"/>
              </a:rPr>
              <a:t>Морозов Владислав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 smtClean="0">
                <a:solidFill>
                  <a:srgbClr val="637052"/>
                </a:solidFill>
                <a:latin typeface="Calibri"/>
                <a:sym typeface="Calibri"/>
              </a:rPr>
              <a:t>Руководители </a:t>
            </a:r>
            <a:r>
              <a:rPr lang="ru-RU" sz="2400" b="0" i="0" u="none" strike="noStrike" cap="none" dirty="0" smtClean="0">
                <a:solidFill>
                  <a:srgbClr val="637052"/>
                </a:solidFill>
                <a:latin typeface="Calibri"/>
                <a:sym typeface="Calibri"/>
              </a:rPr>
              <a:t>:Морозов </a:t>
            </a:r>
            <a:r>
              <a:rPr lang="ru-RU" sz="2400" b="0" i="0" u="none" strike="noStrike" cap="none" smtClean="0">
                <a:solidFill>
                  <a:srgbClr val="637052"/>
                </a:solidFill>
                <a:latin typeface="Calibri"/>
                <a:sym typeface="Calibri"/>
              </a:rPr>
              <a:t>А.В. </a:t>
            </a:r>
            <a:r>
              <a:rPr lang="ru-RU" sz="2400" b="0" i="0" u="none" strike="noStrike" cap="none" dirty="0" smtClean="0">
                <a:solidFill>
                  <a:srgbClr val="637052"/>
                </a:solidFill>
                <a:latin typeface="Calibri"/>
                <a:sym typeface="Calibri"/>
              </a:rPr>
              <a:t>Тимушев  </a:t>
            </a:r>
            <a:r>
              <a:rPr lang="ru-RU" sz="2400" b="0" i="0" u="none" strike="noStrike" cap="none" dirty="0" smtClean="0">
                <a:solidFill>
                  <a:srgbClr val="637052"/>
                </a:solidFill>
                <a:latin typeface="Calibri"/>
                <a:sym typeface="Calibri"/>
              </a:rPr>
              <a:t>А.Н</a:t>
            </a:r>
            <a:endParaRPr sz="1800" b="0" i="0" u="none" strike="noStrike" cap="none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6"/>
          <p:cNvSpPr txBox="1"/>
          <p:nvPr/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35" name="Google Shape;235;p46"/>
          <p:cNvSpPr txBox="1"/>
          <p:nvPr/>
        </p:nvSpPr>
        <p:spPr>
          <a:xfrm>
            <a:off x="822960" y="1845720"/>
            <a:ext cx="7543440" cy="40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236" name="Google Shape;236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52360" y="260280"/>
            <a:ext cx="4893840" cy="6165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43640" y="404640"/>
            <a:ext cx="4500360" cy="602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236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3722" y="260280"/>
            <a:ext cx="4893840" cy="6165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0226" y="2397456"/>
            <a:ext cx="6347714" cy="1320800"/>
          </a:xfrm>
        </p:spPr>
        <p:txBody>
          <a:bodyPr/>
          <a:lstStyle/>
          <a:p>
            <a:r>
              <a:rPr lang="ru-RU" dirty="0" smtClean="0"/>
              <a:t>Спасибо за внимание 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58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8"/>
          <p:cNvSpPr txBox="1"/>
          <p:nvPr/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0" i="0" u="none" strike="noStrike" cap="none">
                <a:solidFill>
                  <a:srgbClr val="64744D"/>
                </a:solidFill>
                <a:latin typeface="Calibri"/>
                <a:ea typeface="Calibri"/>
                <a:cs typeface="Calibri"/>
                <a:sym typeface="Calibri"/>
              </a:rPr>
              <a:t>Определение :</a:t>
            </a:r>
            <a:endParaRPr sz="1800" b="0" i="0" u="none" strike="noStrike" cap="none"/>
          </a:p>
        </p:txBody>
      </p:sp>
      <p:sp>
        <p:nvSpPr>
          <p:cNvPr id="128" name="Google Shape;128;p28"/>
          <p:cNvSpPr txBox="1"/>
          <p:nvPr/>
        </p:nvSpPr>
        <p:spPr>
          <a:xfrm>
            <a:off x="822960" y="1845720"/>
            <a:ext cx="7543440" cy="40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365760" marR="0" lvl="0" indent="-2829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Pts val="2000"/>
              <a:buFont typeface="Noto Sans Symbols"/>
              <a:buChar char="⚫"/>
            </a:pPr>
            <a:r>
              <a:rPr lang="ru-RU" sz="2000" b="1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Дви́гатель Сти́рлинга</a:t>
            </a:r>
            <a:r>
              <a:rPr lang="ru-RU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 — тепловая машина, в которой жидкое или газообразное рабочее тело движется в замкнутом объёме, разновидность двигателя внешнего сгорания. Основан на периодическом нагреве и охлаждении рабочего тела с извлечением энергии из возникающего при этом изменения объёма рабочего тела. Может работать не только от сжигания топлива, но и от любого источника тепла.</a:t>
            </a:r>
            <a:endParaRPr sz="1800" b="0" i="0" u="none" strike="noStrike" cap="none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9"/>
          <p:cNvSpPr txBox="1"/>
          <p:nvPr/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0" i="0" u="none" strike="noStrike" cap="none">
                <a:solidFill>
                  <a:srgbClr val="64744D"/>
                </a:solidFill>
                <a:latin typeface="Calibri"/>
                <a:ea typeface="Calibri"/>
                <a:cs typeface="Calibri"/>
                <a:sym typeface="Calibri"/>
              </a:rPr>
              <a:t>История :</a:t>
            </a:r>
            <a:endParaRPr sz="1800" b="0" i="0" u="none" strike="noStrike" cap="none"/>
          </a:p>
        </p:txBody>
      </p:sp>
      <p:sp>
        <p:nvSpPr>
          <p:cNvPr id="134" name="Google Shape;134;p29"/>
          <p:cNvSpPr txBox="1"/>
          <p:nvPr/>
        </p:nvSpPr>
        <p:spPr>
          <a:xfrm>
            <a:off x="971640" y="1810080"/>
            <a:ext cx="7920720" cy="478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Pts val="2000"/>
              <a:buFont typeface="Calibri"/>
              <a:buChar char=" "/>
            </a:pPr>
            <a:r>
              <a:rPr lang="ru-RU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Двигатель Стирлинга был впервые запатентован шотландским священником Робертом Стирлингом 27 сентября 1816 года. Однако первые элементарные «двигатели горячего воздуха» были известны ещё в конце XVII века, задолго до Стирлинга. Достижением Стирлинга является добавление очистителя, который он назвал «эконом».</a:t>
            </a:r>
            <a:endParaRPr sz="1800" b="0" i="0" u="none" strike="noStrike" cap="none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/>
          <p:nvPr/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0" i="0" u="none" strike="noStrike" cap="none">
                <a:solidFill>
                  <a:srgbClr val="64744D"/>
                </a:solidFill>
                <a:latin typeface="Calibri"/>
                <a:ea typeface="Calibri"/>
                <a:cs typeface="Calibri"/>
                <a:sym typeface="Calibri"/>
              </a:rPr>
              <a:t>Роберт Стирлинг </a:t>
            </a:r>
            <a:br>
              <a:rPr lang="ru-RU" sz="4800" b="0" i="0" u="none" strike="noStrike" cap="none">
                <a:solidFill>
                  <a:srgbClr val="64744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800" b="0" i="0" u="none" strike="noStrike" cap="none">
                <a:solidFill>
                  <a:srgbClr val="64744D"/>
                </a:solidFill>
                <a:latin typeface="Calibri"/>
                <a:ea typeface="Calibri"/>
                <a:cs typeface="Calibri"/>
                <a:sym typeface="Calibri"/>
              </a:rPr>
              <a:t>1790 г.-1878 г.</a:t>
            </a:r>
            <a:endParaRPr sz="1800" b="0" i="0" u="none" strike="noStrike" cap="none"/>
          </a:p>
        </p:txBody>
      </p:sp>
      <p:sp>
        <p:nvSpPr>
          <p:cNvPr id="140" name="Google Shape;140;p30"/>
          <p:cNvSpPr txBox="1"/>
          <p:nvPr/>
        </p:nvSpPr>
        <p:spPr>
          <a:xfrm>
            <a:off x="822960" y="1845720"/>
            <a:ext cx="7543440" cy="40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365760" marR="0" lvl="0" indent="-2829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Pts val="2000"/>
              <a:buFont typeface="Noto Sans Symbols"/>
              <a:buChar char="⚫"/>
            </a:pPr>
            <a:r>
              <a:rPr lang="ru-RU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Стирлинг родился в Клог Фарме недалеко от Метвена, Шотландия. Он был третьим ребёнком в семье, а всего детей было восемь. От отца он унаследовал интерес к конструированию техники, но изучал богословие и стал священником Шотландской Церкви в местечке Лайф Кирк в 1816 году.</a:t>
            </a:r>
            <a:endParaRPr sz="1800" b="0" i="0" u="none" strike="noStrike" cap="none"/>
          </a:p>
          <a:p>
            <a:pPr marL="365760" marR="0" lvl="0" indent="-2829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Pts val="2000"/>
              <a:buFont typeface="Noto Sans Symbols"/>
              <a:buChar char="⚫"/>
            </a:pPr>
            <a:r>
              <a:rPr lang="ru-RU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В 1819 Стирлинг вступил в брак с Джиной Рэнкин. У них было семеро детей, двое из них: Патрик Стирлинг и Джеймс Стирлинг стали инженерами по паровозостроению.</a:t>
            </a:r>
            <a:endParaRPr sz="1800" b="0" i="0" u="none" strike="noStrike" cap="none"/>
          </a:p>
          <a:p>
            <a:pPr marL="365760" marR="0" lvl="0" indent="-2829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Pts val="2000"/>
              <a:buFont typeface="Noto Sans Symbols"/>
              <a:buChar char="⚫"/>
            </a:pPr>
            <a:r>
              <a:rPr lang="ru-RU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Стирлинг умер в Галстоне, Шотландия в 1878 году.</a:t>
            </a:r>
            <a:endParaRPr sz="1800" b="0" i="0" u="none" strike="noStrike" cap="none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1"/>
          <p:cNvSpPr txBox="1"/>
          <p:nvPr/>
        </p:nvSpPr>
        <p:spPr>
          <a:xfrm>
            <a:off x="1259640" y="108720"/>
            <a:ext cx="6480360" cy="799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0" i="0" u="none" strike="noStrike" cap="none">
                <a:solidFill>
                  <a:srgbClr val="64744D"/>
                </a:solidFill>
                <a:latin typeface="Calibri"/>
                <a:ea typeface="Calibri"/>
                <a:cs typeface="Calibri"/>
                <a:sym typeface="Calibri"/>
              </a:rPr>
              <a:t>Роберт  Стирлинг.</a:t>
            </a:r>
            <a:endParaRPr sz="1800" b="0" i="0" u="none" strike="noStrike" cap="none"/>
          </a:p>
        </p:txBody>
      </p:sp>
      <p:sp>
        <p:nvSpPr>
          <p:cNvPr id="146" name="Google Shape;146;p31"/>
          <p:cNvSpPr txBox="1"/>
          <p:nvPr/>
        </p:nvSpPr>
        <p:spPr>
          <a:xfrm>
            <a:off x="4092120" y="2565000"/>
            <a:ext cx="247680" cy="7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147" name="Google Shape;147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3640" y="896760"/>
            <a:ext cx="7344360" cy="5196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3"/>
          <p:cNvSpPr txBox="1"/>
          <p:nvPr/>
        </p:nvSpPr>
        <p:spPr>
          <a:xfrm>
            <a:off x="611640" y="404640"/>
            <a:ext cx="7714800" cy="122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strike="noStrike">
                <a:solidFill>
                  <a:srgbClr val="8E4221"/>
                </a:solidFill>
                <a:latin typeface="Calibri"/>
                <a:ea typeface="Calibri"/>
                <a:cs typeface="Calibri"/>
                <a:sym typeface="Calibri"/>
              </a:rPr>
              <a:t>Преимущества двигателей Стирлинга в энергетических установках </a:t>
            </a:r>
            <a:r>
              <a:rPr lang="ru-RU" sz="2400" b="1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2400" b="1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/>
          </a:p>
        </p:txBody>
      </p:sp>
      <p:sp>
        <p:nvSpPr>
          <p:cNvPr id="160" name="Google Shape;160;p33"/>
          <p:cNvSpPr txBox="1"/>
          <p:nvPr/>
        </p:nvSpPr>
        <p:spPr>
          <a:xfrm>
            <a:off x="457200" y="1772640"/>
            <a:ext cx="8229240" cy="429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-910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800" strike="noStrik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ru-RU" sz="2000" strike="noStrike" dirty="0">
                <a:solidFill>
                  <a:srgbClr val="404040"/>
                </a:solidFill>
                <a:sym typeface="Arial"/>
              </a:rPr>
              <a:t>В соответствии с принципами действия и конструктивными особенностями современных образцов двигателю присущи следующие специфические свойства, обеспечивающие ему устойчивый интерес в различных областях применения.</a:t>
            </a:r>
            <a:endParaRPr sz="2000" dirty="0"/>
          </a:p>
          <a:p>
            <a:pPr marL="91440" marR="0" lvl="0" indent="-910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strike="noStrike" dirty="0">
                <a:solidFill>
                  <a:srgbClr val="404040"/>
                </a:solidFill>
                <a:sym typeface="Arial"/>
              </a:rPr>
              <a:t>	</a:t>
            </a:r>
            <a:r>
              <a:rPr lang="ru-RU" sz="2000" b="1" strike="noStrike" dirty="0">
                <a:solidFill>
                  <a:srgbClr val="C00000"/>
                </a:solidFill>
                <a:sym typeface="Arial"/>
              </a:rPr>
              <a:t>Возможность работы практически от любого источника теплоты. </a:t>
            </a:r>
            <a:endParaRPr sz="2000" dirty="0"/>
          </a:p>
          <a:p>
            <a:pPr marL="91440" marR="0" lvl="0" indent="-910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strike="noStrike" dirty="0">
                <a:solidFill>
                  <a:srgbClr val="404040"/>
                </a:solidFill>
                <a:sym typeface="Arial"/>
              </a:rPr>
              <a:t>	Подвод теплоты к рабочему телу через теплообменную стенку нагревателя дает возможность применять практически любые источники теплоты не разрушающие теплообменной поверхности. К настоящему времени в опытных и промышленных образцах ДС в качестве источников теплоты опробованы камеры сгорания на различных видах жидкого, газообразного и твердого топлива, тепловые аккумуляторы, химические реакторы, электрические нагреватели, концентраторы солнечной энергии, промышленные   изотопные источники. </a:t>
            </a:r>
            <a:endParaRPr sz="20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6"/>
          <p:cNvSpPr txBox="1"/>
          <p:nvPr/>
        </p:nvSpPr>
        <p:spPr>
          <a:xfrm>
            <a:off x="457200" y="642960"/>
            <a:ext cx="8229240" cy="54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-910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ru-RU" sz="2000" b="1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При рассмотрении достоинств ДС необходимо иметь в виду и его определенные недостатки. </a:t>
            </a:r>
            <a:endParaRPr sz="1800"/>
          </a:p>
          <a:p>
            <a:pPr marL="91440" marR="0" lvl="0" indent="-910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ru-RU" sz="2000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Прежде всего, по сравнению с серийными ДВС, это высокая стоимость и худшие массогабаритные показатели, а также ограниченная агрегатная мощность – в настоящее время доведенные двигатели имеют мощность немногим более 100 кВт. </a:t>
            </a:r>
            <a:endParaRPr sz="1800"/>
          </a:p>
          <a:p>
            <a:pPr marL="91440" marR="0" lvl="0" indent="-910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	Сложным остается вопрос о ресурсе двигателя. Уплотнения сухого трения, насадка регенератора и теплообменная поверхность нагревателя являются элементами, ограничивающими ресурс непрерывной работы. На основании имеющихся сведений эта величина в различных типах конструкций может составлять от 500 до 3000 часов.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4"/>
          <p:cNvSpPr txBox="1"/>
          <p:nvPr/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Применение в жизни :</a:t>
            </a:r>
            <a:endParaRPr sz="1800"/>
          </a:p>
        </p:txBody>
      </p:sp>
      <p:sp>
        <p:nvSpPr>
          <p:cNvPr id="223" name="Google Shape;223;p44"/>
          <p:cNvSpPr txBox="1"/>
          <p:nvPr/>
        </p:nvSpPr>
        <p:spPr>
          <a:xfrm>
            <a:off x="822960" y="1845720"/>
            <a:ext cx="7543440" cy="40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Pts val="2000"/>
              <a:buFont typeface="Calibri"/>
              <a:buChar char=" "/>
            </a:pPr>
            <a:r>
              <a:rPr lang="ru-RU" sz="2000" b="1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Универсальные источники электроэнергии (солнечные  электростановки)</a:t>
            </a:r>
            <a:endParaRPr sz="1800"/>
          </a:p>
          <a:p>
            <a:pPr marL="91440" marR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Pts val="2000"/>
              <a:buFont typeface="Calibri"/>
              <a:buChar char=" "/>
            </a:pPr>
            <a:r>
              <a:rPr lang="ru-RU" sz="2000" b="1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Тепловые насосы</a:t>
            </a:r>
            <a:endParaRPr sz="1800"/>
          </a:p>
          <a:p>
            <a:pPr marL="91440" marR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Pts val="2000"/>
              <a:buFont typeface="Calibri"/>
              <a:buChar char=" "/>
            </a:pPr>
            <a:r>
              <a:rPr lang="ru-RU" sz="2000" b="1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Холодильная техника</a:t>
            </a:r>
            <a:endParaRPr sz="1800"/>
          </a:p>
          <a:p>
            <a:pPr marL="91440" marR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Pts val="2000"/>
              <a:buFont typeface="Calibri"/>
              <a:buChar char=" "/>
            </a:pPr>
            <a:r>
              <a:rPr lang="ru-RU" sz="2000" b="1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Подводные лодки</a:t>
            </a:r>
            <a:endParaRPr sz="1800"/>
          </a:p>
          <a:p>
            <a:pPr marL="91440" marR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Pts val="2000"/>
              <a:buFont typeface="Calibri"/>
              <a:buChar char=" "/>
            </a:pPr>
            <a:r>
              <a:rPr lang="ru-RU" sz="2000" b="1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Аккумуляторы энергии</a:t>
            </a:r>
            <a:endParaRPr sz="1800"/>
          </a:p>
          <a:p>
            <a:pPr marL="91440" marR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Pts val="2000"/>
              <a:buFont typeface="Calibri"/>
              <a:buChar char=" "/>
            </a:pPr>
            <a:r>
              <a:rPr lang="ru-RU" sz="2000" b="1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Медицина (искусственное сердце) 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5"/>
          <p:cNvSpPr txBox="1"/>
          <p:nvPr/>
        </p:nvSpPr>
        <p:spPr>
          <a:xfrm>
            <a:off x="1443600" y="1772640"/>
            <a:ext cx="45360" cy="1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29" name="Google Shape;229;p45"/>
          <p:cNvSpPr txBox="1"/>
          <p:nvPr/>
        </p:nvSpPr>
        <p:spPr>
          <a:xfrm>
            <a:off x="300251" y="2156346"/>
            <a:ext cx="7097011" cy="3236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Pts val="2000"/>
              <a:buFont typeface="Calibri"/>
              <a:buChar char=" "/>
            </a:pPr>
            <a:r>
              <a:rPr lang="ru-RU" sz="2800" strike="noStrik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Двигатель Стирлинга может использоваться для преобразования солнечной энергии в электрическую. Для этого двигатель Стирлинга устанавливается в фокус параболического зеркала.</a:t>
            </a:r>
            <a:endParaRPr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176</Words>
  <Application>Microsoft Office PowerPoint</Application>
  <PresentationFormat>Экран (4:3)</PresentationFormat>
  <Paragraphs>29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Грань</vt:lpstr>
      <vt:lpstr>1_Грань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каб_10</cp:lastModifiedBy>
  <cp:revision>17</cp:revision>
  <dcterms:modified xsi:type="dcterms:W3CDTF">2023-02-28T12:02:39Z</dcterms:modified>
</cp:coreProperties>
</file>