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62" r:id="rId8"/>
    <p:sldId id="263" r:id="rId9"/>
    <p:sldId id="279" r:id="rId10"/>
    <p:sldId id="261" r:id="rId11"/>
    <p:sldId id="260" r:id="rId12"/>
    <p:sldId id="280" r:id="rId13"/>
    <p:sldId id="282" r:id="rId14"/>
    <p:sldId id="281" r:id="rId15"/>
    <p:sldId id="293" r:id="rId16"/>
    <p:sldId id="283" r:id="rId17"/>
    <p:sldId id="284" r:id="rId18"/>
    <p:sldId id="285" r:id="rId19"/>
    <p:sldId id="286" r:id="rId20"/>
    <p:sldId id="289" r:id="rId21"/>
    <p:sldId id="290" r:id="rId22"/>
    <p:sldId id="287" r:id="rId23"/>
    <p:sldId id="288" r:id="rId24"/>
    <p:sldId id="291" r:id="rId25"/>
    <p:sldId id="292" r:id="rId26"/>
    <p:sldId id="257" r:id="rId27"/>
    <p:sldId id="273" r:id="rId28"/>
    <p:sldId id="25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33B"/>
    <a:srgbClr val="2E2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4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14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66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4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49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33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43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0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1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1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8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DC9B3-C33A-4AB7-9A39-4E5B28E0BB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B9A6E-ABB9-4D3D-A498-768B4E885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84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jpeg"/><Relationship Id="rId7" Type="http://schemas.openxmlformats.org/officeDocument/2006/relationships/hyperlink" Target="http://oblepiha.com/uploads/posts/2010-04/1270548759_a1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://dic.academic.ru/pictures/wiki/files/67/Centaurea_cyanus_20060624120109wp.jpg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jpe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openxmlformats.org/officeDocument/2006/relationships/image" Target="../media/image31.png"/><Relationship Id="rId4" Type="http://schemas.openxmlformats.org/officeDocument/2006/relationships/image" Target="../media/image19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image" Target="../media/image45.jpeg"/><Relationship Id="rId2" Type="http://schemas.openxmlformats.org/officeDocument/2006/relationships/image" Target="../media/image8.png"/><Relationship Id="rId16" Type="http://schemas.openxmlformats.org/officeDocument/2006/relationships/image" Target="../media/image44.pn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6.jpeg"/><Relationship Id="rId15" Type="http://schemas.openxmlformats.org/officeDocument/2006/relationships/image" Target="../media/image42.png"/><Relationship Id="rId10" Type="http://schemas.openxmlformats.org/officeDocument/2006/relationships/image" Target="../media/image34.png"/><Relationship Id="rId19" Type="http://schemas.openxmlformats.org/officeDocument/2006/relationships/image" Target="../media/image33.jpeg"/><Relationship Id="rId4" Type="http://schemas.openxmlformats.org/officeDocument/2006/relationships/image" Target="../media/image19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28.png"/><Relationship Id="rId12" Type="http://schemas.openxmlformats.org/officeDocument/2006/relationships/image" Target="../media/image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18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58.beon.ru/73/25/592573/56/20454456/c18cc98b1540.jpe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92"/>
            <a:ext cx="12192000" cy="6864096"/>
          </a:xfrm>
          <a:prstGeom prst="rect">
            <a:avLst/>
          </a:prstGeom>
        </p:spPr>
      </p:pic>
      <p:pic>
        <p:nvPicPr>
          <p:cNvPr id="7" name="Picture 19" descr="butterfly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22" y="2093913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bird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5" y="700594"/>
            <a:ext cx="12382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B_Fly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87" y="3972986"/>
            <a:ext cx="155257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butterfly4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273817"/>
            <a:ext cx="9239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butterfly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16" y="6089843"/>
            <a:ext cx="653796" cy="66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3680BA-4D05-3B4F-AD6D-26E68EBF2CEE}"/>
              </a:ext>
            </a:extLst>
          </p:cNvPr>
          <p:cNvSpPr txBox="1"/>
          <p:nvPr/>
        </p:nvSpPr>
        <p:spPr>
          <a:xfrm>
            <a:off x="2669627" y="2327275"/>
            <a:ext cx="77251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Урок- путешествие по природным зонам зонам России </a:t>
            </a:r>
          </a:p>
        </p:txBody>
      </p:sp>
      <p:pic>
        <p:nvPicPr>
          <p:cNvPr id="4" name="Все звезды - Широка страна моя род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1637" y="6369607"/>
            <a:ext cx="487363" cy="487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73845" y="5516123"/>
            <a:ext cx="25775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начальных классов</a:t>
            </a:r>
            <a:b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Е.Н.Поликарпова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МБОУ СОШ «Лидер»</a:t>
            </a:r>
            <a:b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г.Химки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 descr="C:\Documents and Settings\Admin.MICROSOF-3C47FE\Рабочий стол\сжатые картинки\репейi_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1862" y="3392412"/>
            <a:ext cx="2631610" cy="23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25" name="Picture 6" descr="C:\Documents and Settings\Admin.MICROSOF-3C47FE\Рабочий стол\сжатые картинки\мятлик)_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4424" y="3408947"/>
            <a:ext cx="2317576" cy="210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5400"/>
          </a:effectLst>
        </p:spPr>
      </p:pic>
      <p:pic>
        <p:nvPicPr>
          <p:cNvPr id="23" name="Picture 11" descr="C:\Documents and Settings\Admin.MICROSOF-3C47FE\Рабочий стол\малзам\1330255803_oduvanchik_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5444" y="3306772"/>
            <a:ext cx="3548029" cy="24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8" descr="023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3742" y="3266940"/>
            <a:ext cx="3623050" cy="242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8964" y="1638509"/>
            <a:ext cx="4559808" cy="1325563"/>
          </a:xfrm>
          <a:effectLst>
            <a:softEdge rad="38100"/>
          </a:effectLst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Растения луга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- цветущие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- лечебные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- кормовые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- лекарственные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200" b="1" i="1" dirty="0">
                <a:solidFill>
                  <a:srgbClr val="FFC000"/>
                </a:solidFill>
              </a:rPr>
              <a:t/>
            </a:r>
            <a:br>
              <a:rPr lang="ru-RU" sz="3200" b="1" i="1" dirty="0">
                <a:solidFill>
                  <a:srgbClr val="FFC000"/>
                </a:solidFill>
              </a:rPr>
            </a:br>
            <a:r>
              <a:rPr lang="ru-RU" sz="3200" b="1" i="1" dirty="0">
                <a:solidFill>
                  <a:srgbClr val="FFC000"/>
                </a:solidFill>
              </a:rPr>
              <a:t/>
            </a:r>
            <a:br>
              <a:rPr lang="ru-RU" sz="3200" b="1" i="1" dirty="0">
                <a:solidFill>
                  <a:srgbClr val="FFC000"/>
                </a:solidFill>
              </a:rPr>
            </a:br>
            <a:endParaRPr lang="ru-RU" sz="3200" b="1" i="1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384" y="4636008"/>
            <a:ext cx="12969240" cy="2221992"/>
          </a:xfrm>
        </p:spPr>
      </p:pic>
      <p:pic>
        <p:nvPicPr>
          <p:cNvPr id="5" name="Picture 4" descr="tysyachelista-obiknovennij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8976" y="445008"/>
            <a:ext cx="3647816" cy="273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89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76901" y="2881539"/>
            <a:ext cx="2532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Т</a:t>
            </a:r>
            <a:r>
              <a:rPr lang="ru-RU" sz="2800" b="1" dirty="0" smtClean="0"/>
              <a:t>ысячелистник</a:t>
            </a:r>
            <a:endParaRPr lang="ru-RU" sz="2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80149" y="4733995"/>
            <a:ext cx="1545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Л</a:t>
            </a:r>
            <a:r>
              <a:rPr lang="ru-RU" sz="2400" b="1" dirty="0" smtClean="0"/>
              <a:t>исохвост</a:t>
            </a:r>
            <a:endParaRPr lang="ru-RU" sz="2400" b="1" dirty="0"/>
          </a:p>
        </p:txBody>
      </p:sp>
      <p:pic>
        <p:nvPicPr>
          <p:cNvPr id="18" name="Picture 6" descr="275px-Phleum_pratense0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72675" y="136656"/>
            <a:ext cx="2121074" cy="319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0108567" y="3057194"/>
            <a:ext cx="1849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Тимофеевка</a:t>
            </a:r>
            <a:endParaRPr lang="ru-RU" sz="24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3174" y="362159"/>
            <a:ext cx="2161555" cy="2815457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186442" y="3037757"/>
            <a:ext cx="2854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М</a:t>
            </a:r>
            <a:r>
              <a:rPr lang="ru-RU" sz="2400" b="1" dirty="0" smtClean="0"/>
              <a:t>ышиный </a:t>
            </a:r>
            <a:r>
              <a:rPr lang="ru-RU" sz="2400" b="1" dirty="0"/>
              <a:t>горошек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739576" y="4733995"/>
            <a:ext cx="1654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О</a:t>
            </a:r>
            <a:r>
              <a:rPr lang="ru-RU" sz="2400" b="1" dirty="0" smtClean="0"/>
              <a:t>дуванчик</a:t>
            </a:r>
            <a:endParaRPr lang="ru-RU" sz="2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936989" y="4480965"/>
            <a:ext cx="1202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М</a:t>
            </a:r>
            <a:r>
              <a:rPr lang="ru-RU" sz="2400" b="1" dirty="0" smtClean="0"/>
              <a:t>ятлик</a:t>
            </a:r>
            <a:endParaRPr lang="ru-RU" sz="24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8832804" y="4519179"/>
            <a:ext cx="9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Р</a:t>
            </a:r>
            <a:r>
              <a:rPr lang="ru-RU" sz="2400" b="1" dirty="0" smtClean="0"/>
              <a:t>епей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553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celandin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94839" y="922149"/>
            <a:ext cx="3330412" cy="5379323"/>
          </a:xfrm>
          <a:prstGeom prst="rect">
            <a:avLst/>
          </a:prstGeom>
          <a:noFill/>
          <a:effectLst>
            <a:softEdge rad="152400"/>
          </a:effectLst>
        </p:spPr>
      </p:pic>
      <p:pic>
        <p:nvPicPr>
          <p:cNvPr id="12" name="Picture 8" descr="275px-Capsella_bursa-pastor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8014" y="1044886"/>
            <a:ext cx="2190310" cy="5548205"/>
          </a:xfrm>
          <a:prstGeom prst="rect">
            <a:avLst/>
          </a:prstGeom>
          <a:noFill/>
          <a:effectLst>
            <a:softEdge rad="165100"/>
          </a:effec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87498"/>
            <a:ext cx="12192000" cy="2155318"/>
          </a:xfrm>
          <a:prstGeom prst="rect">
            <a:avLst/>
          </a:prstGeom>
        </p:spPr>
      </p:pic>
      <p:pic>
        <p:nvPicPr>
          <p:cNvPr id="10" name="Picture 13" descr="Centaurea_cyanus_20060624120109wp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690" y="1092332"/>
            <a:ext cx="2961778" cy="302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8900"/>
          </a:effectLst>
        </p:spPr>
      </p:pic>
      <p:pic>
        <p:nvPicPr>
          <p:cNvPr id="5" name="Picture 9" descr="Картинка 1 из 813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7143" y="840038"/>
            <a:ext cx="4443608" cy="569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121286" y="6230693"/>
            <a:ext cx="183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Иван-чай</a:t>
            </a:r>
          </a:p>
        </p:txBody>
      </p:sp>
      <p:pic>
        <p:nvPicPr>
          <p:cNvPr id="8" name="Picture 16" descr="flowers54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" y="4063697"/>
            <a:ext cx="3291479" cy="246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397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87702" y="6301473"/>
            <a:ext cx="1935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Колокольчик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55623" y="3418845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Василёк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654273" y="5298001"/>
            <a:ext cx="1770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Чистотел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694023" y="6256288"/>
            <a:ext cx="2397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Пастушья сумка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90834" y="114028"/>
            <a:ext cx="45384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Лечебные травы</a:t>
            </a:r>
            <a:endParaRPr lang="ru-RU" sz="48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0401" y="67861"/>
            <a:ext cx="5035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Цветущие травы</a:t>
            </a:r>
            <a:endParaRPr lang="ru-RU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1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322B4-4A77-2363-EB63-EA785D68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61" y="926932"/>
            <a:ext cx="11070783" cy="110585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Задание: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моего рассказа и с использованием материала учебника в парах соберите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лото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«Растения луга».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E7F162-3A8E-045F-1C09-E910B98AD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991"/>
            <a:ext cx="12192000" cy="1845009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B842B2B-EE68-7F30-1E9D-08820797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7" y="3172878"/>
            <a:ext cx="1200808" cy="15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B9D21-B887-5CAD-BACC-620B7154B924}"/>
              </a:ext>
            </a:extLst>
          </p:cNvPr>
          <p:cNvSpPr txBox="1"/>
          <p:nvPr/>
        </p:nvSpPr>
        <p:spPr>
          <a:xfrm>
            <a:off x="3123325" y="3424188"/>
            <a:ext cx="8513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Время работы 3 минуты! </a:t>
            </a:r>
          </a:p>
        </p:txBody>
      </p:sp>
    </p:spTree>
    <p:extLst>
      <p:ext uri="{BB962C8B-B14F-4D97-AF65-F5344CB8AC3E}">
        <p14:creationId xmlns:p14="http://schemas.microsoft.com/office/powerpoint/2010/main" val="25294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E7F162-3A8E-045F-1C09-E910B98AD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991"/>
            <a:ext cx="12192000" cy="1845009"/>
          </a:xfrm>
          <a:prstGeom prst="rect">
            <a:avLst/>
          </a:prstGeom>
        </p:spPr>
      </p:pic>
      <p:pic>
        <p:nvPicPr>
          <p:cNvPr id="11" name="Picture 7" descr="celandine1">
            <a:extLst>
              <a:ext uri="{FF2B5EF4-FFF2-40B4-BE49-F238E27FC236}">
                <a16:creationId xmlns:a16="http://schemas.microsoft.com/office/drawing/2014/main" id="{036BA9BD-879B-4A6E-ADF4-771ACF455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5743" y="2509104"/>
            <a:ext cx="1365471" cy="914398"/>
          </a:xfrm>
          <a:prstGeom prst="rect">
            <a:avLst/>
          </a:prstGeom>
          <a:noFill/>
        </p:spPr>
      </p:pic>
      <p:pic>
        <p:nvPicPr>
          <p:cNvPr id="17" name="Picture 4" descr="tysyachelista-obiknovennij">
            <a:extLst>
              <a:ext uri="{FF2B5EF4-FFF2-40B4-BE49-F238E27FC236}">
                <a16:creationId xmlns:a16="http://schemas.microsoft.com/office/drawing/2014/main" id="{3AFA735E-25A2-D862-71C0-B1C39D92C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7438" y="2541627"/>
            <a:ext cx="1359695" cy="90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C:\Documents and Settings\Admin.MICROSOF-3C47FE\Рабочий стол\малзам\1330255803_oduvanchik__m.jpg">
            <a:extLst>
              <a:ext uri="{FF2B5EF4-FFF2-40B4-BE49-F238E27FC236}">
                <a16:creationId xmlns:a16="http://schemas.microsoft.com/office/drawing/2014/main" id="{D970071D-0071-93FD-CF64-EB95130DE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20" y="2518753"/>
            <a:ext cx="1350939" cy="89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9287C9-CC79-20B3-C33F-33820B76E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5251" y="2522843"/>
            <a:ext cx="1319493" cy="8859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565A77-2412-317E-72ED-EDDF3CBBD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3802" y="2516659"/>
            <a:ext cx="1358204" cy="8983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8BCA31-265D-14C4-0A2E-1AFE6F5C7A08}"/>
              </a:ext>
            </a:extLst>
          </p:cNvPr>
          <p:cNvSpPr txBox="1"/>
          <p:nvPr/>
        </p:nvSpPr>
        <p:spPr>
          <a:xfrm>
            <a:off x="578069" y="378369"/>
            <a:ext cx="10846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Сверьте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составленный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вами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изображением на доске!  Поднимите руку, у кого: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Нет ни одной ошибки?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ошибка?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и более ошибок?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68127" y="3413854"/>
            <a:ext cx="1348126" cy="8951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Одуванчик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925743" y="3425561"/>
            <a:ext cx="1365471" cy="8951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Чистотел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291214" y="3423502"/>
            <a:ext cx="1347870" cy="8951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</a:t>
            </a:r>
            <a:r>
              <a:rPr lang="ru-RU" dirty="0" smtClean="0"/>
              <a:t>омашка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0097239" y="3408831"/>
            <a:ext cx="1350939" cy="8951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Мышиный горошек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014045" y="3421262"/>
            <a:ext cx="1362683" cy="8951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Тысяче</a:t>
            </a:r>
          </a:p>
          <a:p>
            <a:pPr algn="ctr"/>
            <a:r>
              <a:rPr lang="ru-RU" dirty="0" err="1" smtClean="0"/>
              <a:t>листник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389006" y="3425561"/>
            <a:ext cx="1362683" cy="8951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Тимо</a:t>
            </a:r>
            <a:endParaRPr lang="ru-RU" dirty="0" smtClean="0"/>
          </a:p>
          <a:p>
            <a:pPr algn="ctr"/>
            <a:r>
              <a:rPr lang="ru-RU" dirty="0" err="1" smtClean="0"/>
              <a:t>феевка</a:t>
            </a:r>
            <a:endParaRPr lang="ru-RU" dirty="0"/>
          </a:p>
        </p:txBody>
      </p:sp>
      <p:pic>
        <p:nvPicPr>
          <p:cNvPr id="32" name="Рисунок 31"/>
          <p:cNvPicPr/>
          <p:nvPr/>
        </p:nvPicPr>
        <p:blipFill>
          <a:blip r:embed="rId8"/>
          <a:stretch>
            <a:fillRect/>
          </a:stretch>
        </p:blipFill>
        <p:spPr>
          <a:xfrm>
            <a:off x="4652006" y="2526220"/>
            <a:ext cx="1384452" cy="91432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/>
          <a:stretch>
            <a:fillRect/>
          </a:stretch>
        </p:blipFill>
        <p:spPr>
          <a:xfrm>
            <a:off x="8694665" y="2535303"/>
            <a:ext cx="1369639" cy="878551"/>
          </a:xfrm>
          <a:prstGeom prst="rect">
            <a:avLst/>
          </a:prstGeom>
        </p:spPr>
      </p:pic>
      <p:pic>
        <p:nvPicPr>
          <p:cNvPr id="34" name="Рисунок 33"/>
          <p:cNvPicPr/>
          <p:nvPr/>
        </p:nvPicPr>
        <p:blipFill>
          <a:blip r:embed="rId10"/>
          <a:stretch>
            <a:fillRect/>
          </a:stretch>
        </p:blipFill>
        <p:spPr>
          <a:xfrm>
            <a:off x="7359327" y="2524088"/>
            <a:ext cx="1359695" cy="938234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4656429" y="3403254"/>
            <a:ext cx="1348126" cy="8951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Мятлик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8757126" y="3423502"/>
            <a:ext cx="1348126" cy="8951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Лисохвост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3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4" grpId="0" animBg="1"/>
      <p:bldP spid="25" grpId="0" animBg="1"/>
      <p:bldP spid="29" grpId="0" animBg="1"/>
      <p:bldP spid="31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81C3B-7E01-D983-77B5-72C6293D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Начинаем изучение животного мира лугов! 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Задание: самостоятельно прочитайте 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учебник (стр. 171)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и заполните таблицу 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Животный мир лугов» на рабочем листе урока.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9BEBD8-FF55-7742-F5BD-FFE08A5F7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" y="5012991"/>
            <a:ext cx="12118428" cy="1845009"/>
          </a:xfrm>
          <a:prstGeom prst="rect">
            <a:avLst/>
          </a:prstGeom>
        </p:spPr>
      </p:pic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0B30D936-2FB7-1662-980D-0075E19A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83060"/>
            <a:ext cx="938049" cy="12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F9637-3B2D-C5D3-E434-BD2AD8B49B27}"/>
              </a:ext>
            </a:extLst>
          </p:cNvPr>
          <p:cNvSpPr txBox="1"/>
          <p:nvPr/>
        </p:nvSpPr>
        <p:spPr>
          <a:xfrm>
            <a:off x="2718223" y="3452648"/>
            <a:ext cx="8513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Время работы 6 минут!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5722D-B464-123A-2D6C-43D79A0E2371}"/>
              </a:ext>
            </a:extLst>
          </p:cNvPr>
          <p:cNvSpPr txBox="1"/>
          <p:nvPr/>
        </p:nvSpPr>
        <p:spPr>
          <a:xfrm>
            <a:off x="2718223" y="4506484"/>
            <a:ext cx="90113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Проведите в парах взаимопроверку таблицы. 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6CE29C5-AB59-646D-B5D2-5095862D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1" y="4432911"/>
            <a:ext cx="1664593" cy="106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9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FEF33-179C-7A6D-2E8A-DA6838FD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813" y="1563305"/>
            <a:ext cx="10515600" cy="88590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Животный мир лугов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557C06F-ABFB-B433-EE08-9207CBA21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" y="4939120"/>
            <a:ext cx="12118428" cy="1845009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454A33D-5466-CA6B-4ED6-3DEFBF11C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445097"/>
              </p:ext>
            </p:extLst>
          </p:nvPr>
        </p:nvGraphicFramePr>
        <p:xfrm>
          <a:off x="622737" y="2424740"/>
          <a:ext cx="10846676" cy="3436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410">
                  <a:extLst>
                    <a:ext uri="{9D8B030D-6E8A-4147-A177-3AD203B41FA5}">
                      <a16:colId xmlns:a16="http://schemas.microsoft.com/office/drawing/2014/main" val="309323846"/>
                    </a:ext>
                  </a:extLst>
                </a:gridCol>
                <a:gridCol w="2314494">
                  <a:extLst>
                    <a:ext uri="{9D8B030D-6E8A-4147-A177-3AD203B41FA5}">
                      <a16:colId xmlns:a16="http://schemas.microsoft.com/office/drawing/2014/main" val="3580828320"/>
                    </a:ext>
                  </a:extLst>
                </a:gridCol>
                <a:gridCol w="7388772">
                  <a:extLst>
                    <a:ext uri="{9D8B030D-6E8A-4147-A177-3AD203B41FA5}">
                      <a16:colId xmlns:a16="http://schemas.microsoft.com/office/drawing/2014/main" val="841167746"/>
                    </a:ext>
                  </a:extLst>
                </a:gridCol>
              </a:tblGrid>
              <a:tr h="55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Вид животных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Название животных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533678"/>
                  </a:ext>
                </a:extLst>
              </a:tr>
              <a:tr h="7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Насекомые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48363"/>
                  </a:ext>
                </a:extLst>
              </a:tr>
              <a:tr h="7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Птицы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150725"/>
                  </a:ext>
                </a:extLst>
              </a:tr>
              <a:tr h="7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Обитатели подземелья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590508"/>
                  </a:ext>
                </a:extLst>
              </a:tr>
              <a:tr h="7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Наземные обитатели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8571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EFD05C1-D20E-9240-D324-CA7398A18551}"/>
              </a:ext>
            </a:extLst>
          </p:cNvPr>
          <p:cNvSpPr txBox="1"/>
          <p:nvPr/>
        </p:nvSpPr>
        <p:spPr>
          <a:xfrm>
            <a:off x="953813" y="141468"/>
            <a:ext cx="10515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с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верьте составленную вами таблицу с изображением на доске!  Поднимите руку, у кого: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ни одной ошибки?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ошибка?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и более ошибок?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4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FEF33-179C-7A6D-2E8A-DA6838FD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813" y="1563305"/>
            <a:ext cx="10515600" cy="88590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Животный мир лугов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557C06F-ABFB-B433-EE08-9207CBA21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" y="4939120"/>
            <a:ext cx="12118428" cy="1845009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454A33D-5466-CA6B-4ED6-3DEFBF11C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332185"/>
              </p:ext>
            </p:extLst>
          </p:nvPr>
        </p:nvGraphicFramePr>
        <p:xfrm>
          <a:off x="788275" y="2540984"/>
          <a:ext cx="10846676" cy="3436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410">
                  <a:extLst>
                    <a:ext uri="{9D8B030D-6E8A-4147-A177-3AD203B41FA5}">
                      <a16:colId xmlns:a16="http://schemas.microsoft.com/office/drawing/2014/main" val="309323846"/>
                    </a:ext>
                  </a:extLst>
                </a:gridCol>
                <a:gridCol w="2314494">
                  <a:extLst>
                    <a:ext uri="{9D8B030D-6E8A-4147-A177-3AD203B41FA5}">
                      <a16:colId xmlns:a16="http://schemas.microsoft.com/office/drawing/2014/main" val="3580828320"/>
                    </a:ext>
                  </a:extLst>
                </a:gridCol>
                <a:gridCol w="7388772">
                  <a:extLst>
                    <a:ext uri="{9D8B030D-6E8A-4147-A177-3AD203B41FA5}">
                      <a16:colId xmlns:a16="http://schemas.microsoft.com/office/drawing/2014/main" val="841167746"/>
                    </a:ext>
                  </a:extLst>
                </a:gridCol>
              </a:tblGrid>
              <a:tr h="55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Вид животных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Название животных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533678"/>
                  </a:ext>
                </a:extLst>
              </a:tr>
              <a:tr h="7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Насекомые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Bookman Old Style" panose="02050604050505020204" pitchFamily="18" charset="0"/>
                        </a:rPr>
                        <a:t>пчелы, шмели, бабочки, цветочные мухи, кобылка, кузнечик, гусеница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48363"/>
                  </a:ext>
                </a:extLst>
              </a:tr>
              <a:tr h="7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Птицы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Bookman Old Style" panose="02050604050505020204" pitchFamily="18" charset="0"/>
                        </a:rPr>
                        <a:t>перепел, трясогузка, коростель 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150725"/>
                  </a:ext>
                </a:extLst>
              </a:tr>
              <a:tr h="7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Обитатели подземелья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Bookman Old Style" panose="02050604050505020204" pitchFamily="18" charset="0"/>
                        </a:rPr>
                        <a:t>крот, мыши, черви, бактерии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590508"/>
                  </a:ext>
                </a:extLst>
              </a:tr>
              <a:tr h="7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Наземные обитатели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жабы, ящерицы, </a:t>
                      </a:r>
                      <a:r>
                        <a:rPr lang="ru-RU" sz="1400" dirty="0" smtClean="0">
                          <a:effectLst/>
                          <a:latin typeface="Bookman Old Style" panose="02050604050505020204" pitchFamily="18" charset="0"/>
                        </a:rPr>
                        <a:t>дождевой червь, полевка, навозник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8571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EFD05C1-D20E-9240-D324-CA7398A18551}"/>
              </a:ext>
            </a:extLst>
          </p:cNvPr>
          <p:cNvSpPr txBox="1"/>
          <p:nvPr/>
        </p:nvSpPr>
        <p:spPr>
          <a:xfrm>
            <a:off x="953813" y="141468"/>
            <a:ext cx="10515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с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верьте составленную вами таблицу с изображением на доске!  Поднимите руку, у кого: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ни одной ошибки?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ошибка?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и более ошибок?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4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322B4-4A77-2363-EB63-EA785D68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10" y="385397"/>
            <a:ext cx="10864196" cy="80675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Задание: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составления таблицы в парах соберите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«Подземные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битатели луга»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«Наземные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битатели луга»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Небесные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битатели луга»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E7F162-3A8E-045F-1C09-E910B98AD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991"/>
            <a:ext cx="12192000" cy="1845009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B842B2B-EE68-7F30-1E9D-08820797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6" y="2061809"/>
            <a:ext cx="822436" cy="10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B9D21-B887-5CAD-BACC-620B7154B924}"/>
              </a:ext>
            </a:extLst>
          </p:cNvPr>
          <p:cNvSpPr txBox="1"/>
          <p:nvPr/>
        </p:nvSpPr>
        <p:spPr>
          <a:xfrm>
            <a:off x="2890345" y="1845009"/>
            <a:ext cx="8651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36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Время работы 3 минуты!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73854-DA96-268D-CD5C-BBD9658DD697}"/>
              </a:ext>
            </a:extLst>
          </p:cNvPr>
          <p:cNvSpPr txBox="1"/>
          <p:nvPr/>
        </p:nvSpPr>
        <p:spPr>
          <a:xfrm>
            <a:off x="1090445" y="3698191"/>
            <a:ext cx="103342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Сверьте составленные  вами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изображением на доске!  Поднимите руку, у кого: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ни одной ошибки?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ошибка?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и более ошибок?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983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E7F162-3A8E-045F-1C09-E910B98AD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4703"/>
            <a:ext cx="12192000" cy="1845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46D2A-3E93-C9BD-46DA-B5EF9242FF9F}"/>
              </a:ext>
            </a:extLst>
          </p:cNvPr>
          <p:cNvSpPr txBox="1"/>
          <p:nvPr/>
        </p:nvSpPr>
        <p:spPr>
          <a:xfrm>
            <a:off x="2742526" y="43666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Подземные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битатели луга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DCFC3-0F90-FBEE-8229-2E6957585627}"/>
              </a:ext>
            </a:extLst>
          </p:cNvPr>
          <p:cNvSpPr txBox="1"/>
          <p:nvPr/>
        </p:nvSpPr>
        <p:spPr>
          <a:xfrm>
            <a:off x="3035992" y="24302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Наземные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битатели луга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55DFAA-24C9-4452-C6B4-FDFC9F32F80A}"/>
              </a:ext>
            </a:extLst>
          </p:cNvPr>
          <p:cNvSpPr txBox="1"/>
          <p:nvPr/>
        </p:nvSpPr>
        <p:spPr>
          <a:xfrm>
            <a:off x="3040074" y="4253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Небесные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битатели луга</a:t>
            </a:r>
            <a:endParaRPr lang="ru-RU" sz="2000" b="1" dirty="0"/>
          </a:p>
        </p:txBody>
      </p:sp>
      <p:pic>
        <p:nvPicPr>
          <p:cNvPr id="38" name="Picture 4" descr="жук-навозник">
            <a:extLst>
              <a:ext uri="{FF2B5EF4-FFF2-40B4-BE49-F238E27FC236}">
                <a16:creationId xmlns:a16="http://schemas.microsoft.com/office/drawing/2014/main" id="{AD5FAC8B-6B29-7ED0-AE53-A598FD33C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2867" y="4721410"/>
            <a:ext cx="1163142" cy="91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9EF6419-E657-0CC5-8B78-6E2170A75F75}"/>
              </a:ext>
            </a:extLst>
          </p:cNvPr>
          <p:cNvSpPr txBox="1"/>
          <p:nvPr/>
        </p:nvSpPr>
        <p:spPr>
          <a:xfrm>
            <a:off x="3048000" y="1485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Животный мир луга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4"/>
          <a:stretch>
            <a:fillRect/>
          </a:stretch>
        </p:blipFill>
        <p:spPr>
          <a:xfrm>
            <a:off x="3238776" y="818759"/>
            <a:ext cx="1209258" cy="906884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>
          <a:blip r:embed="rId5"/>
          <a:stretch>
            <a:fillRect/>
          </a:stretch>
        </p:blipFill>
        <p:spPr>
          <a:xfrm>
            <a:off x="1210521" y="800758"/>
            <a:ext cx="1260472" cy="944058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6"/>
          <a:stretch>
            <a:fillRect/>
          </a:stretch>
        </p:blipFill>
        <p:spPr>
          <a:xfrm>
            <a:off x="5200178" y="767304"/>
            <a:ext cx="1076512" cy="956913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>
          <a:blip r:embed="rId7"/>
          <a:stretch>
            <a:fillRect/>
          </a:stretch>
        </p:blipFill>
        <p:spPr>
          <a:xfrm>
            <a:off x="6902477" y="757893"/>
            <a:ext cx="1251334" cy="878205"/>
          </a:xfrm>
          <a:prstGeom prst="rect">
            <a:avLst/>
          </a:prstGeom>
        </p:spPr>
      </p:pic>
      <p:pic>
        <p:nvPicPr>
          <p:cNvPr id="41" name="Рисунок 40"/>
          <p:cNvPicPr/>
          <p:nvPr/>
        </p:nvPicPr>
        <p:blipFill>
          <a:blip r:embed="rId8"/>
          <a:stretch>
            <a:fillRect/>
          </a:stretch>
        </p:blipFill>
        <p:spPr>
          <a:xfrm>
            <a:off x="8624035" y="751634"/>
            <a:ext cx="1279822" cy="933527"/>
          </a:xfrm>
          <a:prstGeom prst="rect">
            <a:avLst/>
          </a:prstGeom>
        </p:spPr>
      </p:pic>
      <p:pic>
        <p:nvPicPr>
          <p:cNvPr id="42" name="Рисунок 41"/>
          <p:cNvPicPr/>
          <p:nvPr/>
        </p:nvPicPr>
        <p:blipFill>
          <a:blip r:embed="rId9"/>
          <a:stretch>
            <a:fillRect/>
          </a:stretch>
        </p:blipFill>
        <p:spPr>
          <a:xfrm>
            <a:off x="1210520" y="2797149"/>
            <a:ext cx="1260473" cy="951804"/>
          </a:xfrm>
          <a:prstGeom prst="rect">
            <a:avLst/>
          </a:prstGeom>
        </p:spPr>
      </p:pic>
      <p:pic>
        <p:nvPicPr>
          <p:cNvPr id="43" name="Рисунок 42"/>
          <p:cNvPicPr/>
          <p:nvPr/>
        </p:nvPicPr>
        <p:blipFill>
          <a:blip r:embed="rId10"/>
          <a:stretch>
            <a:fillRect/>
          </a:stretch>
        </p:blipFill>
        <p:spPr>
          <a:xfrm>
            <a:off x="3374175" y="2790745"/>
            <a:ext cx="1072797" cy="993026"/>
          </a:xfrm>
          <a:prstGeom prst="rect">
            <a:avLst/>
          </a:prstGeom>
        </p:spPr>
      </p:pic>
      <p:pic>
        <p:nvPicPr>
          <p:cNvPr id="44" name="Рисунок 43"/>
          <p:cNvPicPr/>
          <p:nvPr/>
        </p:nvPicPr>
        <p:blipFill>
          <a:blip r:embed="rId11"/>
          <a:stretch>
            <a:fillRect/>
          </a:stretch>
        </p:blipFill>
        <p:spPr>
          <a:xfrm>
            <a:off x="5333582" y="2787564"/>
            <a:ext cx="1440180" cy="904030"/>
          </a:xfrm>
          <a:prstGeom prst="rect">
            <a:avLst/>
          </a:prstGeom>
        </p:spPr>
      </p:pic>
      <p:pic>
        <p:nvPicPr>
          <p:cNvPr id="45" name="Рисунок 44"/>
          <p:cNvPicPr/>
          <p:nvPr/>
        </p:nvPicPr>
        <p:blipFill>
          <a:blip r:embed="rId12"/>
          <a:stretch>
            <a:fillRect/>
          </a:stretch>
        </p:blipFill>
        <p:spPr>
          <a:xfrm>
            <a:off x="7854786" y="2779416"/>
            <a:ext cx="1277937" cy="909226"/>
          </a:xfrm>
          <a:prstGeom prst="rect">
            <a:avLst/>
          </a:prstGeom>
        </p:spPr>
      </p:pic>
      <p:pic>
        <p:nvPicPr>
          <p:cNvPr id="46" name="Рисунок 45"/>
          <p:cNvPicPr/>
          <p:nvPr/>
        </p:nvPicPr>
        <p:blipFill>
          <a:blip r:embed="rId13"/>
          <a:stretch>
            <a:fillRect/>
          </a:stretch>
        </p:blipFill>
        <p:spPr>
          <a:xfrm>
            <a:off x="5331066" y="4740665"/>
            <a:ext cx="1453515" cy="900430"/>
          </a:xfrm>
          <a:prstGeom prst="rect">
            <a:avLst/>
          </a:prstGeom>
        </p:spPr>
      </p:pic>
      <p:pic>
        <p:nvPicPr>
          <p:cNvPr id="47" name="Рисунок 46"/>
          <p:cNvPicPr/>
          <p:nvPr/>
        </p:nvPicPr>
        <p:blipFill>
          <a:blip r:embed="rId14"/>
          <a:stretch>
            <a:fillRect/>
          </a:stretch>
        </p:blipFill>
        <p:spPr>
          <a:xfrm>
            <a:off x="1293148" y="4735995"/>
            <a:ext cx="1259030" cy="955833"/>
          </a:xfrm>
          <a:prstGeom prst="rect">
            <a:avLst/>
          </a:prstGeom>
        </p:spPr>
      </p:pic>
      <p:pic>
        <p:nvPicPr>
          <p:cNvPr id="1026" name="Picture 2" descr="https://avatars.mds.yandex.net/i?id=d7088dd46044e174907c387c38dc7c64c66e8bb5-5227781-images-thumbs&amp;n=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69" y="4749873"/>
            <a:ext cx="1179207" cy="9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0521" y="1745643"/>
            <a:ext cx="1260472" cy="60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Муха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8776" y="1740934"/>
            <a:ext cx="1209258" cy="679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Бабочка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07998" y="1747601"/>
            <a:ext cx="1060872" cy="629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Пчела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16750" y="1651808"/>
            <a:ext cx="1241367" cy="689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Трясогузка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41260" y="1684857"/>
            <a:ext cx="1262597" cy="66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Перепел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10520" y="3741270"/>
            <a:ext cx="1277045" cy="6169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Кузнечик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359625" y="3778424"/>
            <a:ext cx="1101896" cy="6169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Жаба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331066" y="3697803"/>
            <a:ext cx="1442696" cy="6169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Ящерица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844306" y="3692905"/>
            <a:ext cx="1277045" cy="6169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Гадюка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14307" y="5701731"/>
            <a:ext cx="1237871" cy="4976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Полевка</a:t>
            </a:r>
          </a:p>
          <a:p>
            <a:r>
              <a:rPr lang="ru-RU" dirty="0" smtClean="0"/>
              <a:t>(</a:t>
            </a:r>
            <a:r>
              <a:rPr lang="ru-RU" dirty="0"/>
              <a:t>мышь)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320969" y="5715317"/>
            <a:ext cx="1184434" cy="4976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Черви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331066" y="5651278"/>
            <a:ext cx="1456031" cy="4976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Крот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655676" y="5643162"/>
            <a:ext cx="1165659" cy="4976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Жук-навозник</a:t>
            </a:r>
          </a:p>
        </p:txBody>
      </p:sp>
    </p:spTree>
    <p:extLst>
      <p:ext uri="{BB962C8B-B14F-4D97-AF65-F5344CB8AC3E}">
        <p14:creationId xmlns:p14="http://schemas.microsoft.com/office/powerpoint/2010/main" val="19849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29" grpId="0" animBg="1"/>
      <p:bldP spid="31" grpId="0" animBg="1"/>
      <p:bldP spid="32" grpId="0" animBg="1"/>
      <p:bldP spid="11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FAA28-FE35-D658-76CB-B2DE6A708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7344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</a:t>
            </a:r>
            <a:r>
              <a:rPr lang="ru-RU" sz="31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соберите в парах (соедините) </a:t>
            </a:r>
            <a:r>
              <a:rPr lang="ru-RU" sz="3100" dirty="0" err="1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31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«Растительность луга» и «Животный мир луга».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F27117-AD8C-C077-E832-4907918BB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991"/>
            <a:ext cx="12192000" cy="1845009"/>
          </a:xfrm>
          <a:prstGeom prst="rect">
            <a:avLst/>
          </a:prstGeom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75290CC2-7A0C-2510-E61D-D0D18B11E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2" y="1298688"/>
            <a:ext cx="822436" cy="10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5AD834-B77F-2B96-837A-9E7AA009A4CC}"/>
              </a:ext>
            </a:extLst>
          </p:cNvPr>
          <p:cNvSpPr txBox="1"/>
          <p:nvPr/>
        </p:nvSpPr>
        <p:spPr>
          <a:xfrm>
            <a:off x="2007476" y="892305"/>
            <a:ext cx="8651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36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Время работы 3 минуты!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15CB8-01B0-4E69-EB97-BB69FF80BC9B}"/>
              </a:ext>
            </a:extLst>
          </p:cNvPr>
          <p:cNvSpPr txBox="1"/>
          <p:nvPr/>
        </p:nvSpPr>
        <p:spPr>
          <a:xfrm>
            <a:off x="1103587" y="2814148"/>
            <a:ext cx="9555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Сверьте составленные  вами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изображением на доске!  Поднимите руку, у кого: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ни одной ошибки?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ошибка?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и более ошибок?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9468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2000" cy="2258568"/>
          </a:xfr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05E4E5B-A299-0E18-A310-92693FF3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2522"/>
            <a:ext cx="10515600" cy="734332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Что такое  «п</a:t>
            </a:r>
            <a:r>
              <a:rPr lang="ru-RU" sz="4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риродная зона»?</a:t>
            </a:r>
            <a:br>
              <a:rPr lang="ru-RU" sz="4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endParaRPr lang="ru-RU" sz="4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BE73F8-236B-BE3A-2FA1-428692CD2D5A}"/>
              </a:ext>
            </a:extLst>
          </p:cNvPr>
          <p:cNvSpPr/>
          <p:nvPr/>
        </p:nvSpPr>
        <p:spPr>
          <a:xfrm>
            <a:off x="838200" y="2293545"/>
            <a:ext cx="11005457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Природная зона это </a:t>
            </a:r>
            <a:r>
              <a:rPr lang="ru-RU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- </a:t>
            </a:r>
            <a:r>
              <a:rPr lang="ru-RU" sz="4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это обширная территория с однообразными климатическими условиями, типами почв, растительности и животного мира.  </a:t>
            </a:r>
          </a:p>
        </p:txBody>
      </p:sp>
    </p:spTree>
    <p:extLst>
      <p:ext uri="{BB962C8B-B14F-4D97-AF65-F5344CB8AC3E}">
        <p14:creationId xmlns:p14="http://schemas.microsoft.com/office/powerpoint/2010/main" val="340172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E7F162-3A8E-045F-1C09-E910B98AD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991"/>
            <a:ext cx="12192000" cy="1845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46D2A-3E93-C9BD-46DA-B5EF9242FF9F}"/>
              </a:ext>
            </a:extLst>
          </p:cNvPr>
          <p:cNvSpPr txBox="1"/>
          <p:nvPr/>
        </p:nvSpPr>
        <p:spPr>
          <a:xfrm>
            <a:off x="3165391" y="38306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Подземные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битатели луга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DCFC3-0F90-FBEE-8229-2E6957585627}"/>
              </a:ext>
            </a:extLst>
          </p:cNvPr>
          <p:cNvSpPr txBox="1"/>
          <p:nvPr/>
        </p:nvSpPr>
        <p:spPr>
          <a:xfrm>
            <a:off x="3165391" y="23098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Наземные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битатели луга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55DFAA-24C9-4452-C6B4-FDFC9F32F80A}"/>
              </a:ext>
            </a:extLst>
          </p:cNvPr>
          <p:cNvSpPr txBox="1"/>
          <p:nvPr/>
        </p:nvSpPr>
        <p:spPr>
          <a:xfrm>
            <a:off x="3135072" y="60070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Небесные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битатели луга</a:t>
            </a:r>
            <a:endParaRPr lang="ru-RU" sz="20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EF6419-E657-0CC5-8B78-6E2170A75F75}"/>
              </a:ext>
            </a:extLst>
          </p:cNvPr>
          <p:cNvSpPr txBox="1"/>
          <p:nvPr/>
        </p:nvSpPr>
        <p:spPr>
          <a:xfrm>
            <a:off x="3048000" y="1485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Луговое сообщество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C354E7-1D9B-5012-F974-7573D84CC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802" y="2827279"/>
            <a:ext cx="1013680" cy="968416"/>
          </a:xfrm>
          <a:prstGeom prst="rect">
            <a:avLst/>
          </a:prstGeom>
        </p:spPr>
      </p:pic>
      <p:pic>
        <p:nvPicPr>
          <p:cNvPr id="9" name="Picture 4" descr="tysyachelista-obiknovennij">
            <a:extLst>
              <a:ext uri="{FF2B5EF4-FFF2-40B4-BE49-F238E27FC236}">
                <a16:creationId xmlns:a16="http://schemas.microsoft.com/office/drawing/2014/main" id="{631BB103-5987-2FB9-87BE-DBEDDAE35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0255" y="2832703"/>
            <a:ext cx="1183745" cy="94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flowers540">
            <a:extLst>
              <a:ext uri="{FF2B5EF4-FFF2-40B4-BE49-F238E27FC236}">
                <a16:creationId xmlns:a16="http://schemas.microsoft.com/office/drawing/2014/main" id="{F554359B-506B-5D8E-C461-19B81018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8465" y="2795769"/>
            <a:ext cx="1070265" cy="10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41A764-309B-061B-1D82-8B6FED96E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608" y="2795769"/>
            <a:ext cx="1113839" cy="940924"/>
          </a:xfrm>
          <a:prstGeom prst="rect">
            <a:avLst/>
          </a:prstGeom>
        </p:spPr>
      </p:pic>
      <p:pic>
        <p:nvPicPr>
          <p:cNvPr id="41" name="Рисунок 40"/>
          <p:cNvPicPr/>
          <p:nvPr/>
        </p:nvPicPr>
        <p:blipFill>
          <a:blip r:embed="rId7"/>
          <a:stretch>
            <a:fillRect/>
          </a:stretch>
        </p:blipFill>
        <p:spPr>
          <a:xfrm>
            <a:off x="7128261" y="1190161"/>
            <a:ext cx="1251334" cy="878205"/>
          </a:xfrm>
          <a:prstGeom prst="rect">
            <a:avLst/>
          </a:prstGeom>
        </p:spPr>
      </p:pic>
      <p:pic>
        <p:nvPicPr>
          <p:cNvPr id="42" name="Рисунок 41"/>
          <p:cNvPicPr/>
          <p:nvPr/>
        </p:nvPicPr>
        <p:blipFill>
          <a:blip r:embed="rId8"/>
          <a:stretch>
            <a:fillRect/>
          </a:stretch>
        </p:blipFill>
        <p:spPr>
          <a:xfrm>
            <a:off x="8731926" y="1211328"/>
            <a:ext cx="1279822" cy="933527"/>
          </a:xfrm>
          <a:prstGeom prst="rect">
            <a:avLst/>
          </a:prstGeom>
        </p:spPr>
      </p:pic>
      <p:pic>
        <p:nvPicPr>
          <p:cNvPr id="43" name="Рисунок 42"/>
          <p:cNvPicPr/>
          <p:nvPr/>
        </p:nvPicPr>
        <p:blipFill>
          <a:blip r:embed="rId9"/>
          <a:stretch>
            <a:fillRect/>
          </a:stretch>
        </p:blipFill>
        <p:spPr>
          <a:xfrm>
            <a:off x="5242871" y="1186053"/>
            <a:ext cx="1076512" cy="956913"/>
          </a:xfrm>
          <a:prstGeom prst="rect">
            <a:avLst/>
          </a:prstGeom>
        </p:spPr>
      </p:pic>
      <p:pic>
        <p:nvPicPr>
          <p:cNvPr id="44" name="Рисунок 43"/>
          <p:cNvPicPr/>
          <p:nvPr/>
        </p:nvPicPr>
        <p:blipFill>
          <a:blip r:embed="rId10"/>
          <a:stretch>
            <a:fillRect/>
          </a:stretch>
        </p:blipFill>
        <p:spPr>
          <a:xfrm>
            <a:off x="3337408" y="1199492"/>
            <a:ext cx="1209258" cy="906884"/>
          </a:xfrm>
          <a:prstGeom prst="rect">
            <a:avLst/>
          </a:prstGeom>
        </p:spPr>
      </p:pic>
      <p:pic>
        <p:nvPicPr>
          <p:cNvPr id="45" name="Рисунок 44"/>
          <p:cNvPicPr/>
          <p:nvPr/>
        </p:nvPicPr>
        <p:blipFill>
          <a:blip r:embed="rId11"/>
          <a:stretch>
            <a:fillRect/>
          </a:stretch>
        </p:blipFill>
        <p:spPr>
          <a:xfrm>
            <a:off x="1272521" y="1199492"/>
            <a:ext cx="1260472" cy="944058"/>
          </a:xfrm>
          <a:prstGeom prst="rect">
            <a:avLst/>
          </a:prstGeom>
        </p:spPr>
      </p:pic>
      <p:pic>
        <p:nvPicPr>
          <p:cNvPr id="46" name="Рисунок 45"/>
          <p:cNvPicPr/>
          <p:nvPr/>
        </p:nvPicPr>
        <p:blipFill>
          <a:blip r:embed="rId12"/>
          <a:stretch>
            <a:fillRect/>
          </a:stretch>
        </p:blipFill>
        <p:spPr>
          <a:xfrm>
            <a:off x="1660601" y="2819355"/>
            <a:ext cx="1260473" cy="1000872"/>
          </a:xfrm>
          <a:prstGeom prst="rect">
            <a:avLst/>
          </a:prstGeom>
        </p:spPr>
      </p:pic>
      <p:pic>
        <p:nvPicPr>
          <p:cNvPr id="47" name="Рисунок 46"/>
          <p:cNvPicPr/>
          <p:nvPr/>
        </p:nvPicPr>
        <p:blipFill>
          <a:blip r:embed="rId13"/>
          <a:stretch>
            <a:fillRect/>
          </a:stretch>
        </p:blipFill>
        <p:spPr>
          <a:xfrm>
            <a:off x="4184324" y="2826687"/>
            <a:ext cx="1072797" cy="993026"/>
          </a:xfrm>
          <a:prstGeom prst="rect">
            <a:avLst/>
          </a:prstGeom>
        </p:spPr>
      </p:pic>
      <p:pic>
        <p:nvPicPr>
          <p:cNvPr id="48" name="Рисунок 47"/>
          <p:cNvPicPr/>
          <p:nvPr/>
        </p:nvPicPr>
        <p:blipFill>
          <a:blip r:embed="rId14"/>
          <a:stretch>
            <a:fillRect/>
          </a:stretch>
        </p:blipFill>
        <p:spPr>
          <a:xfrm>
            <a:off x="6528762" y="2841039"/>
            <a:ext cx="1314102" cy="951211"/>
          </a:xfrm>
          <a:prstGeom prst="rect">
            <a:avLst/>
          </a:prstGeom>
        </p:spPr>
      </p:pic>
      <p:pic>
        <p:nvPicPr>
          <p:cNvPr id="49" name="Рисунок 48"/>
          <p:cNvPicPr/>
          <p:nvPr/>
        </p:nvPicPr>
        <p:blipFill>
          <a:blip r:embed="rId15"/>
          <a:stretch>
            <a:fillRect/>
          </a:stretch>
        </p:blipFill>
        <p:spPr>
          <a:xfrm>
            <a:off x="9261391" y="2795769"/>
            <a:ext cx="1277937" cy="940924"/>
          </a:xfrm>
          <a:prstGeom prst="rect">
            <a:avLst/>
          </a:prstGeom>
        </p:spPr>
      </p:pic>
      <p:pic>
        <p:nvPicPr>
          <p:cNvPr id="50" name="Рисунок 49"/>
          <p:cNvPicPr/>
          <p:nvPr/>
        </p:nvPicPr>
        <p:blipFill>
          <a:blip r:embed="rId16"/>
          <a:stretch>
            <a:fillRect/>
          </a:stretch>
        </p:blipFill>
        <p:spPr>
          <a:xfrm>
            <a:off x="1273963" y="4322812"/>
            <a:ext cx="1259030" cy="955833"/>
          </a:xfrm>
          <a:prstGeom prst="rect">
            <a:avLst/>
          </a:prstGeom>
        </p:spPr>
      </p:pic>
      <p:pic>
        <p:nvPicPr>
          <p:cNvPr id="51" name="Picture 2" descr="https://avatars.mds.yandex.net/i?id=d7088dd46044e174907c387c38dc7c64c66e8bb5-5227781-images-thumbs&amp;n=1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85" y="4351740"/>
            <a:ext cx="1179207" cy="9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/>
          <p:nvPr/>
        </p:nvPicPr>
        <p:blipFill>
          <a:blip r:embed="rId18"/>
          <a:stretch>
            <a:fillRect/>
          </a:stretch>
        </p:blipFill>
        <p:spPr>
          <a:xfrm>
            <a:off x="5217457" y="4402876"/>
            <a:ext cx="1453515" cy="900430"/>
          </a:xfrm>
          <a:prstGeom prst="rect">
            <a:avLst/>
          </a:prstGeom>
        </p:spPr>
      </p:pic>
      <p:pic>
        <p:nvPicPr>
          <p:cNvPr id="53" name="Picture 4" descr="жук-навозник">
            <a:extLst>
              <a:ext uri="{FF2B5EF4-FFF2-40B4-BE49-F238E27FC236}">
                <a16:creationId xmlns:a16="http://schemas.microsoft.com/office/drawing/2014/main" id="{AD5FAC8B-6B29-7ED0-AE53-A598FD33C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568784" y="4397166"/>
            <a:ext cx="1163142" cy="91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1" descr="C:\Documents and Settings\Admin.MICROSOF-3C47FE\Рабочий стол\малзам\1330255803_oduvanchik__m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40919" y="2791168"/>
            <a:ext cx="1237342" cy="101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085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9BEBD8-FF55-7742-F5BD-FFE08A5F7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" y="5012991"/>
            <a:ext cx="12118428" cy="1845009"/>
          </a:xfrm>
          <a:prstGeom prst="rect">
            <a:avLst/>
          </a:prstGeom>
        </p:spPr>
      </p:pic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0B30D936-2FB7-1662-980D-0075E19A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18" y="4947069"/>
            <a:ext cx="738352" cy="98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F9637-3B2D-C5D3-E434-BD2AD8B49B27}"/>
              </a:ext>
            </a:extLst>
          </p:cNvPr>
          <p:cNvSpPr txBox="1"/>
          <p:nvPr/>
        </p:nvSpPr>
        <p:spPr>
          <a:xfrm>
            <a:off x="975777" y="6051887"/>
            <a:ext cx="25908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Время работы 2 минуты!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5722D-B464-123A-2D6C-43D79A0E2371}"/>
              </a:ext>
            </a:extLst>
          </p:cNvPr>
          <p:cNvSpPr txBox="1"/>
          <p:nvPr/>
        </p:nvSpPr>
        <p:spPr>
          <a:xfrm>
            <a:off x="2005958" y="4098013"/>
            <a:ext cx="9011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Проведите в парах взаимопроверку пищевой цепочки. 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6CE29C5-AB59-646D-B5D2-5095862D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6" y="3954120"/>
            <a:ext cx="1298248" cy="8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DF5A173-6C6E-D50E-3A4A-E58AB559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442510" cy="110544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Bookman Old Style" panose="02050604050505020204" pitchFamily="18" charset="0"/>
              </a:rPr>
              <a:t>Поиграем в лото! </a:t>
            </a:r>
            <a:r>
              <a:rPr lang="ru-RU" sz="3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Соберите в парах пищевую цепочку растительного и животного мира лугов. 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D5E4F-0F2A-DAA4-84CF-8311DFF58528}"/>
              </a:ext>
            </a:extLst>
          </p:cNvPr>
          <p:cNvSpPr txBox="1"/>
          <p:nvPr/>
        </p:nvSpPr>
        <p:spPr>
          <a:xfrm>
            <a:off x="2354318" y="4550628"/>
            <a:ext cx="95328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Расскажите о пищевой цепочке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растительного и животного мира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лугов.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делайте вывод о взаимосвязи растительного и животного мира лугов.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371" y="1413499"/>
            <a:ext cx="9916909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FAA28-FE35-D658-76CB-B2DE6A70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сформулируйте определение, что такое луговое сообщество.</a:t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F27117-AD8C-C077-E832-4907918BB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991"/>
            <a:ext cx="12192000" cy="1845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C87931-62F8-78A4-D551-692313B1E4F0}"/>
              </a:ext>
            </a:extLst>
          </p:cNvPr>
          <p:cNvSpPr txBox="1"/>
          <p:nvPr/>
        </p:nvSpPr>
        <p:spPr>
          <a:xfrm>
            <a:off x="451945" y="1525559"/>
            <a:ext cx="50554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Природное сообщество это - это группа живых организмов (растений, животных, микроорганизмов), взаимодействующих между собой и с их средой (почва, воздух, вода) в пределах определённого пространства. Они приспособлены к жизни в конкретных условиях обитания и объединены друг с другом обменом веществ и энергии.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B3191-966C-CB43-1584-16B4F1A3F29D}"/>
              </a:ext>
            </a:extLst>
          </p:cNvPr>
          <p:cNvSpPr txBox="1"/>
          <p:nvPr/>
        </p:nvSpPr>
        <p:spPr>
          <a:xfrm>
            <a:off x="5749159" y="1525559"/>
            <a:ext cx="59908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Луговое сообщество это - это группа живых организмов: растений – каких? животных – каких? взаимодействующих между собой и с их средой (почва, воздух, вода) в пределах___________. Они приспособлены к жизни в конкретных условиях обитания ___________и объединены друг с другом обменом веществ и 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36716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FAA28-FE35-D658-76CB-B2DE6A708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8459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Быстрый опрос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F27117-AD8C-C077-E832-4907918BB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991"/>
            <a:ext cx="12192000" cy="1845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CE1CD-2F4C-998D-4B78-530DD468C188}"/>
              </a:ext>
            </a:extLst>
          </p:cNvPr>
          <p:cNvSpPr txBox="1"/>
          <p:nvPr/>
        </p:nvSpPr>
        <p:spPr>
          <a:xfrm>
            <a:off x="838200" y="1356429"/>
            <a:ext cx="102475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Луг-это …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А) безлесный участок земли, покрытый травянистой растительностью.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Б) участок земли, который имеет ярусы: деревья, кустарники, травы, мхи и лишайники.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С) участок земли, засеянный зерновыми культурами.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Укажи строчку, в которой указаны только животные луга. 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рябчик, глухарь, соболь, белка 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кузнечик, трясогузка, шмель, пчела 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кобылка, перепел, сова, лебедь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433"/>
            <a:ext cx="12192000" cy="225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C28BFA-4891-BD7A-EBD9-E18A7BCD6343}"/>
              </a:ext>
            </a:extLst>
          </p:cNvPr>
          <p:cNvSpPr txBox="1"/>
          <p:nvPr/>
        </p:nvSpPr>
        <p:spPr>
          <a:xfrm>
            <a:off x="911436" y="1283982"/>
            <a:ext cx="10369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достигли ли мы целей урока - узнали ли мы, каковы особенности лугов, какие растения произрастают на лугах и какой животный мир обитает на лугах?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9510B-A5F5-C44A-F3A3-9B6A2AE5777A}"/>
              </a:ext>
            </a:extLst>
          </p:cNvPr>
          <p:cNvSpPr txBox="1"/>
          <p:nvPr/>
        </p:nvSpPr>
        <p:spPr>
          <a:xfrm>
            <a:off x="882871" y="431001"/>
            <a:ext cx="9911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напомните каковы были у нас вами цели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урока? 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2DA72-AA4D-5754-32E9-A42E3AB1FBA4}"/>
              </a:ext>
            </a:extLst>
          </p:cNvPr>
          <p:cNvSpPr txBox="1"/>
          <p:nvPr/>
        </p:nvSpPr>
        <p:spPr>
          <a:xfrm>
            <a:off x="882871" y="2783828"/>
            <a:ext cx="104817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вспомним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проблему, выявленную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нами в начале урока, - как правильно осуществить выкашивание луга? </a:t>
            </a:r>
          </a:p>
          <a:p>
            <a:endParaRPr lang="ru-RU" sz="2400" dirty="0" smtClean="0">
              <a:solidFill>
                <a:schemeClr val="accent6">
                  <a:lumMod val="50000"/>
                </a:schemeClr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Предлагайте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ваши способы её решения. Однако необходимо давать объяснения, почему вы предлагаете действовать именно так, а не иначе.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433"/>
            <a:ext cx="12192000" cy="2258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91041-05B3-6801-70B7-F4F48BB025EB}"/>
              </a:ext>
            </a:extLst>
          </p:cNvPr>
          <p:cNvSpPr txBox="1"/>
          <p:nvPr/>
        </p:nvSpPr>
        <p:spPr>
          <a:xfrm>
            <a:off x="924910" y="568619"/>
            <a:ext cx="10531366" cy="987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Оцените плодотворность вашей работы на уроке заполнением карточки «Я смогу!».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69083-82BB-46F0-5DB7-F2D766E21636}"/>
              </a:ext>
            </a:extLst>
          </p:cNvPr>
          <p:cNvSpPr txBox="1"/>
          <p:nvPr/>
        </p:nvSpPr>
        <p:spPr>
          <a:xfrm>
            <a:off x="924910" y="3029773"/>
            <a:ext cx="110884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ДЗ: В каких природной зоне России располагаются луга? Они могут находиться только в одной или нескольких природных хонах нашей страны? 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4606E-8BD0-4C26-AA43-BFD61240E1A1}"/>
              </a:ext>
            </a:extLst>
          </p:cNvPr>
          <p:cNvSpPr txBox="1"/>
          <p:nvPr/>
        </p:nvSpPr>
        <p:spPr>
          <a:xfrm>
            <a:off x="851338" y="1796902"/>
            <a:ext cx="106049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Оцените плодотворность работы вашей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 по карточке «Оценка групповой работы».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16" descr="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0793">
            <a:off x="1249910" y="4759384"/>
            <a:ext cx="694538" cy="70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butterfly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8652">
            <a:off x="9336370" y="3885205"/>
            <a:ext cx="1249512" cy="102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butterfly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96" y="4689541"/>
            <a:ext cx="653796" cy="66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F3C745-D2E6-C632-1600-C29C1B3180FF}"/>
              </a:ext>
            </a:extLst>
          </p:cNvPr>
          <p:cNvSpPr txBox="1"/>
          <p:nvPr/>
        </p:nvSpPr>
        <p:spPr>
          <a:xfrm>
            <a:off x="858225" y="1018259"/>
            <a:ext cx="106049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МОЛОДЦЫ!</a:t>
            </a:r>
            <a:endParaRPr lang="ru-RU" sz="60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4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433"/>
            <a:ext cx="12192000" cy="2258568"/>
          </a:xfr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05E4E5B-A299-0E18-A310-92693FF3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55"/>
            <a:ext cx="10515600" cy="734332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Правила поведения в классе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1538D-8AD9-6B5B-F6B4-306211E2FAFC}"/>
              </a:ext>
            </a:extLst>
          </p:cNvPr>
          <p:cNvSpPr txBox="1"/>
          <p:nvPr/>
        </p:nvSpPr>
        <p:spPr>
          <a:xfrm>
            <a:off x="1001486" y="1228397"/>
            <a:ext cx="10515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Вставайте дружно всякий раз, когда учитель входит в класс.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Спросить ты хочешь — не кричи, а только руку подними.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Парта — это не кровать и на ней нельзя лежать.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На уроках не болтай, как заморский попугай.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Содержи всегда в порядке книжки, парту и тетрадки.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Не дразнись, не зазнавайся, в классе всем помочь старайся.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/>
          <a:stretch>
            <a:fillRect/>
          </a:stretch>
        </p:blipFill>
        <p:spPr>
          <a:xfrm>
            <a:off x="6299487" y="3543543"/>
            <a:ext cx="2187332" cy="1660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757" y="3653183"/>
            <a:ext cx="1754734" cy="2245465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384" y="4636008"/>
            <a:ext cx="12969240" cy="2221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034" y="241329"/>
            <a:ext cx="2125702" cy="1818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95" y="454623"/>
            <a:ext cx="1706393" cy="1391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5091" y="286762"/>
            <a:ext cx="1919070" cy="1879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095" y="2133661"/>
            <a:ext cx="2053651" cy="21526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3338" y="1893412"/>
            <a:ext cx="2337579" cy="18311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458" y="2279602"/>
            <a:ext cx="2038635" cy="15908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099" y="4330208"/>
            <a:ext cx="2029108" cy="14670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1088" y="2059540"/>
            <a:ext cx="1981477" cy="14060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1325" y="3870499"/>
            <a:ext cx="1991003" cy="10924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4160" y="58719"/>
            <a:ext cx="1933845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5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433"/>
            <a:ext cx="12192000" cy="2258568"/>
          </a:xfr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05E4E5B-A299-0E18-A310-92693FF3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237"/>
            <a:ext cx="10439400" cy="814715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6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Назовите п</a:t>
            </a:r>
            <a:r>
              <a:rPr lang="ru-RU" sz="3600" b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риродные зоны России</a:t>
            </a:r>
            <a:r>
              <a:rPr lang="ru-RU" sz="4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endParaRPr lang="ru-RU" sz="4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BE73F8-236B-BE3A-2FA1-428692CD2D5A}"/>
              </a:ext>
            </a:extLst>
          </p:cNvPr>
          <p:cNvSpPr/>
          <p:nvPr/>
        </p:nvSpPr>
        <p:spPr>
          <a:xfrm>
            <a:off x="838200" y="1086428"/>
            <a:ext cx="10993821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ru-RU" sz="36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Арктические </a:t>
            </a:r>
            <a:r>
              <a:rPr lang="ru-RU" sz="360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пустыни</a:t>
            </a:r>
            <a:r>
              <a:rPr lang="ru-RU" sz="36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 </a:t>
            </a:r>
          </a:p>
          <a:p>
            <a:pPr algn="l">
              <a:buFont typeface="+mj-lt"/>
              <a:buAutoNum type="arabicPeriod"/>
            </a:pPr>
            <a:r>
              <a:rPr lang="ru-RU" sz="36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Тундра и </a:t>
            </a:r>
            <a:r>
              <a:rPr lang="ru-RU" sz="360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лесотундра</a:t>
            </a:r>
            <a:r>
              <a:rPr lang="ru-RU" sz="36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   </a:t>
            </a:r>
          </a:p>
          <a:p>
            <a:pPr algn="l">
              <a:buFont typeface="+mj-lt"/>
              <a:buAutoNum type="arabicPeriod"/>
            </a:pPr>
            <a:r>
              <a:rPr lang="ru-RU" sz="360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Тайга</a:t>
            </a:r>
            <a:r>
              <a:rPr lang="ru-RU" sz="36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  </a:t>
            </a:r>
            <a:r>
              <a:rPr lang="ru-RU" sz="360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 </a:t>
            </a:r>
          </a:p>
          <a:p>
            <a:pPr algn="l">
              <a:buFont typeface="+mj-lt"/>
              <a:buAutoNum type="arabicPeriod"/>
            </a:pPr>
            <a:r>
              <a:rPr lang="ru-RU" sz="360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Смешанные и широколиственные леса  </a:t>
            </a:r>
          </a:p>
          <a:p>
            <a:pPr algn="l">
              <a:buFont typeface="+mj-lt"/>
              <a:buAutoNum type="arabicPeriod"/>
            </a:pPr>
            <a:r>
              <a:rPr lang="ru-RU" sz="360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Лесостепи и степи </a:t>
            </a:r>
          </a:p>
          <a:p>
            <a:pPr algn="l">
              <a:buFont typeface="+mj-lt"/>
              <a:buAutoNum type="arabicPeriod"/>
            </a:pPr>
            <a:r>
              <a:rPr lang="ru-RU" sz="360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Полупустыня </a:t>
            </a:r>
            <a:r>
              <a:rPr lang="ru-RU" sz="36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и </a:t>
            </a:r>
            <a:r>
              <a:rPr lang="ru-RU" sz="360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пустыня </a:t>
            </a:r>
            <a:endParaRPr lang="ru-RU" sz="360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Bookman Old Style" panose="020506040505050202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ru-RU" sz="360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Субтропики</a:t>
            </a:r>
            <a:r>
              <a:rPr lang="ru-RU" sz="360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 </a:t>
            </a:r>
            <a:r>
              <a:rPr lang="ru-RU" sz="20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 </a:t>
            </a:r>
            <a:r>
              <a:rPr lang="ru-RU" sz="2000" b="0" i="0" u="none" strike="noStrike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 </a:t>
            </a:r>
            <a:endParaRPr lang="ru-RU" sz="20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0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433"/>
            <a:ext cx="12192000" cy="2258568"/>
          </a:xfr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05E4E5B-A299-0E18-A310-92693FF3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28" y="499078"/>
            <a:ext cx="10515600" cy="734332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Что такое  «п</a:t>
            </a:r>
            <a:r>
              <a:rPr lang="ru-RU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риродное сообщество»?</a:t>
            </a:r>
            <a:r>
              <a:rPr lang="ru-RU" sz="4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endParaRPr lang="ru-RU" sz="4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BE73F8-236B-BE3A-2FA1-428692CD2D5A}"/>
              </a:ext>
            </a:extLst>
          </p:cNvPr>
          <p:cNvSpPr/>
          <p:nvPr/>
        </p:nvSpPr>
        <p:spPr>
          <a:xfrm>
            <a:off x="838199" y="1227295"/>
            <a:ext cx="1100545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Природное сообщество это - это группа живых </a:t>
            </a:r>
            <a:r>
              <a:rPr lang="ru-RU" sz="48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организмов, </a:t>
            </a:r>
            <a:r>
              <a:rPr lang="ru-RU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взаимодействующих между собой и с их </a:t>
            </a:r>
            <a:r>
              <a:rPr lang="ru-RU" sz="48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средой </a:t>
            </a:r>
            <a:r>
              <a:rPr lang="ru-RU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 пределах </a:t>
            </a:r>
            <a:r>
              <a:rPr lang="ru-RU" sz="48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определённого </a:t>
            </a:r>
            <a:r>
              <a:rPr lang="ru-RU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пространства.</a:t>
            </a:r>
            <a:r>
              <a:rPr lang="ru-RU" sz="3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 </a:t>
            </a:r>
            <a:endParaRPr lang="ru-RU" sz="3200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433"/>
            <a:ext cx="12192000" cy="2258568"/>
          </a:xfr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05E4E5B-A299-0E18-A310-92693FF3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28" y="499078"/>
            <a:ext cx="10515600" cy="734332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Что такое  «пищевая цепочка</a:t>
            </a:r>
            <a:r>
              <a:rPr lang="ru-RU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»?</a:t>
            </a:r>
            <a:r>
              <a:rPr lang="ru-RU" sz="4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endParaRPr lang="ru-RU" sz="4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BE73F8-236B-BE3A-2FA1-428692CD2D5A}"/>
              </a:ext>
            </a:extLst>
          </p:cNvPr>
          <p:cNvSpPr/>
          <p:nvPr/>
        </p:nvSpPr>
        <p:spPr>
          <a:xfrm>
            <a:off x="691054" y="1314051"/>
            <a:ext cx="11005457" cy="4216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6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Пищевая цепочка это - последовательность</a:t>
            </a:r>
            <a:r>
              <a:rPr lang="ru-RU" sz="60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ru-RU" sz="6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 которой живые организмы поедают друг друга. </a:t>
            </a:r>
            <a:endParaRPr lang="ru-RU" sz="6000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endParaRPr lang="ru-RU" sz="2800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3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433"/>
            <a:ext cx="12192000" cy="2258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9E0ED7-DD59-DB77-D1C1-2E6613C416D7}"/>
              </a:ext>
            </a:extLst>
          </p:cNvPr>
          <p:cNvSpPr txBox="1"/>
          <p:nvPr/>
        </p:nvSpPr>
        <p:spPr>
          <a:xfrm>
            <a:off x="956443" y="343089"/>
            <a:ext cx="10510344" cy="1254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Отправляемся в путешествие! Посмотрите короткий видеоролик.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Ваша задача – после просмотра предложить название такому красивому природному месту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0913F-A65C-0300-463C-794CA62AADA7}"/>
              </a:ext>
            </a:extLst>
          </p:cNvPr>
          <p:cNvSpPr txBox="1"/>
          <p:nvPr/>
        </p:nvSpPr>
        <p:spPr>
          <a:xfrm>
            <a:off x="924911" y="1877128"/>
            <a:ext cx="10342178" cy="85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Поле, поляна, луг, равнина, степь … Давайте выберем одно название из предложенных вами.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77227-5CF5-5509-1926-BA7633BFAFDC}"/>
              </a:ext>
            </a:extLst>
          </p:cNvPr>
          <p:cNvSpPr txBox="1"/>
          <p:nvPr/>
        </p:nvSpPr>
        <p:spPr>
          <a:xfrm>
            <a:off x="956444" y="3176078"/>
            <a:ext cx="10342177" cy="46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Какова, таким образом, тема сегодняшнего урока?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4DBB41-FB4F-FA8B-B55D-76533954289E}"/>
              </a:ext>
            </a:extLst>
          </p:cNvPr>
          <p:cNvSpPr txBox="1"/>
          <p:nvPr/>
        </p:nvSpPr>
        <p:spPr>
          <a:xfrm>
            <a:off x="924911" y="4023318"/>
            <a:ext cx="10342177" cy="1291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ЛУГА РОССИИ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15737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02" y="3434614"/>
            <a:ext cx="3438277" cy="257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Картинка 37 из 9004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3522" y="3364659"/>
            <a:ext cx="3531550" cy="2648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10" y="217178"/>
            <a:ext cx="11120141" cy="1325563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По итогам просмотра видеоролика предположите, что такое «луг»? И где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луга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располагаются?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811"/>
            <a:ext cx="12192000" cy="2258568"/>
          </a:xfrm>
        </p:spPr>
      </p:pic>
      <p:sp>
        <p:nvSpPr>
          <p:cNvPr id="8" name="Прямоугольник 7"/>
          <p:cNvSpPr/>
          <p:nvPr/>
        </p:nvSpPr>
        <p:spPr>
          <a:xfrm>
            <a:off x="294288" y="1915074"/>
            <a:ext cx="1121526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Располагаются  по низменным берегам рек и озёр. В половодье луга заливаются вешними водами, летом в их почве много влаги.</a:t>
            </a:r>
            <a:endParaRPr lang="ru-RU" sz="28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FBC8376-2186-949C-AF8D-10EDD7C37A96}"/>
              </a:ext>
            </a:extLst>
          </p:cNvPr>
          <p:cNvSpPr txBox="1">
            <a:spLocks/>
          </p:cNvSpPr>
          <p:nvPr/>
        </p:nvSpPr>
        <p:spPr>
          <a:xfrm>
            <a:off x="389410" y="1394157"/>
            <a:ext cx="11314221" cy="75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Луга – обширные территории с травянистой растительностью.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1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49" y="1792225"/>
            <a:ext cx="9193302" cy="19513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3339" y="270789"/>
            <a:ext cx="10706778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Представьте, вам поручили привести в порядок этот луг </a:t>
            </a:r>
          </a:p>
          <a:p>
            <a:pPr algn="ctr"/>
            <a:r>
              <a:rPr lang="ru-RU" sz="25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и для скашивания травы вручили электро-косилку.</a:t>
            </a:r>
          </a:p>
          <a:p>
            <a:pPr algn="ctr"/>
            <a:r>
              <a:rPr lang="ru-RU" sz="25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Как вы начнете работу: с краев к центру или от центра к краю?</a:t>
            </a:r>
          </a:p>
        </p:txBody>
      </p:sp>
      <p:pic>
        <p:nvPicPr>
          <p:cNvPr id="5" name="Picture 15" descr="butterfly6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9064">
            <a:off x="6356898" y="2534316"/>
            <a:ext cx="754639" cy="69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jiv238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40" y="4387388"/>
            <a:ext cx="827100" cy="7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2C5C5878-C1FA-082C-9727-3470B1FCF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433"/>
            <a:ext cx="12192000" cy="2258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43F302-B326-9292-B8AE-FE4499420315}"/>
              </a:ext>
            </a:extLst>
          </p:cNvPr>
          <p:cNvSpPr txBox="1"/>
          <p:nvPr/>
        </p:nvSpPr>
        <p:spPr>
          <a:xfrm>
            <a:off x="593339" y="4023578"/>
            <a:ext cx="1125657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Такое же задание я дала своим ребятам, в классе где я работаю классным руководителем. Состоялось очень интересное обсуждение этой проблемы. Посмотрите, что получилось!  </a:t>
            </a:r>
          </a:p>
          <a:p>
            <a:pPr algn="ctr"/>
            <a:r>
              <a:rPr lang="ru-RU" sz="25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Ваша задача в ходе просмотра понять, почему правильный ответ не найден?  </a:t>
            </a:r>
          </a:p>
        </p:txBody>
      </p:sp>
    </p:spTree>
    <p:extLst>
      <p:ext uri="{BB962C8B-B14F-4D97-AF65-F5344CB8AC3E}">
        <p14:creationId xmlns:p14="http://schemas.microsoft.com/office/powerpoint/2010/main" val="27930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8783CC-0DE9-70B5-043C-C80AE10AF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991"/>
            <a:ext cx="12423228" cy="1845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CE8DC-12A6-A688-CEB0-2A2AC351BCB4}"/>
              </a:ext>
            </a:extLst>
          </p:cNvPr>
          <p:cNvSpPr txBox="1"/>
          <p:nvPr/>
        </p:nvSpPr>
        <p:spPr>
          <a:xfrm>
            <a:off x="891301" y="374556"/>
            <a:ext cx="10778360" cy="1254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видим, все ответы разные, и они все связаны только с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действиями человека,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не связаны со знанием, что из себя представляет собой луг, как природное сообщество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2213-4201-4368-7DE8-2CAE698B6970}"/>
              </a:ext>
            </a:extLst>
          </p:cNvPr>
          <p:cNvSpPr txBox="1"/>
          <p:nvPr/>
        </p:nvSpPr>
        <p:spPr>
          <a:xfrm>
            <a:off x="634695" y="4228161"/>
            <a:ext cx="105998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растения произрастают на лугах;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животный мир обитает на лугах.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как взаимосвязаны между собой растительный и животный мир лугов.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 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76A59-D1FE-2BB4-2F10-B5DCFDD6C5B1}"/>
              </a:ext>
            </a:extLst>
          </p:cNvPr>
          <p:cNvSpPr txBox="1"/>
          <p:nvPr/>
        </p:nvSpPr>
        <p:spPr>
          <a:xfrm>
            <a:off x="753567" y="1794335"/>
            <a:ext cx="10916094" cy="165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начит мы пока не знаем,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правильно действовать, а действовать без плана категорически нельзя. Давайте составим такой план! Предлагайте, что мы должны узнать о лугах, чтобы правильно организовать скашивание луга?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3567" y="3537545"/>
            <a:ext cx="3820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изучения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лугов: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1291</Words>
  <Application>Microsoft Office PowerPoint</Application>
  <PresentationFormat>Широкоэкранный</PresentationFormat>
  <Paragraphs>176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Что такое  «природная зона»? </vt:lpstr>
      <vt:lpstr> Назовите природные зоны России </vt:lpstr>
      <vt:lpstr>Что такое  «природное сообщество»? </vt:lpstr>
      <vt:lpstr>Что такое  «пищевая цепочка»? </vt:lpstr>
      <vt:lpstr>Презентация PowerPoint</vt:lpstr>
      <vt:lpstr>По итогам просмотра видеоролика предположите, что такое «луг»? И где луга располагаются? </vt:lpstr>
      <vt:lpstr>Презентация PowerPoint</vt:lpstr>
      <vt:lpstr>Презентация PowerPoint</vt:lpstr>
      <vt:lpstr>Растения луга - цветущие - лечебные - кормовые - лекарственные   </vt:lpstr>
      <vt:lpstr>Презентация PowerPoint</vt:lpstr>
      <vt:lpstr> Задание: по итогам моего рассказа и с использованием материала учебника в парах соберите лото «Растения луга».</vt:lpstr>
      <vt:lpstr>Презентация PowerPoint</vt:lpstr>
      <vt:lpstr>    Начинаем изучение животного мира лугов!  Задание: самостоятельно прочитайте учебник (стр. 171) и заполните таблицу  «Животный мир лугов» на рабочем листе урока. </vt:lpstr>
      <vt:lpstr>Животный мир лугов</vt:lpstr>
      <vt:lpstr>Животный мир лугов</vt:lpstr>
      <vt:lpstr>    Задание: по итогам составления таблицы в парах соберите пазлы:  «Подземные обитатели луга» «Наземные обитатели луга» Небесные обитатели луга» </vt:lpstr>
      <vt:lpstr>Презентация PowerPoint</vt:lpstr>
      <vt:lpstr>Задание: соберите в парах (соедините) пазлы «Растительность луга» и «Животный мир луга». </vt:lpstr>
      <vt:lpstr>Презентация PowerPoint</vt:lpstr>
      <vt:lpstr>Поиграем в лото! Соберите в парах пищевую цепочку растительного и животного мира лугов. </vt:lpstr>
      <vt:lpstr>Задание: сформулируйте определение, что такое луговое сообщество. </vt:lpstr>
      <vt:lpstr>Быстрый опрос</vt:lpstr>
      <vt:lpstr>Презентация PowerPoint</vt:lpstr>
      <vt:lpstr>Презентация PowerPoint</vt:lpstr>
      <vt:lpstr>Презентация PowerPoint</vt:lpstr>
      <vt:lpstr>Правила поведения в классе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74</cp:revision>
  <dcterms:created xsi:type="dcterms:W3CDTF">2024-11-19T18:55:39Z</dcterms:created>
  <dcterms:modified xsi:type="dcterms:W3CDTF">2024-11-26T13:27:33Z</dcterms:modified>
</cp:coreProperties>
</file>