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276" r:id="rId3"/>
    <p:sldId id="301" r:id="rId4"/>
    <p:sldId id="286" r:id="rId5"/>
    <p:sldId id="280" r:id="rId6"/>
    <p:sldId id="288" r:id="rId7"/>
    <p:sldId id="290" r:id="rId8"/>
    <p:sldId id="310" r:id="rId9"/>
    <p:sldId id="274" r:id="rId10"/>
    <p:sldId id="265" r:id="rId11"/>
    <p:sldId id="292" r:id="rId12"/>
    <p:sldId id="291" r:id="rId13"/>
    <p:sldId id="271" r:id="rId14"/>
    <p:sldId id="268" r:id="rId15"/>
    <p:sldId id="278" r:id="rId16"/>
    <p:sldId id="302" r:id="rId17"/>
    <p:sldId id="284" r:id="rId18"/>
    <p:sldId id="30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7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82E0A-DF28-4E47-9792-80318878A880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DA72D-5959-4A7C-AECF-DF8E9B820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741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DA72D-5959-4A7C-AECF-DF8E9B8201B6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DA72D-5959-4A7C-AECF-DF8E9B8201B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A27F9-E7E6-43DA-9AD1-4A2F9A23CC7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F3B51-567C-4278-AC0F-49FEB132A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85720" y="1946931"/>
            <a:ext cx="8572560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Cambr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«Познавательное развитие детей раннего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возраста с использованием игр и игровых ситуаций»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5" name="Picture 8" descr="ÐÐ°ÑÑÐ¸Ð½ÐºÐ¸ Ð¿Ð¾ Ð·Ð°Ð¿ÑÐ¾ÑÑ ÐºÐ°ÑÑÐ¸Ð½ÐºÐ¸ Ð¿Ð¾ Ð¿Ð¾Ð·Ð½Ð°Ð²Ð°ÑÐµÐ»ÑÐ½Ð¾Ð¼Ñ ÑÐ°Ð·Ð²Ð¸ÑÐ¸Ñ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66833"/>
            <a:ext cx="2071702" cy="129116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14744" y="5157192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latin typeface="Cambria" pitchFamily="18" charset="0"/>
              </a:rPr>
              <a:t>Шлейдовиц Наталья Юрьевна,</a:t>
            </a:r>
          </a:p>
          <a:p>
            <a:r>
              <a:rPr lang="ru-RU" altLang="ru-RU" sz="2400" dirty="0" smtClean="0">
                <a:latin typeface="Cambria" pitchFamily="18" charset="0"/>
              </a:rPr>
              <a:t>в</a:t>
            </a:r>
            <a:r>
              <a:rPr lang="ru-RU" altLang="ru-RU" sz="2400" dirty="0" smtClean="0">
                <a:latin typeface="Cambria" pitchFamily="18" charset="0"/>
              </a:rPr>
              <a:t>оспитатель 1 квалификационной категории</a:t>
            </a:r>
            <a:endParaRPr lang="ru-RU" altLang="ru-RU" sz="2400" dirty="0" smtClean="0"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214290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latin typeface="Cambria" pitchFamily="18" charset="0"/>
              </a:rPr>
              <a:t>Муниципальное </a:t>
            </a:r>
            <a:r>
              <a:rPr lang="ru-RU" altLang="ru-RU" sz="2400" dirty="0" smtClean="0">
                <a:latin typeface="Cambria" pitchFamily="18" charset="0"/>
              </a:rPr>
              <a:t>автономное </a:t>
            </a:r>
            <a:r>
              <a:rPr lang="ru-RU" altLang="ru-RU" sz="2400" dirty="0" smtClean="0">
                <a:latin typeface="Cambria" pitchFamily="18" charset="0"/>
              </a:rPr>
              <a:t>дошкольное образовательное учреждение детский сад «ГАРМОНИЯ</a:t>
            </a:r>
            <a:r>
              <a:rPr lang="ru-RU" altLang="ru-RU" sz="2400" dirty="0" smtClean="0">
                <a:latin typeface="Cambria" pitchFamily="18" charset="0"/>
              </a:rPr>
              <a:t>»</a:t>
            </a:r>
            <a:endParaRPr lang="ru-RU" sz="24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C:\Users\Администратор\Desktop\2018г\20180917_084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5143512"/>
            <a:ext cx="2460642" cy="142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00364" y="285728"/>
            <a:ext cx="4071966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универсальная развивающая игрушка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СЕНСОРНАЯ КОРОБКА</a:t>
            </a:r>
            <a:r>
              <a:rPr lang="ru-RU" sz="2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32" name="Picture 8" descr="ÐÐ°ÑÑÐ¸Ð½ÐºÐ¸ Ð¿Ð¾ Ð·Ð°Ð¿ÑÐ¾ÑÑ ÐºÐ°ÑÑÐ¸Ð½ÐºÐ¸ Ð¿Ð¾ Ð¿Ð¾Ð·Ð½Ð°Ð²Ð°ÑÐµÐ»ÑÐ½Ð¾Ð¼Ñ ÑÐ°Ð·Ð²Ð¸ÑÐ¸Ñ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572140"/>
            <a:ext cx="1428792" cy="8904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14480" y="0"/>
            <a:ext cx="821537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3" name="Picture 3" descr="C:\Users\Администратор\Desktop\2018г\20180917_092013.jpg"/>
          <p:cNvPicPr>
            <a:picLocks noChangeAspect="1" noChangeArrowheads="1"/>
          </p:cNvPicPr>
          <p:nvPr/>
        </p:nvPicPr>
        <p:blipFill>
          <a:blip r:embed="rId4" cstate="print"/>
          <a:srcRect l="9603" t="7317" r="9451" b="2438"/>
          <a:stretch>
            <a:fillRect/>
          </a:stretch>
        </p:blipFill>
        <p:spPr bwMode="auto">
          <a:xfrm>
            <a:off x="214282" y="642918"/>
            <a:ext cx="2786082" cy="1612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Администратор\Desktop\2018г\20180917_091753.jpg"/>
          <p:cNvPicPr>
            <a:picLocks noChangeAspect="1" noChangeArrowheads="1"/>
          </p:cNvPicPr>
          <p:nvPr/>
        </p:nvPicPr>
        <p:blipFill>
          <a:blip r:embed="rId5" cstate="print"/>
          <a:srcRect l="22372" t="11039" r="16789" b="15746"/>
          <a:stretch>
            <a:fillRect/>
          </a:stretch>
        </p:blipFill>
        <p:spPr bwMode="auto">
          <a:xfrm>
            <a:off x="3786182" y="1357298"/>
            <a:ext cx="3000396" cy="203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072198" y="3643314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484" name="Picture 4" descr="C:\Users\Администратор\Desktop\2018г\20180917_090851.jpg"/>
          <p:cNvPicPr>
            <a:picLocks noChangeAspect="1" noChangeArrowheads="1"/>
          </p:cNvPicPr>
          <p:nvPr/>
        </p:nvPicPr>
        <p:blipFill>
          <a:blip r:embed="rId6" cstate="print"/>
          <a:srcRect l="29780" t="5882" r="7352"/>
          <a:stretch>
            <a:fillRect/>
          </a:stretch>
        </p:blipFill>
        <p:spPr bwMode="auto">
          <a:xfrm>
            <a:off x="0" y="2928934"/>
            <a:ext cx="1928826" cy="1624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485" name="Picture 5" descr="C:\Users\Администратор\Desktop\2018г\20180917_090230.jpg"/>
          <p:cNvPicPr>
            <a:picLocks noChangeAspect="1" noChangeArrowheads="1"/>
          </p:cNvPicPr>
          <p:nvPr/>
        </p:nvPicPr>
        <p:blipFill>
          <a:blip r:embed="rId7" cstate="print"/>
          <a:srcRect l="14285" t="12925" r="8163"/>
          <a:stretch>
            <a:fillRect/>
          </a:stretch>
        </p:blipFill>
        <p:spPr bwMode="auto">
          <a:xfrm>
            <a:off x="1857356" y="3000372"/>
            <a:ext cx="209552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C:\Users\Администратор\Desktop\2018г\20180917_085624.jpg"/>
          <p:cNvPicPr>
            <a:picLocks noChangeAspect="1" noChangeArrowheads="1"/>
          </p:cNvPicPr>
          <p:nvPr/>
        </p:nvPicPr>
        <p:blipFill>
          <a:blip r:embed="rId8" cstate="print"/>
          <a:srcRect l="7649"/>
          <a:stretch>
            <a:fillRect/>
          </a:stretch>
        </p:blipFill>
        <p:spPr bwMode="auto">
          <a:xfrm>
            <a:off x="0" y="5072074"/>
            <a:ext cx="2500298" cy="1522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0" name="Прямоугольник 19"/>
          <p:cNvSpPr/>
          <p:nvPr/>
        </p:nvSpPr>
        <p:spPr>
          <a:xfrm>
            <a:off x="9144000" y="3786190"/>
            <a:ext cx="185738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16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  <a:p>
            <a:endParaRPr lang="ru-RU" sz="20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488" name="Picture 8" descr="C:\Users\Администратор\Desktop\2018г\20180917_0851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5143512"/>
            <a:ext cx="2325704" cy="14287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Users\Администратор\Desktop\конк\фото\фото 2014г\IMG_20150422_101625.jpg"/>
          <p:cNvPicPr>
            <a:picLocks noChangeAspect="1" noChangeArrowheads="1"/>
          </p:cNvPicPr>
          <p:nvPr/>
        </p:nvPicPr>
        <p:blipFill>
          <a:blip r:embed="rId10" cstate="print"/>
          <a:srcRect l="28125" t="11111" r="10156"/>
          <a:stretch>
            <a:fillRect/>
          </a:stretch>
        </p:blipFill>
        <p:spPr bwMode="auto">
          <a:xfrm>
            <a:off x="6845705" y="4996094"/>
            <a:ext cx="2298295" cy="186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500826" y="4714884"/>
            <a:ext cx="264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 smtClean="0">
                <a:ln w="11430"/>
                <a:latin typeface="Cambria" pitchFamily="18" charset="0"/>
              </a:rPr>
              <a:t>«Рисунки на манке»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858016" y="2071678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50" dirty="0" smtClean="0">
                <a:ln w="11430"/>
                <a:latin typeface="Cambria" pitchFamily="18" charset="0"/>
              </a:rPr>
              <a:t>Упражнение</a:t>
            </a:r>
          </a:p>
          <a:p>
            <a:pPr algn="ctr"/>
            <a:r>
              <a:rPr lang="ru-RU" spc="50" dirty="0" smtClean="0">
                <a:ln w="11430"/>
                <a:latin typeface="Cambria" pitchFamily="18" charset="0"/>
              </a:rPr>
              <a:t> «Золушка»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43108" y="2214554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pc="50" dirty="0" smtClean="0">
                <a:ln w="11430"/>
                <a:latin typeface="Cambria" pitchFamily="18" charset="0"/>
                <a:cs typeface="Times New Roman" pitchFamily="18" charset="0"/>
              </a:rPr>
              <a:t>Игра «Рыбалка»</a:t>
            </a:r>
            <a:endParaRPr lang="ru-RU" spc="50" dirty="0">
              <a:ln w="11430"/>
              <a:latin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75889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50" name="Picture 2" descr="C:\Users\Администратор\Desktop\Новая папка (9)\20181029_162312.jpg"/>
          <p:cNvPicPr>
            <a:picLocks noChangeAspect="1" noChangeArrowheads="1"/>
          </p:cNvPicPr>
          <p:nvPr/>
        </p:nvPicPr>
        <p:blipFill>
          <a:blip r:embed="rId11" cstate="print"/>
          <a:srcRect l="9375" t="9722" r="11718" b="19444"/>
          <a:stretch>
            <a:fillRect/>
          </a:stretch>
        </p:blipFill>
        <p:spPr bwMode="auto">
          <a:xfrm>
            <a:off x="4143372" y="3429000"/>
            <a:ext cx="2434496" cy="12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инистратор\Desktop\Новая папка (9)\20181029_163746.jpg"/>
          <p:cNvPicPr>
            <a:picLocks noChangeAspect="1" noChangeArrowheads="1"/>
          </p:cNvPicPr>
          <p:nvPr/>
        </p:nvPicPr>
        <p:blipFill>
          <a:blip r:embed="rId12" cstate="print"/>
          <a:srcRect l="27344" t="15278" r="31250"/>
          <a:stretch>
            <a:fillRect/>
          </a:stretch>
        </p:blipFill>
        <p:spPr bwMode="auto">
          <a:xfrm>
            <a:off x="6929454" y="2643182"/>
            <a:ext cx="1857388" cy="213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дминистратор\Desktop\Новая папка (9)\20181029_162620.jpg"/>
          <p:cNvPicPr>
            <a:picLocks noChangeAspect="1" noChangeArrowheads="1"/>
          </p:cNvPicPr>
          <p:nvPr/>
        </p:nvPicPr>
        <p:blipFill>
          <a:blip r:embed="rId13" cstate="print"/>
          <a:srcRect l="32031" t="1389" r="11718"/>
          <a:stretch>
            <a:fillRect/>
          </a:stretch>
        </p:blipFill>
        <p:spPr bwMode="auto">
          <a:xfrm>
            <a:off x="7143768" y="428604"/>
            <a:ext cx="1785950" cy="176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0" y="0"/>
            <a:ext cx="28574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spc="50" dirty="0" smtClean="0">
                <a:ln w="11430"/>
                <a:latin typeface="Cambria" pitchFamily="18" charset="0"/>
              </a:rPr>
              <a:t>Игры с водой</a:t>
            </a:r>
            <a:endParaRPr lang="ru-RU" sz="2400" spc="50" dirty="0">
              <a:ln w="11430"/>
              <a:latin typeface="Cambr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5720" y="2214554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pc="50" dirty="0" smtClean="0">
                <a:ln w="11430"/>
                <a:latin typeface="Cambria" pitchFamily="18" charset="0"/>
                <a:cs typeface="Times New Roman" pitchFamily="18" charset="0"/>
              </a:rPr>
              <a:t>«Разложи по цвету»</a:t>
            </a:r>
            <a:endParaRPr lang="ru-RU" spc="50" dirty="0">
              <a:ln w="11430"/>
              <a:latin typeface="Cambria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4282" y="4643446"/>
            <a:ext cx="2928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pc="50" dirty="0" smtClean="0">
                <a:ln w="11430"/>
                <a:latin typeface="Cambria" pitchFamily="18" charset="0"/>
                <a:cs typeface="Times New Roman" pitchFamily="18" charset="0"/>
              </a:rPr>
              <a:t>«Тонет - не тонет</a:t>
            </a:r>
            <a:r>
              <a:rPr lang="ru-RU" altLang="ru-RU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»</a:t>
            </a:r>
            <a:endParaRPr lang="ru-RU" spc="5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86116" y="4643446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ru-RU" altLang="ru-RU" spc="50" dirty="0" smtClean="0">
                <a:ln w="11430"/>
                <a:latin typeface="Cambria" pitchFamily="18" charset="0"/>
                <a:cs typeface="Times New Roman" pitchFamily="18" charset="0"/>
              </a:rPr>
              <a:t>«Кто живет в воде»</a:t>
            </a:r>
            <a:endParaRPr lang="ru-RU" spc="50" dirty="0">
              <a:ln w="11430"/>
              <a:latin typeface="Cambria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643702" y="0"/>
            <a:ext cx="250029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spc="50" dirty="0" smtClean="0">
                <a:ln w="11430"/>
                <a:latin typeface="Cambria" pitchFamily="18" charset="0"/>
              </a:rPr>
              <a:t>Игры с крупой</a:t>
            </a:r>
            <a:endParaRPr lang="ru-RU" sz="2400" spc="50" dirty="0">
              <a:ln w="11430"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142852"/>
            <a:ext cx="5000660" cy="6429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spc="50" dirty="0" smtClean="0">
                <a:ln w="11430"/>
                <a:solidFill>
                  <a:schemeClr val="tx1"/>
                </a:solidFill>
                <a:latin typeface="Cambria" pitchFamily="18" charset="0"/>
              </a:rPr>
              <a:t>Настольные игры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Администратор\Desktop\Новая папка (6)\20181012_161932.jpg"/>
          <p:cNvPicPr>
            <a:picLocks noChangeAspect="1" noChangeArrowheads="1"/>
          </p:cNvPicPr>
          <p:nvPr/>
        </p:nvPicPr>
        <p:blipFill>
          <a:blip r:embed="rId2" cstate="print"/>
          <a:srcRect t="11805" r="21484"/>
          <a:stretch>
            <a:fillRect/>
          </a:stretch>
        </p:blipFill>
        <p:spPr bwMode="auto">
          <a:xfrm>
            <a:off x="214282" y="1500174"/>
            <a:ext cx="2714644" cy="184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Администратор\Desktop\Новая папка (6)\20181016_091845.jpg"/>
          <p:cNvPicPr>
            <a:picLocks noChangeAspect="1" noChangeArrowheads="1"/>
          </p:cNvPicPr>
          <p:nvPr/>
        </p:nvPicPr>
        <p:blipFill>
          <a:blip r:embed="rId3" cstate="print"/>
          <a:srcRect l="21875" t="16666" r="7812"/>
          <a:stretch>
            <a:fillRect/>
          </a:stretch>
        </p:blipFill>
        <p:spPr bwMode="auto">
          <a:xfrm>
            <a:off x="5822146" y="1500174"/>
            <a:ext cx="3321854" cy="221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785794"/>
            <a:ext cx="23574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spc="50" dirty="0" smtClean="0">
                <a:ln w="11430"/>
                <a:latin typeface="Cambria" pitchFamily="18" charset="0"/>
              </a:rPr>
              <a:t>ЛОТО</a:t>
            </a:r>
            <a:endParaRPr lang="ru-RU" sz="2000" dirty="0" smtClean="0"/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571876"/>
            <a:ext cx="307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Д/И «Кто в домике?»</a:t>
            </a:r>
            <a:endParaRPr lang="ru-RU" sz="2000" dirty="0"/>
          </a:p>
        </p:txBody>
      </p:sp>
      <p:pic>
        <p:nvPicPr>
          <p:cNvPr id="1026" name="Picture 2" descr="C:\Users\Администратор\Desktop\Новая папка (6)\20181018_163514.jpg"/>
          <p:cNvPicPr>
            <a:picLocks noChangeAspect="1" noChangeArrowheads="1"/>
          </p:cNvPicPr>
          <p:nvPr/>
        </p:nvPicPr>
        <p:blipFill>
          <a:blip r:embed="rId4" cstate="print"/>
          <a:srcRect l="41406" t="5556" r="8593" b="15277"/>
          <a:stretch>
            <a:fillRect/>
          </a:stretch>
        </p:blipFill>
        <p:spPr bwMode="auto">
          <a:xfrm>
            <a:off x="214282" y="4071942"/>
            <a:ext cx="2571736" cy="22904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Прямоугольник 11"/>
          <p:cNvSpPr/>
          <p:nvPr/>
        </p:nvSpPr>
        <p:spPr>
          <a:xfrm>
            <a:off x="3071802" y="3714752"/>
            <a:ext cx="271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Игра «Один-много»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72132" y="785794"/>
            <a:ext cx="3357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Д/И «Оденем куклу на прогулку»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15008" y="3786190"/>
            <a:ext cx="3286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Д/И «Грибочки и листочки»</a:t>
            </a:r>
            <a:endParaRPr lang="ru-RU" sz="2000" dirty="0"/>
          </a:p>
        </p:txBody>
      </p:sp>
      <p:pic>
        <p:nvPicPr>
          <p:cNvPr id="16" name="Picture 3" descr="C:\Users\Администратор\Desktop\17-18 ГОД\IMG_20170921_161946.jpg"/>
          <p:cNvPicPr>
            <a:picLocks noChangeAspect="1" noChangeArrowheads="1"/>
          </p:cNvPicPr>
          <p:nvPr/>
        </p:nvPicPr>
        <p:blipFill>
          <a:blip r:embed="rId5" cstate="print"/>
          <a:srcRect r="19999"/>
          <a:stretch>
            <a:fillRect/>
          </a:stretch>
        </p:blipFill>
        <p:spPr bwMode="auto">
          <a:xfrm>
            <a:off x="3214678" y="1785926"/>
            <a:ext cx="2616212" cy="183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000364" y="785794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Развивающая игра «Ассоциации»</a:t>
            </a:r>
            <a:endParaRPr lang="ru-RU" sz="2000" dirty="0"/>
          </a:p>
        </p:txBody>
      </p:sp>
      <p:pic>
        <p:nvPicPr>
          <p:cNvPr id="3" name="Picture 2" descr="C:\Users\Администратор\Desktop\Новая папка (9)\20181029_161232.jpg"/>
          <p:cNvPicPr>
            <a:picLocks noChangeAspect="1" noChangeArrowheads="1"/>
          </p:cNvPicPr>
          <p:nvPr/>
        </p:nvPicPr>
        <p:blipFill>
          <a:blip r:embed="rId6" cstate="print"/>
          <a:srcRect l="17187" t="12500" r="11719" b="8333"/>
          <a:stretch>
            <a:fillRect/>
          </a:stretch>
        </p:blipFill>
        <p:spPr bwMode="auto">
          <a:xfrm>
            <a:off x="2714612" y="4357694"/>
            <a:ext cx="3099406" cy="194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Users\Администратор\Desktop\Новая папка (9)\20181029_094113.jpg"/>
          <p:cNvPicPr>
            <a:picLocks noChangeAspect="1" noChangeArrowheads="1"/>
          </p:cNvPicPr>
          <p:nvPr/>
        </p:nvPicPr>
        <p:blipFill>
          <a:blip r:embed="rId7" cstate="print"/>
          <a:srcRect l="8593" r="14062"/>
          <a:stretch>
            <a:fillRect/>
          </a:stretch>
        </p:blipFill>
        <p:spPr bwMode="auto">
          <a:xfrm>
            <a:off x="6072166" y="4565488"/>
            <a:ext cx="2786114" cy="202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дминистратор\Desktop\Новая папка (6)\20181008_100103.jpg"/>
          <p:cNvPicPr>
            <a:picLocks noChangeAspect="1" noChangeArrowheads="1"/>
          </p:cNvPicPr>
          <p:nvPr/>
        </p:nvPicPr>
        <p:blipFill>
          <a:blip r:embed="rId2" cstate="print"/>
          <a:srcRect l="13281" t="15278" r="25781"/>
          <a:stretch>
            <a:fillRect/>
          </a:stretch>
        </p:blipFill>
        <p:spPr bwMode="auto">
          <a:xfrm>
            <a:off x="285720" y="2928934"/>
            <a:ext cx="2923081" cy="228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Администратор\Desktop\Новая папка (6)\20181008_100927.jpg"/>
          <p:cNvPicPr>
            <a:picLocks noChangeAspect="1" noChangeArrowheads="1"/>
          </p:cNvPicPr>
          <p:nvPr/>
        </p:nvPicPr>
        <p:blipFill>
          <a:blip r:embed="rId3" cstate="print"/>
          <a:srcRect t="19444" b="40278"/>
          <a:stretch>
            <a:fillRect/>
          </a:stretch>
        </p:blipFill>
        <p:spPr bwMode="auto">
          <a:xfrm>
            <a:off x="500034" y="5045255"/>
            <a:ext cx="8001024" cy="181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дминистратор\Desktop\Новая папка (6)\20181008_101351.jpg"/>
          <p:cNvPicPr>
            <a:picLocks noChangeAspect="1" noChangeArrowheads="1"/>
          </p:cNvPicPr>
          <p:nvPr/>
        </p:nvPicPr>
        <p:blipFill>
          <a:blip r:embed="rId4" cstate="print"/>
          <a:srcRect l="7031" r="11718" b="9722"/>
          <a:stretch>
            <a:fillRect/>
          </a:stretch>
        </p:blipFill>
        <p:spPr bwMode="auto">
          <a:xfrm>
            <a:off x="4357686" y="3071810"/>
            <a:ext cx="2786082" cy="1741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Администратор\Desktop\Новая папка (6)\20181008_101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642918"/>
            <a:ext cx="3032146" cy="1705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Администратор\Desktop\Новая папка (6)\20181017_120721.jpg"/>
          <p:cNvPicPr>
            <a:picLocks noChangeAspect="1" noChangeArrowheads="1"/>
          </p:cNvPicPr>
          <p:nvPr/>
        </p:nvPicPr>
        <p:blipFill>
          <a:blip r:embed="rId6" cstate="print"/>
          <a:srcRect l="17187" r="17969" b="8333"/>
          <a:stretch>
            <a:fillRect/>
          </a:stretch>
        </p:blipFill>
        <p:spPr bwMode="auto">
          <a:xfrm>
            <a:off x="214282" y="571480"/>
            <a:ext cx="2608570" cy="207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Администратор\Desktop\Новая папка (6)\20181008_101652.jpg"/>
          <p:cNvPicPr>
            <a:picLocks noChangeAspect="1" noChangeArrowheads="1"/>
          </p:cNvPicPr>
          <p:nvPr/>
        </p:nvPicPr>
        <p:blipFill>
          <a:blip r:embed="rId7" cstate="print"/>
          <a:srcRect l="16544" r="4043"/>
          <a:stretch>
            <a:fillRect/>
          </a:stretch>
        </p:blipFill>
        <p:spPr bwMode="auto">
          <a:xfrm>
            <a:off x="6429388" y="714356"/>
            <a:ext cx="2601217" cy="184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786050" y="4714884"/>
            <a:ext cx="6357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Раздаточный материал по количеству детей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2571744"/>
            <a:ext cx="371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Коллекция животных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215238" cy="5000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spc="50" dirty="0" smtClean="0">
                <a:ln w="11430"/>
                <a:solidFill>
                  <a:schemeClr val="tx1"/>
                </a:solidFill>
                <a:latin typeface="Cambria" pitchFamily="18" charset="0"/>
              </a:rPr>
              <a:t>Проект: Осень, осень - в гости просим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5602" name="Picture 2" descr="C:\Users\Администратор\Desktop\2018г\20180921_111220.jpg"/>
          <p:cNvPicPr>
            <a:picLocks noChangeAspect="1" noChangeArrowheads="1"/>
          </p:cNvPicPr>
          <p:nvPr/>
        </p:nvPicPr>
        <p:blipFill>
          <a:blip r:embed="rId2" cstate="print"/>
          <a:srcRect l="24816" t="20588" r="13970"/>
          <a:stretch>
            <a:fillRect/>
          </a:stretch>
        </p:blipFill>
        <p:spPr bwMode="auto">
          <a:xfrm>
            <a:off x="3286116" y="1500174"/>
            <a:ext cx="2643206" cy="192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Администратор\Desktop\2018г\20180921_105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2881301" cy="1620732"/>
          </a:xfrm>
          <a:prstGeom prst="rect">
            <a:avLst/>
          </a:prstGeom>
          <a:noFill/>
        </p:spPr>
      </p:pic>
      <p:pic>
        <p:nvPicPr>
          <p:cNvPr id="25605" name="Picture 5" descr="C:\Users\Администратор\Desktop\2018г\20180921_110751.jpg"/>
          <p:cNvPicPr>
            <a:picLocks noChangeAspect="1" noChangeArrowheads="1"/>
          </p:cNvPicPr>
          <p:nvPr/>
        </p:nvPicPr>
        <p:blipFill>
          <a:blip r:embed="rId4" cstate="print"/>
          <a:srcRect l="15625" t="6944" r="5468"/>
          <a:stretch>
            <a:fillRect/>
          </a:stretch>
        </p:blipFill>
        <p:spPr bwMode="auto">
          <a:xfrm>
            <a:off x="6429388" y="1071546"/>
            <a:ext cx="2500330" cy="1658623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17-18 ГОД\IMG_20180418_091304.jpg"/>
          <p:cNvPicPr>
            <a:picLocks noChangeAspect="1" noChangeArrowheads="1"/>
          </p:cNvPicPr>
          <p:nvPr/>
        </p:nvPicPr>
        <p:blipFill>
          <a:blip r:embed="rId5" cstate="print"/>
          <a:srcRect r="17969"/>
          <a:stretch>
            <a:fillRect/>
          </a:stretch>
        </p:blipFill>
        <p:spPr bwMode="auto">
          <a:xfrm>
            <a:off x="285720" y="3071810"/>
            <a:ext cx="2565815" cy="175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5720" y="2714620"/>
            <a:ext cx="2500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Витамины с грядки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642918"/>
            <a:ext cx="264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Что растет на грядке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43240" y="1142984"/>
            <a:ext cx="3081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Набор муляжей «Овощи»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43636" y="571480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Готовим салат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3357563"/>
            <a:ext cx="3643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 </a:t>
            </a:r>
            <a:r>
              <a:rPr lang="ru-RU" sz="2000" spc="50" dirty="0" smtClean="0">
                <a:ln w="11430"/>
                <a:latin typeface="Cambria" pitchFamily="18" charset="0"/>
              </a:rPr>
              <a:t>Яблочки  для ежика</a:t>
            </a:r>
            <a:endParaRPr lang="ru-RU" sz="2000" dirty="0" smtClean="0"/>
          </a:p>
          <a:p>
            <a:pPr algn="ctr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Администратор\Desktop\Новая папка (6)\20180925_1142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143248"/>
            <a:ext cx="2714644" cy="15269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2" name="Picture 4" descr="C:\Users\Администратор\Desktop\Новая папка (6)\20181008_104546.jpg"/>
          <p:cNvPicPr>
            <a:picLocks noChangeAspect="1" noChangeArrowheads="1"/>
          </p:cNvPicPr>
          <p:nvPr/>
        </p:nvPicPr>
        <p:blipFill>
          <a:blip r:embed="rId7" cstate="print"/>
          <a:srcRect l="5468" t="1389" r="47656"/>
          <a:stretch>
            <a:fillRect/>
          </a:stretch>
        </p:blipFill>
        <p:spPr bwMode="auto">
          <a:xfrm>
            <a:off x="5643570" y="5072074"/>
            <a:ext cx="1388498" cy="1643050"/>
          </a:xfrm>
          <a:prstGeom prst="rect">
            <a:avLst/>
          </a:prstGeom>
          <a:noFill/>
        </p:spPr>
      </p:pic>
      <p:pic>
        <p:nvPicPr>
          <p:cNvPr id="2053" name="Picture 5" descr="C:\Users\Администратор\Desktop\Новая папка (6)\20181008_104817.jpg"/>
          <p:cNvPicPr>
            <a:picLocks noChangeAspect="1" noChangeArrowheads="1"/>
          </p:cNvPicPr>
          <p:nvPr/>
        </p:nvPicPr>
        <p:blipFill>
          <a:blip r:embed="rId8" cstate="print"/>
          <a:srcRect l="28125" r="20312" b="13888"/>
          <a:stretch>
            <a:fillRect/>
          </a:stretch>
        </p:blipFill>
        <p:spPr bwMode="auto">
          <a:xfrm>
            <a:off x="7143768" y="5072074"/>
            <a:ext cx="1673006" cy="157161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4714884"/>
            <a:ext cx="3786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Что прячется под травкой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929290" y="2714620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000" dirty="0" err="1" smtClean="0">
                <a:latin typeface="Cambria" pitchFamily="18" charset="0"/>
              </a:rPr>
              <a:t>Лунтик</a:t>
            </a:r>
            <a:r>
              <a:rPr lang="ru-RU" sz="2000" dirty="0" smtClean="0">
                <a:latin typeface="Cambria" pitchFamily="18" charset="0"/>
              </a:rPr>
              <a:t> в гостях у ребят</a:t>
            </a:r>
            <a:endParaRPr lang="ru-RU" sz="2000" dirty="0"/>
          </a:p>
        </p:txBody>
      </p:sp>
      <p:pic>
        <p:nvPicPr>
          <p:cNvPr id="18" name="Picture 4" descr="C:\Users\Администратор\Desktop\Новая папка (6)\20181017_161400.jpg"/>
          <p:cNvPicPr>
            <a:picLocks noChangeAspect="1" noChangeArrowheads="1"/>
          </p:cNvPicPr>
          <p:nvPr/>
        </p:nvPicPr>
        <p:blipFill>
          <a:blip r:embed="rId9" cstate="print"/>
          <a:srcRect l="27343" r="24219"/>
          <a:stretch>
            <a:fillRect/>
          </a:stretch>
        </p:blipFill>
        <p:spPr bwMode="auto">
          <a:xfrm>
            <a:off x="3428992" y="3786190"/>
            <a:ext cx="2143140" cy="2488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C:\Users\Администратор\Desktop\2018г\20180921_1042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5210462"/>
            <a:ext cx="2928958" cy="164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6429388" y="4714884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 smtClean="0">
                <a:ln w="11430"/>
                <a:latin typeface="Cambria" pitchFamily="18" charset="0"/>
              </a:rPr>
              <a:t>Урожай мы соберём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62" y="214290"/>
            <a:ext cx="7286676" cy="9286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spc="50" dirty="0" smtClean="0">
                <a:ln w="11430"/>
                <a:latin typeface="Cambria" pitchFamily="18" charset="0"/>
              </a:rPr>
              <a:t>Тематический комплект к проекту: «Сказка в гостях у ребят»</a:t>
            </a:r>
            <a:endParaRPr lang="ru-RU" sz="3200" spc="50" dirty="0">
              <a:ln w="11430"/>
              <a:latin typeface="Cambria" pitchFamily="18" charset="0"/>
            </a:endParaRPr>
          </a:p>
        </p:txBody>
      </p:sp>
      <p:pic>
        <p:nvPicPr>
          <p:cNvPr id="22530" name="Picture 2" descr="C:\Users\Администратор\Desktop\2018г\20180919_133111.jpg"/>
          <p:cNvPicPr>
            <a:picLocks noChangeAspect="1" noChangeArrowheads="1"/>
          </p:cNvPicPr>
          <p:nvPr/>
        </p:nvPicPr>
        <p:blipFill>
          <a:blip r:embed="rId2" cstate="print"/>
          <a:srcRect r="2702"/>
          <a:stretch>
            <a:fillRect/>
          </a:stretch>
        </p:blipFill>
        <p:spPr bwMode="auto">
          <a:xfrm>
            <a:off x="1428728" y="2643182"/>
            <a:ext cx="6858048" cy="396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1214422"/>
            <a:ext cx="4143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Д/И «Сказочный фрагмент»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1214422"/>
            <a:ext cx="4071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atin typeface="Cambria" pitchFamily="18" charset="0"/>
              </a:rPr>
              <a:t>Д/И «Спрячь колобка от лисы»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785926"/>
            <a:ext cx="3929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Д/И «Спрячь колобка от лисы»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785926"/>
            <a:ext cx="4214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</a:t>
            </a:r>
            <a:r>
              <a:rPr lang="ru-RU" sz="2000" dirty="0" smtClean="0">
                <a:latin typeface="Cambria" pitchFamily="18" charset="0"/>
              </a:rPr>
              <a:t>Развивающая игра  «Теремок»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14480" y="2214554"/>
            <a:ext cx="5857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Развивающий коврик по сказке «Колобок»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дминистратор\Desktop\17-18 ГОД\IMG_20171116_170843.jpg"/>
          <p:cNvPicPr>
            <a:picLocks noChangeAspect="1" noChangeArrowheads="1"/>
          </p:cNvPicPr>
          <p:nvPr/>
        </p:nvPicPr>
        <p:blipFill>
          <a:blip r:embed="rId2" cstate="print"/>
          <a:srcRect l="21427" t="22222" r="11718"/>
          <a:stretch>
            <a:fillRect/>
          </a:stretch>
        </p:blipFill>
        <p:spPr bwMode="auto">
          <a:xfrm>
            <a:off x="109166" y="986989"/>
            <a:ext cx="2962636" cy="1938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Администратор\Desktop\Новая папка (6)\20180905_173351.jpg"/>
          <p:cNvPicPr>
            <a:picLocks noChangeAspect="1" noChangeArrowheads="1"/>
          </p:cNvPicPr>
          <p:nvPr/>
        </p:nvPicPr>
        <p:blipFill>
          <a:blip r:embed="rId3" cstate="print"/>
          <a:srcRect l="15625" r="15625"/>
          <a:stretch>
            <a:fillRect/>
          </a:stretch>
        </p:blipFill>
        <p:spPr bwMode="auto">
          <a:xfrm>
            <a:off x="0" y="3857622"/>
            <a:ext cx="3667154" cy="30003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Администратор\Desktop\Новая папка (6)\20180905_173401.jpg"/>
          <p:cNvPicPr>
            <a:picLocks noChangeAspect="1" noChangeArrowheads="1"/>
          </p:cNvPicPr>
          <p:nvPr/>
        </p:nvPicPr>
        <p:blipFill>
          <a:blip r:embed="rId4" cstate="print"/>
          <a:srcRect l="8824" r="5147"/>
          <a:stretch>
            <a:fillRect/>
          </a:stretch>
        </p:blipFill>
        <p:spPr bwMode="auto">
          <a:xfrm>
            <a:off x="4286248" y="4242268"/>
            <a:ext cx="4000528" cy="261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2928934"/>
            <a:ext cx="3214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Мастер-класс</a:t>
            </a:r>
          </a:p>
          <a:p>
            <a:pPr algn="ctr"/>
            <a:r>
              <a:rPr lang="ru-RU" sz="2000" spc="50" dirty="0" smtClean="0">
                <a:ln w="11430"/>
                <a:solidFill>
                  <a:srgbClr val="002060"/>
                </a:solidFill>
                <a:latin typeface="Cambria" pitchFamily="18" charset="0"/>
              </a:rPr>
              <a:t>Развивающие игры</a:t>
            </a:r>
            <a:endParaRPr lang="ru-RU" sz="2000" dirty="0" smtClean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2132" y="3786190"/>
            <a:ext cx="3571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Круглый стол</a:t>
            </a:r>
          </a:p>
          <a:p>
            <a:pPr algn="ctr"/>
            <a:r>
              <a:rPr lang="ru-RU" sz="2000" spc="50" dirty="0" smtClean="0">
                <a:ln w="11430"/>
                <a:solidFill>
                  <a:srgbClr val="002060"/>
                </a:solidFill>
                <a:latin typeface="Cambria" pitchFamily="18" charset="0"/>
              </a:rPr>
              <a:t>Играя дома с малышом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4929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Родительское собрание</a:t>
            </a:r>
          </a:p>
          <a:p>
            <a:pPr algn="ctr"/>
            <a:r>
              <a:rPr lang="ru-RU" sz="2000" spc="50" dirty="0" smtClean="0">
                <a:ln w="11430"/>
                <a:solidFill>
                  <a:srgbClr val="002060"/>
                </a:solidFill>
                <a:latin typeface="Cambria" pitchFamily="18" charset="0"/>
              </a:rPr>
              <a:t>Этот удивительный ранний возраст</a:t>
            </a:r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10" name="Picture 2" descr="C:\Users\Администратор\Desktop\17-18 ГОД\IMG_20171031_164510.jpg"/>
          <p:cNvPicPr>
            <a:picLocks noChangeAspect="1" noChangeArrowheads="1"/>
          </p:cNvPicPr>
          <p:nvPr/>
        </p:nvPicPr>
        <p:blipFill>
          <a:blip r:embed="rId5" cstate="print"/>
          <a:srcRect l="45313" t="23878" r="28906" b="10656"/>
          <a:stretch>
            <a:fillRect/>
          </a:stretch>
        </p:blipFill>
        <p:spPr bwMode="auto">
          <a:xfrm>
            <a:off x="6715140" y="1000108"/>
            <a:ext cx="2214578" cy="288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786282" y="0"/>
            <a:ext cx="4357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     </a:t>
            </a:r>
            <a:r>
              <a:rPr lang="ru-RU" sz="2000" spc="50" dirty="0" smtClean="0">
                <a:ln w="11430"/>
                <a:latin typeface="Cambria" pitchFamily="18" charset="0"/>
              </a:rPr>
              <a:t>Акция</a:t>
            </a:r>
          </a:p>
          <a:p>
            <a:pPr algn="ctr"/>
            <a:r>
              <a:rPr lang="ru-RU" sz="2000" spc="50" dirty="0" smtClean="0">
                <a:ln w="11430"/>
                <a:solidFill>
                  <a:srgbClr val="002060"/>
                </a:solidFill>
                <a:latin typeface="Cambria" pitchFamily="18" charset="0"/>
              </a:rPr>
              <a:t>        Воспитываем грамотного     </a:t>
            </a:r>
          </a:p>
          <a:p>
            <a:pPr algn="ctr"/>
            <a:r>
              <a:rPr lang="ru-RU" sz="2000" spc="50" dirty="0" smtClean="0">
                <a:ln w="11430"/>
                <a:solidFill>
                  <a:srgbClr val="002060"/>
                </a:solidFill>
                <a:latin typeface="Cambria" pitchFamily="18" charset="0"/>
              </a:rPr>
              <a:t>           пешехода</a:t>
            </a:r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25601" name="Picture 1" descr="G:\Без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214554"/>
            <a:ext cx="2286016" cy="1821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857620" y="1708888"/>
            <a:ext cx="1571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50" dirty="0" smtClean="0">
                <a:ln w="11430"/>
                <a:latin typeface="Cambria" pitchFamily="18" charset="0"/>
              </a:rPr>
              <a:t>Слайд-шоу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14678" y="928670"/>
            <a:ext cx="342902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Взаимодействие с родителями</a:t>
            </a:r>
            <a:endParaRPr lang="ru-RU" sz="2400" dirty="0"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Администратор\Desktop\фот к ат\оформл. приемной\IMG_20141216_130107.jpg"/>
          <p:cNvPicPr>
            <a:picLocks noChangeAspect="1" noChangeArrowheads="1"/>
          </p:cNvPicPr>
          <p:nvPr/>
        </p:nvPicPr>
        <p:blipFill>
          <a:blip r:embed="rId2" cstate="print"/>
          <a:srcRect r="3906" b="15277"/>
          <a:stretch>
            <a:fillRect/>
          </a:stretch>
        </p:blipFill>
        <p:spPr bwMode="auto">
          <a:xfrm>
            <a:off x="3143240" y="1285860"/>
            <a:ext cx="3857653" cy="191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Администратор\Desktop\17-18 ГОД\IMG_20171031_160008.jpg"/>
          <p:cNvPicPr>
            <a:picLocks noChangeAspect="1" noChangeArrowheads="1"/>
          </p:cNvPicPr>
          <p:nvPr/>
        </p:nvPicPr>
        <p:blipFill>
          <a:blip r:embed="rId3" cstate="print"/>
          <a:srcRect l="15625" t="6944" r="22656"/>
          <a:stretch>
            <a:fillRect/>
          </a:stretch>
        </p:blipFill>
        <p:spPr bwMode="auto">
          <a:xfrm>
            <a:off x="0" y="857232"/>
            <a:ext cx="3110219" cy="263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K:\Новая папка (3)\2016год\IMG_20161122_071624.jpg"/>
          <p:cNvPicPr>
            <a:picLocks noChangeAspect="1" noChangeArrowheads="1"/>
          </p:cNvPicPr>
          <p:nvPr/>
        </p:nvPicPr>
        <p:blipFill>
          <a:blip r:embed="rId4" cstate="print"/>
          <a:srcRect l="31608" r="8503"/>
          <a:stretch>
            <a:fillRect/>
          </a:stretch>
        </p:blipFill>
        <p:spPr bwMode="auto">
          <a:xfrm>
            <a:off x="285720" y="3643314"/>
            <a:ext cx="3214678" cy="30193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3" descr="C:\Users\Администратор\Desktop\Новая папка (4)\20180910_082343.jpg"/>
          <p:cNvPicPr>
            <a:picLocks noChangeAspect="1" noChangeArrowheads="1"/>
          </p:cNvPicPr>
          <p:nvPr/>
        </p:nvPicPr>
        <p:blipFill>
          <a:blip r:embed="rId5" cstate="print"/>
          <a:srcRect l="14375" r="30176"/>
          <a:stretch>
            <a:fillRect/>
          </a:stretch>
        </p:blipFill>
        <p:spPr bwMode="auto">
          <a:xfrm>
            <a:off x="7072330" y="1000108"/>
            <a:ext cx="1861491" cy="1888391"/>
          </a:xfrm>
          <a:prstGeom prst="rect">
            <a:avLst/>
          </a:prstGeom>
          <a:noFill/>
        </p:spPr>
      </p:pic>
      <p:pic>
        <p:nvPicPr>
          <p:cNvPr id="8193" name="Picture 1" descr="G:\Новая папка\фото\IMG_20141006_1419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857628"/>
            <a:ext cx="3540118" cy="199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http://www.rodnichok14.edusite.ru/images/p241_rus-nar-skazki-27.jpg"/>
          <p:cNvPicPr>
            <a:picLocks noChangeAspect="1" noChangeArrowheads="1"/>
          </p:cNvPicPr>
          <p:nvPr/>
        </p:nvPicPr>
        <p:blipFill>
          <a:blip r:embed="rId7" cstate="print"/>
          <a:srcRect l="3846" t="4199" r="3846"/>
          <a:stretch>
            <a:fillRect/>
          </a:stretch>
        </p:blipFill>
        <p:spPr bwMode="auto">
          <a:xfrm>
            <a:off x="7215206" y="3571876"/>
            <a:ext cx="1785950" cy="247401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928662" y="214290"/>
            <a:ext cx="735811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Взаимодействие с родителями</a:t>
            </a:r>
            <a:endParaRPr lang="ru-RU" sz="3200" dirty="0"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0"/>
            <a:ext cx="5357850" cy="571480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Cambria" pitchFamily="18" charset="0"/>
            </a:endParaRPr>
          </a:p>
        </p:txBody>
      </p:sp>
      <p:pic>
        <p:nvPicPr>
          <p:cNvPr id="2050" name="Picture 2" descr="C:\Users\Администратор\Desktop\17-18 ГОД\IMG_20180327_104248.jpg"/>
          <p:cNvPicPr>
            <a:picLocks noChangeAspect="1" noChangeArrowheads="1"/>
          </p:cNvPicPr>
          <p:nvPr/>
        </p:nvPicPr>
        <p:blipFill>
          <a:blip r:embed="rId2" cstate="print"/>
          <a:srcRect l="18750" r="25781" b="13889"/>
          <a:stretch>
            <a:fillRect/>
          </a:stretch>
        </p:blipFill>
        <p:spPr bwMode="auto">
          <a:xfrm>
            <a:off x="0" y="428604"/>
            <a:ext cx="2786050" cy="243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Администратор\Desktop\17-18 ГОД\IMG_20180416_092941.jpg"/>
          <p:cNvPicPr>
            <a:picLocks noChangeAspect="1" noChangeArrowheads="1"/>
          </p:cNvPicPr>
          <p:nvPr/>
        </p:nvPicPr>
        <p:blipFill>
          <a:blip r:embed="rId3" cstate="print"/>
          <a:srcRect l="29687" t="22222" r="36719" b="12500"/>
          <a:stretch>
            <a:fillRect/>
          </a:stretch>
        </p:blipFill>
        <p:spPr bwMode="auto">
          <a:xfrm>
            <a:off x="2928926" y="3500438"/>
            <a:ext cx="2571768" cy="281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" name="Picture 1" descr="G:\DSC_0619.jpg"/>
          <p:cNvPicPr>
            <a:picLocks noChangeAspect="1" noChangeArrowheads="1"/>
          </p:cNvPicPr>
          <p:nvPr/>
        </p:nvPicPr>
        <p:blipFill>
          <a:blip r:embed="rId4" cstate="print"/>
          <a:srcRect l="20833" t="19444" r="30180"/>
          <a:stretch>
            <a:fillRect/>
          </a:stretch>
        </p:blipFill>
        <p:spPr bwMode="auto">
          <a:xfrm>
            <a:off x="214282" y="3357562"/>
            <a:ext cx="260652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G:\DSC_0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857496"/>
            <a:ext cx="2643206" cy="1982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 descr="C:\Users\Администратор\Desktop\Новая папка (3)\IMG_20170202_095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5000636"/>
            <a:ext cx="2984521" cy="1678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69" name="Picture 1" descr="C:\Users\Администратор\Desktop\конк\фото\фото 2014г\IMG_20150327_092421.jpg"/>
          <p:cNvPicPr>
            <a:picLocks noChangeAspect="1" noChangeArrowheads="1"/>
          </p:cNvPicPr>
          <p:nvPr/>
        </p:nvPicPr>
        <p:blipFill>
          <a:blip r:embed="rId7" cstate="print"/>
          <a:srcRect l="28125" t="2778" r="22656"/>
          <a:stretch>
            <a:fillRect/>
          </a:stretch>
        </p:blipFill>
        <p:spPr bwMode="auto">
          <a:xfrm>
            <a:off x="3000364" y="571480"/>
            <a:ext cx="2414604" cy="268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дминистратор\Desktop\Новая папка (6)\20181026_094700.jpg"/>
          <p:cNvPicPr>
            <a:picLocks noChangeAspect="1" noChangeArrowheads="1"/>
          </p:cNvPicPr>
          <p:nvPr/>
        </p:nvPicPr>
        <p:blipFill>
          <a:blip r:embed="rId8" cstate="print"/>
          <a:srcRect l="16406"/>
          <a:stretch>
            <a:fillRect/>
          </a:stretch>
        </p:blipFill>
        <p:spPr bwMode="auto">
          <a:xfrm>
            <a:off x="5500694" y="428604"/>
            <a:ext cx="3357586" cy="225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43998" cy="857256"/>
          </a:xfrm>
        </p:spPr>
        <p:txBody>
          <a:bodyPr/>
          <a:lstStyle/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СПАСИБО  ЗА  ВНИМАНИЕ !</a:t>
            </a:r>
            <a:endParaRPr lang="ru-RU" dirty="0"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8" descr="ÐÐ°ÑÑÐ¸Ð½ÐºÐ¸ Ð¿Ð¾ Ð·Ð°Ð¿ÑÐ¾ÑÑ ÐºÐ°ÑÑÐ¸Ð½ÐºÐ¸ Ð¿Ð¾ Ð¿Ð¾Ð·Ð½Ð°Ð²Ð°ÑÐµÐ»ÑÐ½Ð¾Ð¼Ñ ÑÐ°Ð·Ð²Ð¸ÑÐ¸Ñ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46" y="5072074"/>
            <a:ext cx="2357454" cy="1469259"/>
          </a:xfrm>
          <a:prstGeom prst="rect">
            <a:avLst/>
          </a:prstGeom>
          <a:noFill/>
        </p:spPr>
      </p:pic>
      <p:pic>
        <p:nvPicPr>
          <p:cNvPr id="4" name="Picture 1" descr="C:\Users\Администратор\Desktop\фот к ат\IMG_20150420_092824.jpg"/>
          <p:cNvPicPr>
            <a:picLocks noChangeAspect="1" noChangeArrowheads="1"/>
          </p:cNvPicPr>
          <p:nvPr/>
        </p:nvPicPr>
        <p:blipFill>
          <a:blip r:embed="rId3" cstate="print"/>
          <a:srcRect l="1602" t="23077" b="5128"/>
          <a:stretch>
            <a:fillRect/>
          </a:stretch>
        </p:blipFill>
        <p:spPr bwMode="auto">
          <a:xfrm>
            <a:off x="714348" y="1643050"/>
            <a:ext cx="7549183" cy="3098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" descr="C:\Users\Администратор\Desktop\фот к ат\IMG_20150420_092824.jpg"/>
          <p:cNvPicPr>
            <a:picLocks noChangeAspect="1" noChangeArrowheads="1"/>
          </p:cNvPicPr>
          <p:nvPr/>
        </p:nvPicPr>
        <p:blipFill>
          <a:blip r:embed="rId3" cstate="print"/>
          <a:srcRect l="1602" t="23077" b="5128"/>
          <a:stretch>
            <a:fillRect/>
          </a:stretch>
        </p:blipFill>
        <p:spPr bwMode="auto">
          <a:xfrm>
            <a:off x="866748" y="1795450"/>
            <a:ext cx="7549183" cy="3098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Users\Администратор\Desktop\фот к ат\IMG_20150420_092824.jpg"/>
          <p:cNvPicPr>
            <a:picLocks noChangeAspect="1" noChangeArrowheads="1"/>
          </p:cNvPicPr>
          <p:nvPr/>
        </p:nvPicPr>
        <p:blipFill>
          <a:blip r:embed="rId3" cstate="print"/>
          <a:srcRect l="1602" t="23077" b="5128"/>
          <a:stretch>
            <a:fillRect/>
          </a:stretch>
        </p:blipFill>
        <p:spPr bwMode="auto">
          <a:xfrm>
            <a:off x="2857488" y="2786058"/>
            <a:ext cx="4143404" cy="17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ÐÐ°ÑÑÐ¸Ð½ÐºÐ¸ Ð¿Ð¾ Ð·Ð°Ð¿ÑÐ¾ÑÑ Ñ Ð¿Ð¾Ð·Ð½Ð°Ñ Ð¼Ð¸Ñ Ð² Ð´ÐµÑÑÐºÐ¾Ð¼ ÑÐ°Ð´Ñ ÑÐ°Ð½Ð½Ð¸Ð¹ Ð²Ð¾Ð·ÑÐ°ÑÑ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76677">
            <a:off x="62466" y="465730"/>
            <a:ext cx="2240425" cy="2671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C:\Users\Администратор\Desktop\17-18 ГОД\IMG_20170912_090541.jpg"/>
          <p:cNvPicPr>
            <a:picLocks noChangeAspect="1" noChangeArrowheads="1"/>
          </p:cNvPicPr>
          <p:nvPr/>
        </p:nvPicPr>
        <p:blipFill>
          <a:blip r:embed="rId5" cstate="print"/>
          <a:srcRect l="10938" r="30723"/>
          <a:stretch>
            <a:fillRect/>
          </a:stretch>
        </p:blipFill>
        <p:spPr bwMode="auto">
          <a:xfrm>
            <a:off x="2428860" y="0"/>
            <a:ext cx="3000396" cy="282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Администратор\Desktop\17-18 ГОД\IMG_20171025_160154.jpg"/>
          <p:cNvPicPr>
            <a:picLocks noChangeAspect="1" noChangeArrowheads="1"/>
          </p:cNvPicPr>
          <p:nvPr/>
        </p:nvPicPr>
        <p:blipFill>
          <a:blip r:embed="rId6" cstate="print"/>
          <a:srcRect l="49457" t="27778" r="13281"/>
          <a:stretch>
            <a:fillRect/>
          </a:stretch>
        </p:blipFill>
        <p:spPr bwMode="auto">
          <a:xfrm>
            <a:off x="5643570" y="4409128"/>
            <a:ext cx="2246177" cy="244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дминистратор\Desktop\17-18 ГОД\IMG_20171115_090718.jpg"/>
          <p:cNvPicPr>
            <a:picLocks noChangeAspect="1" noChangeArrowheads="1"/>
          </p:cNvPicPr>
          <p:nvPr/>
        </p:nvPicPr>
        <p:blipFill>
          <a:blip r:embed="rId7" cstate="print"/>
          <a:srcRect l="26562" r="52344"/>
          <a:stretch>
            <a:fillRect/>
          </a:stretch>
        </p:blipFill>
        <p:spPr bwMode="auto">
          <a:xfrm>
            <a:off x="7817966" y="3214686"/>
            <a:ext cx="1326034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дминистратор\Desktop\17-18 ГОД\IMG_20171208_162938.jpg"/>
          <p:cNvPicPr>
            <a:picLocks noChangeAspect="1" noChangeArrowheads="1"/>
          </p:cNvPicPr>
          <p:nvPr/>
        </p:nvPicPr>
        <p:blipFill>
          <a:blip r:embed="rId8" cstate="print"/>
          <a:srcRect l="35156" t="20834" r="40625" b="25000"/>
          <a:stretch>
            <a:fillRect/>
          </a:stretch>
        </p:blipFill>
        <p:spPr bwMode="auto">
          <a:xfrm>
            <a:off x="214282" y="3714752"/>
            <a:ext cx="2286016" cy="28759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890" name="Picture 2" descr="G:\DSC_06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38" y="214290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Администратор\Desktop\16-17 ГОД\IMG_20170124_104452.jpg"/>
          <p:cNvPicPr>
            <a:picLocks noChangeAspect="1" noChangeArrowheads="1"/>
          </p:cNvPicPr>
          <p:nvPr/>
        </p:nvPicPr>
        <p:blipFill>
          <a:blip r:embed="rId10" cstate="print"/>
          <a:srcRect l="21094" t="9722" r="15429"/>
          <a:stretch>
            <a:fillRect/>
          </a:stretch>
        </p:blipFill>
        <p:spPr bwMode="auto">
          <a:xfrm>
            <a:off x="2428860" y="4400555"/>
            <a:ext cx="3071834" cy="2457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17-18 ГОД\IMG_20180412_090632.jpg"/>
          <p:cNvPicPr>
            <a:picLocks noChangeAspect="1" noChangeArrowheads="1"/>
          </p:cNvPicPr>
          <p:nvPr/>
        </p:nvPicPr>
        <p:blipFill>
          <a:blip r:embed="rId2" cstate="print"/>
          <a:srcRect l="19531" t="5555" r="30469"/>
          <a:stretch>
            <a:fillRect/>
          </a:stretch>
        </p:blipFill>
        <p:spPr bwMode="auto">
          <a:xfrm>
            <a:off x="6357950" y="4353215"/>
            <a:ext cx="2357454" cy="250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C:\Users\Администратор\Desktop\17-18 ГОД\IMG_20180319_162244.jpg"/>
          <p:cNvPicPr>
            <a:picLocks noChangeAspect="1" noChangeArrowheads="1"/>
          </p:cNvPicPr>
          <p:nvPr/>
        </p:nvPicPr>
        <p:blipFill>
          <a:blip r:embed="rId3" cstate="print"/>
          <a:srcRect l="10937" r="26562" b="5555"/>
          <a:stretch>
            <a:fillRect/>
          </a:stretch>
        </p:blipFill>
        <p:spPr bwMode="auto">
          <a:xfrm>
            <a:off x="0" y="0"/>
            <a:ext cx="3000364" cy="255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8" name="Picture 2" descr="G:\DSC_0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54148"/>
            <a:ext cx="3071802" cy="230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G:\IMG_20140910_154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0"/>
            <a:ext cx="3643338" cy="20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2" name="Picture 6" descr="G:\DSC_0549.jpg"/>
          <p:cNvPicPr>
            <a:picLocks noChangeAspect="1" noChangeArrowheads="1"/>
          </p:cNvPicPr>
          <p:nvPr/>
        </p:nvPicPr>
        <p:blipFill>
          <a:blip r:embed="rId6" cstate="print"/>
          <a:srcRect l="10937" t="9375" r="6250"/>
          <a:stretch>
            <a:fillRect/>
          </a:stretch>
        </p:blipFill>
        <p:spPr bwMode="auto">
          <a:xfrm>
            <a:off x="3428992" y="4747218"/>
            <a:ext cx="2571768" cy="211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G:\DSC_0542.jpg"/>
          <p:cNvPicPr>
            <a:picLocks noChangeAspect="1" noChangeArrowheads="1"/>
          </p:cNvPicPr>
          <p:nvPr/>
        </p:nvPicPr>
        <p:blipFill>
          <a:blip r:embed="rId7" cstate="print"/>
          <a:srcRect l="17969" t="8333" r="44531" b="15625"/>
          <a:stretch>
            <a:fillRect/>
          </a:stretch>
        </p:blipFill>
        <p:spPr bwMode="auto">
          <a:xfrm>
            <a:off x="3786182" y="2285992"/>
            <a:ext cx="1643074" cy="249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3" name="Picture 7" descr="G:\DSC_06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214554"/>
            <a:ext cx="2952803" cy="221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Администратор\Desktop\17-18 ГОД\IMG_20171025_173546.jpg"/>
          <p:cNvPicPr>
            <a:picLocks noChangeAspect="1" noChangeArrowheads="1"/>
          </p:cNvPicPr>
          <p:nvPr/>
        </p:nvPicPr>
        <p:blipFill>
          <a:blip r:embed="rId9" cstate="print"/>
          <a:srcRect l="11719" r="15624"/>
          <a:stretch>
            <a:fillRect/>
          </a:stretch>
        </p:blipFill>
        <p:spPr bwMode="auto">
          <a:xfrm>
            <a:off x="6527168" y="214290"/>
            <a:ext cx="2616832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Администратор\Desktop\Новая папка (2)\IMG_20170125_103452.jpg"/>
          <p:cNvPicPr>
            <a:picLocks noChangeAspect="1" noChangeArrowheads="1"/>
          </p:cNvPicPr>
          <p:nvPr/>
        </p:nvPicPr>
        <p:blipFill>
          <a:blip r:embed="rId10" cstate="print"/>
          <a:srcRect r="3124"/>
          <a:stretch>
            <a:fillRect/>
          </a:stretch>
        </p:blipFill>
        <p:spPr bwMode="auto">
          <a:xfrm>
            <a:off x="0" y="2500306"/>
            <a:ext cx="3571900" cy="207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14290"/>
            <a:ext cx="5000660" cy="785818"/>
          </a:xfr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spc="50" dirty="0" smtClean="0">
                <a:ln w="11430"/>
                <a:solidFill>
                  <a:schemeClr val="tx1"/>
                </a:solidFill>
                <a:latin typeface="Cambria" pitchFamily="18" charset="0"/>
              </a:rPr>
              <a:t>Развиваемся играя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Picture 8" descr="ÐÐ°ÑÑÐ¸Ð½ÐºÐ¸ Ð¿Ð¾ Ð·Ð°Ð¿ÑÐ¾ÑÑ ÐºÐ°ÑÑÐ¸Ð½ÐºÐ¸ Ð¿Ð¾ Ð¿Ð¾Ð·Ð½Ð°Ð²Ð°ÑÐµÐ»ÑÐ½Ð¾Ð¼Ñ ÑÐ°Ð·Ð²Ð¸ÑÐ¸Ñ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929198"/>
            <a:ext cx="2705100" cy="1685926"/>
          </a:xfrm>
          <a:prstGeom prst="rect">
            <a:avLst/>
          </a:prstGeom>
          <a:noFill/>
        </p:spPr>
      </p:pic>
      <p:pic>
        <p:nvPicPr>
          <p:cNvPr id="24577" name="Picture 1" descr="C:\Users\Администратор\Desktop\Новая папка (9)\20181108_073855.jpg"/>
          <p:cNvPicPr>
            <a:picLocks noChangeAspect="1" noChangeArrowheads="1"/>
          </p:cNvPicPr>
          <p:nvPr/>
        </p:nvPicPr>
        <p:blipFill>
          <a:blip r:embed="rId3" cstate="print"/>
          <a:srcRect t="11111" r="3906" b="9722"/>
          <a:stretch>
            <a:fillRect/>
          </a:stretch>
        </p:blipFill>
        <p:spPr bwMode="auto">
          <a:xfrm>
            <a:off x="285720" y="1285860"/>
            <a:ext cx="5000628" cy="2317373"/>
          </a:xfrm>
          <a:prstGeom prst="rect">
            <a:avLst/>
          </a:prstGeom>
          <a:noFill/>
        </p:spPr>
      </p:pic>
      <p:pic>
        <p:nvPicPr>
          <p:cNvPr id="24578" name="Picture 2" descr="C:\Users\Администратор\Desktop\Новая папка (9)\20181108_074330.jpg"/>
          <p:cNvPicPr>
            <a:picLocks noChangeAspect="1" noChangeArrowheads="1"/>
          </p:cNvPicPr>
          <p:nvPr/>
        </p:nvPicPr>
        <p:blipFill>
          <a:blip r:embed="rId4" cstate="print"/>
          <a:srcRect l="5469" t="5556" r="18749"/>
          <a:stretch>
            <a:fillRect/>
          </a:stretch>
        </p:blipFill>
        <p:spPr bwMode="auto">
          <a:xfrm>
            <a:off x="4500562" y="3571876"/>
            <a:ext cx="4286280" cy="300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14290"/>
            <a:ext cx="4857784" cy="5715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spc="50" dirty="0" smtClean="0">
                <a:ln w="11430"/>
                <a:solidFill>
                  <a:schemeClr val="tx1"/>
                </a:solidFill>
                <a:latin typeface="Cambria" pitchFamily="18" charset="0"/>
              </a:rPr>
              <a:t>Развиваемся играя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Администратор\Desktop\17-18 ГОД\IMG_20171130_170549.jpg"/>
          <p:cNvPicPr>
            <a:picLocks noChangeAspect="1" noChangeArrowheads="1"/>
          </p:cNvPicPr>
          <p:nvPr/>
        </p:nvPicPr>
        <p:blipFill>
          <a:blip r:embed="rId2" cstate="print"/>
          <a:srcRect l="3125" r="13281"/>
          <a:stretch>
            <a:fillRect/>
          </a:stretch>
        </p:blipFill>
        <p:spPr bwMode="auto">
          <a:xfrm>
            <a:off x="3143240" y="1357298"/>
            <a:ext cx="2890265" cy="194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Администратор\Desktop\17-18 ГОД\IMG_20171130_171549.jpg"/>
          <p:cNvPicPr>
            <a:picLocks noChangeAspect="1" noChangeArrowheads="1"/>
          </p:cNvPicPr>
          <p:nvPr/>
        </p:nvPicPr>
        <p:blipFill>
          <a:blip r:embed="rId3" cstate="print"/>
          <a:srcRect l="3906" t="8333"/>
          <a:stretch>
            <a:fillRect/>
          </a:stretch>
        </p:blipFill>
        <p:spPr bwMode="auto">
          <a:xfrm>
            <a:off x="785786" y="3786190"/>
            <a:ext cx="4747380" cy="2547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C:\Users\Администратор\Desktop\17-18 ГОД\IMG_20180122_160506.jpg"/>
          <p:cNvPicPr>
            <a:picLocks noChangeAspect="1" noChangeArrowheads="1"/>
          </p:cNvPicPr>
          <p:nvPr/>
        </p:nvPicPr>
        <p:blipFill>
          <a:blip r:embed="rId4" cstate="print"/>
          <a:srcRect l="9375" t="5555" r="6250" b="6944"/>
          <a:stretch>
            <a:fillRect/>
          </a:stretch>
        </p:blipFill>
        <p:spPr bwMode="auto">
          <a:xfrm>
            <a:off x="6112988" y="1428736"/>
            <a:ext cx="3031012" cy="176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дминистратор\Desktop\17-18 ГОД\IMG_20180201_173712.jpg"/>
          <p:cNvPicPr>
            <a:picLocks noChangeAspect="1" noChangeArrowheads="1"/>
          </p:cNvPicPr>
          <p:nvPr/>
        </p:nvPicPr>
        <p:blipFill>
          <a:blip r:embed="rId5" cstate="print"/>
          <a:srcRect l="32031" t="4167" r="41406" b="38888"/>
          <a:stretch>
            <a:fillRect/>
          </a:stretch>
        </p:blipFill>
        <p:spPr bwMode="auto">
          <a:xfrm>
            <a:off x="5929322" y="3429000"/>
            <a:ext cx="2357454" cy="284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43174" y="3286124"/>
            <a:ext cx="3786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Путешествие Колобка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57950" y="928670"/>
            <a:ext cx="250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Весёлое чаепитие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928670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Новогодний хоровод</a:t>
            </a:r>
            <a:endParaRPr lang="ru-RU" sz="2000" dirty="0"/>
          </a:p>
        </p:txBody>
      </p:sp>
      <p:pic>
        <p:nvPicPr>
          <p:cNvPr id="1026" name="Picture 2" descr="C:\Users\Администратор\Downloads\IMG_20171208_174005 (1).jpg"/>
          <p:cNvPicPr>
            <a:picLocks noChangeAspect="1" noChangeArrowheads="1"/>
          </p:cNvPicPr>
          <p:nvPr/>
        </p:nvPicPr>
        <p:blipFill>
          <a:blip r:embed="rId6" cstate="print"/>
          <a:srcRect t="12500" r="18750"/>
          <a:stretch>
            <a:fillRect/>
          </a:stretch>
        </p:blipFill>
        <p:spPr bwMode="auto">
          <a:xfrm>
            <a:off x="0" y="1285860"/>
            <a:ext cx="3389304" cy="2053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Прямоугольник 12"/>
          <p:cNvSpPr/>
          <p:nvPr/>
        </p:nvSpPr>
        <p:spPr>
          <a:xfrm>
            <a:off x="142845" y="857232"/>
            <a:ext cx="2928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Ёлочка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286676" cy="5000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spc="50" dirty="0" smtClean="0">
                <a:ln w="11430"/>
                <a:latin typeface="Cambria" pitchFamily="18" charset="0"/>
              </a:rPr>
              <a:t>Пространство счастливого детства</a:t>
            </a:r>
            <a:endParaRPr lang="ru-RU" sz="3200" dirty="0"/>
          </a:p>
        </p:txBody>
      </p:sp>
      <p:pic>
        <p:nvPicPr>
          <p:cNvPr id="1026" name="Picture 2" descr="C:\Users\Администратор\Desktop\Новая папка (6)\20180911_085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4357686" cy="24511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Прямоугольник 7"/>
          <p:cNvSpPr/>
          <p:nvPr/>
        </p:nvSpPr>
        <p:spPr>
          <a:xfrm>
            <a:off x="4929190" y="714356"/>
            <a:ext cx="3786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Игровая зона «Парковка»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714356"/>
            <a:ext cx="4786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Развивающий уголок «Кухня»</a:t>
            </a:r>
            <a:endParaRPr lang="ru-RU" sz="2000" dirty="0"/>
          </a:p>
        </p:txBody>
      </p:sp>
      <p:pic>
        <p:nvPicPr>
          <p:cNvPr id="3" name="Picture 2" descr="C:\Users\Администратор\Desktop\Новая папка (6)\20181026_101629.jpg"/>
          <p:cNvPicPr>
            <a:picLocks noChangeAspect="1" noChangeArrowheads="1"/>
          </p:cNvPicPr>
          <p:nvPr/>
        </p:nvPicPr>
        <p:blipFill>
          <a:blip r:embed="rId3" cstate="print"/>
          <a:srcRect l="3906" r="4687" b="4166"/>
          <a:stretch>
            <a:fillRect/>
          </a:stretch>
        </p:blipFill>
        <p:spPr bwMode="auto">
          <a:xfrm>
            <a:off x="4500562" y="1071546"/>
            <a:ext cx="4214842" cy="2485667"/>
          </a:xfrm>
          <a:prstGeom prst="rect">
            <a:avLst/>
          </a:prstGeom>
          <a:noFill/>
        </p:spPr>
      </p:pic>
      <p:pic>
        <p:nvPicPr>
          <p:cNvPr id="10" name="Picture 2" descr="C:\Users\Администратор\Desktop\Новая папка (6)\20181026_101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643314"/>
            <a:ext cx="6450854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Новая папка (6)\20181008_093620.jpg"/>
          <p:cNvPicPr>
            <a:picLocks noChangeAspect="1" noChangeArrowheads="1"/>
          </p:cNvPicPr>
          <p:nvPr/>
        </p:nvPicPr>
        <p:blipFill>
          <a:blip r:embed="rId3" cstate="print"/>
          <a:srcRect l="15625" r="32812"/>
          <a:stretch>
            <a:fillRect/>
          </a:stretch>
        </p:blipFill>
        <p:spPr bwMode="auto">
          <a:xfrm>
            <a:off x="5572132" y="3098748"/>
            <a:ext cx="2857488" cy="375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00298" y="235743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350043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4" name="Picture 2" descr="C:\Users\Администратор\Desktop\Новая папка (6)\20181008_084300.jpg"/>
          <p:cNvPicPr>
            <a:picLocks noChangeAspect="1" noChangeArrowheads="1"/>
          </p:cNvPicPr>
          <p:nvPr/>
        </p:nvPicPr>
        <p:blipFill>
          <a:blip r:embed="rId4" cstate="print"/>
          <a:srcRect t="25703"/>
          <a:stretch>
            <a:fillRect/>
          </a:stretch>
        </p:blipFill>
        <p:spPr bwMode="auto">
          <a:xfrm>
            <a:off x="428596" y="714356"/>
            <a:ext cx="8501122" cy="228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857356" y="214291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mbria" pitchFamily="18" charset="0"/>
              </a:rPr>
              <a:t>Игровая зона «Развивай-ка»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2928934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mbria" pitchFamily="18" charset="0"/>
              </a:rPr>
              <a:t>Уголок  настольных игр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Администратор\Desktop\Новая папка (6)\20181016_113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4079903" cy="22949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2" descr="C:\Users\Администратор\Desktop\Новая папка (6)\20181016_114109.jpg"/>
          <p:cNvPicPr>
            <a:picLocks noChangeAspect="1" noChangeArrowheads="1"/>
          </p:cNvPicPr>
          <p:nvPr/>
        </p:nvPicPr>
        <p:blipFill>
          <a:blip r:embed="rId3" cstate="print"/>
          <a:srcRect l="9375" r="26562" b="1388"/>
          <a:stretch>
            <a:fillRect/>
          </a:stretch>
        </p:blipFill>
        <p:spPr bwMode="auto">
          <a:xfrm>
            <a:off x="5143504" y="642918"/>
            <a:ext cx="3286148" cy="284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86050" y="142853"/>
            <a:ext cx="407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mbria" pitchFamily="18" charset="0"/>
              </a:rPr>
              <a:t>Уголок безопасности</a:t>
            </a:r>
            <a:endParaRPr lang="ru-RU" sz="2400" dirty="0"/>
          </a:p>
        </p:txBody>
      </p:sp>
      <p:pic>
        <p:nvPicPr>
          <p:cNvPr id="18433" name="Picture 1" descr="C:\Users\Администратор\Desktop\Новая папка (9)\20181109_081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492625" cy="2527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Администратор\Desktop\Новая папка (9)\20181109_083014.jpg"/>
          <p:cNvPicPr>
            <a:picLocks noChangeAspect="1" noChangeArrowheads="1"/>
          </p:cNvPicPr>
          <p:nvPr/>
        </p:nvPicPr>
        <p:blipFill>
          <a:blip r:embed="rId5" cstate="print"/>
          <a:srcRect l="28906" t="22222" r="6250"/>
          <a:stretch>
            <a:fillRect/>
          </a:stretch>
        </p:blipFill>
        <p:spPr bwMode="auto">
          <a:xfrm>
            <a:off x="5014637" y="3571876"/>
            <a:ext cx="4129363" cy="278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14290"/>
            <a:ext cx="4643470" cy="5715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altLang="ru-RU" sz="3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  <a:t>Игры- </a:t>
            </a:r>
            <a:r>
              <a:rPr lang="ru-RU" altLang="ru-RU" sz="3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  <a:t>секретики</a:t>
            </a:r>
            <a:endParaRPr lang="ru-RU" sz="3200" dirty="0"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928670"/>
            <a:ext cx="2428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spc="50" dirty="0" smtClean="0">
                <a:ln w="11430"/>
                <a:latin typeface="Cambria" pitchFamily="18" charset="0"/>
                <a:cs typeface="Times New Roman" pitchFamily="18" charset="0"/>
              </a:rPr>
              <a:t>Игра - вкладыши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00826" y="428604"/>
            <a:ext cx="23574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spc="50" dirty="0" smtClean="0">
                <a:ln w="11430"/>
                <a:latin typeface="Cambria" pitchFamily="18" charset="0"/>
                <a:cs typeface="Times New Roman" pitchFamily="18" charset="0"/>
              </a:rPr>
              <a:t>Планшет «Ассоциации»   </a:t>
            </a:r>
          </a:p>
          <a:p>
            <a:pPr algn="ctr"/>
            <a:endParaRPr lang="ru-RU" dirty="0" smtClean="0">
              <a:latin typeface="Cambria" pitchFamily="18" charset="0"/>
            </a:endParaRPr>
          </a:p>
          <a:p>
            <a:pPr algn="ctr"/>
            <a:endParaRPr lang="ru-RU" dirty="0"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1670" y="3714752"/>
            <a:ext cx="37862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spc="50" dirty="0" smtClean="0">
                <a:ln w="11430"/>
                <a:latin typeface="Cambria" pitchFamily="18" charset="0"/>
                <a:cs typeface="Times New Roman" pitchFamily="18" charset="0"/>
              </a:rPr>
              <a:t>Логическая игра</a:t>
            </a:r>
          </a:p>
          <a:p>
            <a:pPr algn="ctr"/>
            <a:r>
              <a:rPr lang="ru-RU" altLang="ru-RU" sz="2000" spc="50" dirty="0" smtClean="0">
                <a:ln w="11430"/>
                <a:latin typeface="Cambria" pitchFamily="18" charset="0"/>
                <a:cs typeface="Times New Roman" pitchFamily="18" charset="0"/>
              </a:rPr>
              <a:t> «Домик для зверей»   </a:t>
            </a:r>
          </a:p>
        </p:txBody>
      </p:sp>
      <p:sp>
        <p:nvSpPr>
          <p:cNvPr id="26628" name="AutoShape 4" descr="ÐÐ¾Ð¼Ð¸Ðº Ð´Ð»Ñ Ð·Ð²ÐµÑ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ÐÐ¾Ð¼Ð¸Ðº Ð´Ð»Ñ Ð·Ð²ÐµÑ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media.sitepokupok.ru/stockrow/17692943-1-big.jpg?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media.sitepokupok.ru/stockrow/17692943-1-big.jpg?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media.sitepokupok.ru/stockrow/17692943-1-big.jpg?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8" name="AutoShape 14" descr="https://media.sitepokupok.ru/stockrow/17692943-1-big.jpg?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0" name="AutoShape 16" descr="ÐÐ¾Ð¼Ð¸Ðº Ð´Ð»Ñ Ð·Ð²ÐµÑ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2" name="AutoShape 18" descr="ÐÐ³ÑÑÑÐºÐ° ÑÐ°Ð·Ð²Ð¸Ð²Ð°ÑÑÐ°Ñ Ð¡Ð°Ð´Ð¾Ð²ÑÐ¹ Ð´Ð¾Ð¼Ð¸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6" name="AutoShape 22" descr="ÐÐ°ÑÑÐ¸Ð½ÐºÐ¸ Ð¿Ð¾ Ð·Ð°Ð¿ÑÐ¾ÑÑ Ð¼Ð°ÑÑÐµÑ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8" name="AutoShape 24" descr="ÐÐ°ÑÑÐ¸Ð½ÐºÐ¸ Ð¿Ð¾ Ð·Ð°Ð¿ÑÐ¾ÑÑ Ð¼Ð°ÑÑÐµÑ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50" name="Picture 26" descr="ÐÐ°ÑÑÐ¸Ð½ÐºÐ¸ Ð¿Ð¾ Ð·Ð°Ð¿ÑÐ¾ÑÑ Ð¼Ð°ÑÑÐµÑ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714884"/>
            <a:ext cx="2000240" cy="200024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85720" y="4500570"/>
            <a:ext cx="20717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spc="50" dirty="0" smtClean="0">
                <a:ln w="11430"/>
                <a:latin typeface="Cambria" pitchFamily="18" charset="0"/>
                <a:cs typeface="Times New Roman" pitchFamily="18" charset="0"/>
              </a:rPr>
              <a:t>Матрёшка</a:t>
            </a:r>
            <a:r>
              <a:rPr lang="ru-RU" altLang="ru-RU" sz="2000" b="1" spc="50" dirty="0" smtClean="0">
                <a:ln w="11430"/>
                <a:latin typeface="Cambria" pitchFamily="18" charset="0"/>
                <a:cs typeface="Times New Roman" pitchFamily="18" charset="0"/>
              </a:rPr>
              <a:t>  </a:t>
            </a:r>
            <a:r>
              <a:rPr lang="ru-RU" altLang="ru-RU" sz="2000" b="1" spc="50" dirty="0" smtClean="0">
                <a:ln w="11430"/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dirty="0">
              <a:latin typeface="Cambria" pitchFamily="18" charset="0"/>
            </a:endParaRPr>
          </a:p>
        </p:txBody>
      </p:sp>
      <p:pic>
        <p:nvPicPr>
          <p:cNvPr id="2051" name="Picture 3" descr="C:\Users\Администратор\Desktop\Новая папка (6)\20181008_091142.jpg"/>
          <p:cNvPicPr>
            <a:picLocks noChangeAspect="1" noChangeArrowheads="1"/>
          </p:cNvPicPr>
          <p:nvPr/>
        </p:nvPicPr>
        <p:blipFill>
          <a:blip r:embed="rId3" cstate="print"/>
          <a:srcRect l="24219" r="17187" b="23611"/>
          <a:stretch>
            <a:fillRect/>
          </a:stretch>
        </p:blipFill>
        <p:spPr bwMode="auto">
          <a:xfrm>
            <a:off x="2428860" y="4571995"/>
            <a:ext cx="3117294" cy="228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Администратор\Desktop\Новая папка (6)\20181008_091505.jpg"/>
          <p:cNvPicPr>
            <a:picLocks noChangeAspect="1" noChangeArrowheads="1"/>
          </p:cNvPicPr>
          <p:nvPr/>
        </p:nvPicPr>
        <p:blipFill>
          <a:blip r:embed="rId4" cstate="print"/>
          <a:srcRect l="36719" t="9722" r="19531"/>
          <a:stretch>
            <a:fillRect/>
          </a:stretch>
        </p:blipFill>
        <p:spPr bwMode="auto">
          <a:xfrm>
            <a:off x="6500826" y="1285860"/>
            <a:ext cx="2000264" cy="2487554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Desktop\Новая папка (6)\20181017_121945.jpg"/>
          <p:cNvPicPr>
            <a:picLocks noChangeAspect="1" noChangeArrowheads="1"/>
          </p:cNvPicPr>
          <p:nvPr/>
        </p:nvPicPr>
        <p:blipFill>
          <a:blip r:embed="rId5" cstate="print"/>
          <a:srcRect l="11719" t="4167" r="37500" b="26388"/>
          <a:stretch>
            <a:fillRect/>
          </a:stretch>
        </p:blipFill>
        <p:spPr bwMode="auto">
          <a:xfrm>
            <a:off x="2714612" y="1109996"/>
            <a:ext cx="3500462" cy="246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C:\Users\Администратор\Desktop\17-18 ГОД\IMG_20180219_085400.jpg"/>
          <p:cNvPicPr>
            <a:picLocks noChangeAspect="1" noChangeArrowheads="1"/>
          </p:cNvPicPr>
          <p:nvPr/>
        </p:nvPicPr>
        <p:blipFill>
          <a:blip r:embed="rId6" cstate="print"/>
          <a:srcRect l="28125" t="13889" r="39843" b="4166"/>
          <a:stretch>
            <a:fillRect/>
          </a:stretch>
        </p:blipFill>
        <p:spPr bwMode="auto">
          <a:xfrm>
            <a:off x="285720" y="1428736"/>
            <a:ext cx="2214578" cy="318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000760" y="3429000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715008" y="3214687"/>
            <a:ext cx="364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spc="5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  <a:p>
            <a:pPr algn="ctr"/>
            <a:endParaRPr lang="ru-RU" altLang="ru-RU" b="1" spc="5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  <a:p>
            <a:pPr algn="ctr"/>
            <a:r>
              <a:rPr lang="ru-RU" alt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ru-RU" altLang="ru-RU" sz="2400" spc="50" dirty="0" smtClean="0">
                <a:ln w="11430"/>
                <a:latin typeface="Cambria" pitchFamily="18" charset="0"/>
                <a:cs typeface="Times New Roman" pitchFamily="18" charset="0"/>
              </a:rPr>
              <a:t>мягкие игрушки «Мякиши»</a:t>
            </a:r>
          </a:p>
        </p:txBody>
      </p:sp>
      <p:pic>
        <p:nvPicPr>
          <p:cNvPr id="3" name="Picture 2" descr="C:\Users\Администратор\Desktop\Новая папка (6)\20181016_110743.jpg"/>
          <p:cNvPicPr>
            <a:picLocks noChangeAspect="1" noChangeArrowheads="1"/>
          </p:cNvPicPr>
          <p:nvPr/>
        </p:nvPicPr>
        <p:blipFill>
          <a:blip r:embed="rId7" cstate="print"/>
          <a:srcRect l="11718" t="9722" r="4687"/>
          <a:stretch>
            <a:fillRect/>
          </a:stretch>
        </p:blipFill>
        <p:spPr bwMode="auto">
          <a:xfrm>
            <a:off x="5498489" y="4643446"/>
            <a:ext cx="3645511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5183</TotalTime>
  <Words>292</Words>
  <Application>Microsoft Office PowerPoint</Application>
  <PresentationFormat>Экран (4:3)</PresentationFormat>
  <Paragraphs>87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Развиваемся играя</vt:lpstr>
      <vt:lpstr>Развиваемся играя</vt:lpstr>
      <vt:lpstr>Пространство счастливого детства</vt:lpstr>
      <vt:lpstr>Слайд 7</vt:lpstr>
      <vt:lpstr>Слайд 8</vt:lpstr>
      <vt:lpstr>Игры- секретики</vt:lpstr>
      <vt:lpstr> универсальная развивающая игрушка  СЕНСОРНАЯ КОРОБКА </vt:lpstr>
      <vt:lpstr>Настольные игры</vt:lpstr>
      <vt:lpstr>Слайд 12</vt:lpstr>
      <vt:lpstr>Проект: Осень, осень - в гости просим</vt:lpstr>
      <vt:lpstr>Тематический комплект к проекту: «Сказка в гостях у ребят»</vt:lpstr>
      <vt:lpstr>Слайд 15</vt:lpstr>
      <vt:lpstr>Слайд 16</vt:lpstr>
      <vt:lpstr> </vt:lpstr>
      <vt:lpstr>СПАСИБО  ЗА  ВНИМАНИЕ !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DNA7 X64</dc:creator>
  <cp:lastModifiedBy>User</cp:lastModifiedBy>
  <cp:revision>417</cp:revision>
  <dcterms:created xsi:type="dcterms:W3CDTF">2018-10-01T14:46:44Z</dcterms:created>
  <dcterms:modified xsi:type="dcterms:W3CDTF">2021-11-09T18:43:20Z</dcterms:modified>
</cp:coreProperties>
</file>