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70" d="100"/>
          <a:sy n="70" d="100"/>
        </p:scale>
        <p:origin x="660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29/11/24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D842D2-8FE2-4084-86A3-47BDC7CCFF0B}" type="slidenum">
              <a:rPr lang="ru-RU" altLang="ru-RU" smtClean="0"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9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29/11/24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coip.ru/blog/2022/04/20/vozrastnye-i-individualnye-osobennosti-" TargetMode="External"/><Relationship Id="rId5" Type="http://schemas.openxmlformats.org/officeDocument/2006/relationships/hyperlink" Target="https://nsportal.ru/shkola/dopolnitelnoe-obrazovanie/library/2017/12/19/uchet-vozrastnyh-osobennostey-podrostkov-pri" TargetMode="External"/><Relationship Id="rId4" Type="http://schemas.openxmlformats.org/officeDocument/2006/relationships/hyperlink" Target="https://multiurok.ru/files/metodicheskie-rekomendatsii-uchet-vozrastnykh-osob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0116" y="2420888"/>
            <a:ext cx="8305800" cy="12096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4800" dirty="0"/>
              <a:t>Возрастные особенности учащихся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6140" y="4490308"/>
            <a:ext cx="8305800" cy="1779588"/>
          </a:xfrm>
        </p:spPr>
        <p:txBody>
          <a:bodyPr rtlCol="0">
            <a:norm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Гиевая-Крамер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Ирина Владимировна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педагог дополнительного образования</a:t>
            </a:r>
          </a:p>
          <a:p>
            <a:pPr algn="r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2024г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846" y="360814"/>
            <a:ext cx="77771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Департамент образования администрации города Нижнего Новгорода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МБУ ДО «ЦДТ Сормовского района»</a:t>
            </a:r>
            <a:endParaRPr lang="ru-RU" alt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9836" y="333375"/>
            <a:ext cx="10729191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Психологические особенности учащихся средней школы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909837" y="2016125"/>
            <a:ext cx="10729190" cy="3449638"/>
          </a:xfrm>
        </p:spPr>
        <p:txBody>
          <a:bodyPr rtlCol="0">
            <a:normAutofit/>
          </a:bodyPr>
          <a:lstStyle/>
          <a:p>
            <a:pPr marL="182880" indent="214313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Подростковый возраст — стадия развития между детством и взрослостью (от 11–15 которая характеризуется качественными изменениями, связанными с половым созреванием и вхождением во взрослую жизнь</a:t>
            </a:r>
          </a:p>
          <a:p>
            <a:pPr marL="182880" indent="214313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0016" r="33800" b="25319"/>
          <a:stretch>
            <a:fillRect/>
          </a:stretch>
        </p:blipFill>
        <p:spPr bwMode="auto">
          <a:xfrm>
            <a:off x="4870276" y="3740944"/>
            <a:ext cx="39036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/>
              <a:t>Особенности возраста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909837" y="2060576"/>
            <a:ext cx="8853290" cy="3451225"/>
          </a:xfrm>
        </p:spPr>
        <p:txBody>
          <a:bodyPr rtlCol="0">
            <a:norm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Высокая потребность в общении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Социально-ориентированное общение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Эмоциональная неустойчивость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Чувствительность к оценке посторонних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Чувство взрослости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Осознание временной перспективы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184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65325" y="476250"/>
            <a:ext cx="8229600" cy="700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solidFill>
                  <a:schemeClr val="tx1">
                    <a:lumMod val="75000"/>
                  </a:schemeClr>
                </a:solidFill>
              </a:rPr>
              <a:t>Общение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65820" y="1312863"/>
            <a:ext cx="10369152" cy="4572000"/>
          </a:xfrm>
        </p:spPr>
        <p:txBody>
          <a:bodyPr rtlCol="0">
            <a:normAutofit/>
          </a:bodyPr>
          <a:lstStyle/>
          <a:p>
            <a:pPr marL="182880" indent="2143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Общение со сверстниками становится необходимо для самоопределения, общение носит интимно-личностный характер. Подросток приобщает окружающих к своему внутреннему миру – к своим чувствам, интересам, увлечениям. Потребность в интимности в это время практически не насыщается.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3573016"/>
            <a:ext cx="3669034" cy="28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703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 smtClean="0"/>
              <a:t>Недостаточный опыт общения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341884" y="2132856"/>
            <a:ext cx="9216826" cy="4077171"/>
          </a:xfrm>
        </p:spPr>
        <p:txBody>
          <a:bodyPr rtlCol="0">
            <a:normAutofit/>
          </a:bodyPr>
          <a:lstStyle/>
          <a:p>
            <a:pPr marL="182880" indent="2143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 тоже время опыт общения в этом возрасте часто бывает недостаточным. Подросток просто не знает как вести себя в той или иной ситуации. Так что помимо повышенной потребности в общении для этого возраста </a:t>
            </a: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характерна и агрессия, замкнутость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, вызванные неспособностью объяснить свое поведение, а так же незнанием конструктивных способов решения конфликтных ситуаций. </a:t>
            </a: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Достаточно эффективным в этом случае будет совместный анализ поступков ребенка.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68066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79612" y="404813"/>
            <a:ext cx="8229600" cy="919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/>
              <a:t>Чувство взрослости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93812" y="1905000"/>
            <a:ext cx="10729192" cy="4953000"/>
          </a:xfrm>
        </p:spPr>
        <p:txBody>
          <a:bodyPr rtlCol="0">
            <a:normAutofit/>
          </a:bodyPr>
          <a:lstStyle/>
          <a:p>
            <a:pPr marL="182880" indent="4048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Положительное: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подросток стремится делать что-то полезное, социально-значимое (забота о семье, участие в решении как сложных, так и ежедневных проблем, помощь тем, кто в ней нуждается)</a:t>
            </a:r>
          </a:p>
          <a:p>
            <a:pPr marL="182880" indent="4048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Отрицательное: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часто перенимаются исключительно внешние показатели взрослости: курение, алкоголь, нецензурная лексика</a:t>
            </a:r>
          </a:p>
          <a:p>
            <a:pPr marL="182880" indent="404813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404813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 данном случае </a:t>
            </a: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</a:rPr>
              <a:t>необходимо поощрять общественно одобряемое проявление взрослости</a:t>
            </a:r>
          </a:p>
        </p:txBody>
      </p:sp>
    </p:spTree>
    <p:extLst>
      <p:ext uri="{BB962C8B-B14F-4D97-AF65-F5344CB8AC3E}">
        <p14:creationId xmlns:p14="http://schemas.microsoft.com/office/powerpoint/2010/main" val="2512020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219326" y="0"/>
            <a:ext cx="7680325" cy="13716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Самооценка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944687" y="1298575"/>
            <a:ext cx="8229600" cy="45720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 smtClean="0"/>
              <a:t>                 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Самооценка складывается из знания своих</a:t>
            </a:r>
          </a:p>
          <a:p>
            <a:pPr marL="182880" indent="-18288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                   качеств и отношения к ним. Знание подростки получают в основном от значимых взрослых, отношение формируется через сравнение собственных качеств с эталоном, через оценку значимости собственного вклада в жизнь окружающих значимых людей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13361" r="31927" b="25574"/>
          <a:stretch>
            <a:fillRect/>
          </a:stretch>
        </p:blipFill>
        <p:spPr bwMode="auto">
          <a:xfrm>
            <a:off x="4306888" y="4076700"/>
            <a:ext cx="38893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Самооценка 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algn="ctr"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Помощь педагога</a:t>
            </a:r>
          </a:p>
          <a:p>
            <a:pPr marL="182880" indent="-182880" algn="just">
              <a:buNone/>
              <a:defRPr/>
            </a:pPr>
            <a:endParaRPr lang="ru-RU" alt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 algn="just"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Выделять позитивные качества, а не только негативные</a:t>
            </a:r>
          </a:p>
          <a:p>
            <a:pPr marL="182880" indent="-182880" algn="just"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Снижать планку достижений, а точнее давать право на ошибку, признавать ее обучающее воздействие, показывать, что «эталоны» (взрослые) тоже ошибаются</a:t>
            </a:r>
          </a:p>
          <a:p>
            <a:pPr marL="182880" indent="-182880" algn="just"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Оказывать эмоциональную поддержку</a:t>
            </a:r>
          </a:p>
        </p:txBody>
      </p:sp>
    </p:spTree>
    <p:extLst>
      <p:ext uri="{BB962C8B-B14F-4D97-AF65-F5344CB8AC3E}">
        <p14:creationId xmlns:p14="http://schemas.microsoft.com/office/powerpoint/2010/main" val="3737966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1979612" y="332656"/>
            <a:ext cx="8229600" cy="847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solidFill>
                  <a:schemeClr val="tx1">
                    <a:lumMod val="75000"/>
                  </a:schemeClr>
                </a:solidFill>
                <a:latin typeface="Bookman Old Style" panose="02050604050505020204" pitchFamily="18" charset="0"/>
              </a:rPr>
              <a:t>Трудные дети. Что делать?</a:t>
            </a:r>
          </a:p>
        </p:txBody>
      </p:sp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981844" y="1700214"/>
            <a:ext cx="10225136" cy="4969146"/>
          </a:xfrm>
        </p:spPr>
        <p:txBody>
          <a:bodyPr rtlCol="0">
            <a:normAutofit fontScale="85000" lnSpcReduction="20000"/>
          </a:bodyPr>
          <a:lstStyle/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17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100" b="1" u="sng" dirty="0">
                <a:solidFill>
                  <a:schemeClr val="accent1">
                    <a:lumMod val="50000"/>
                  </a:schemeClr>
                </a:solidFill>
              </a:rPr>
              <a:t>Трудные дети:</a:t>
            </a:r>
            <a:r>
              <a:rPr lang="ru-RU" altLang="ru-RU" sz="2100" b="1" dirty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ru-RU" altLang="ru-RU" sz="2100" b="1" u="sng" dirty="0">
                <a:solidFill>
                  <a:schemeClr val="accent1">
                    <a:lumMod val="50000"/>
                  </a:schemeClr>
                </a:solidFill>
              </a:rPr>
              <a:t>Чувства педагога:</a:t>
            </a:r>
            <a:r>
              <a:rPr lang="ru-RU" altLang="ru-RU" sz="21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</a:t>
            </a:r>
            <a:r>
              <a:rPr lang="ru-RU" altLang="ru-RU" sz="2100" b="1" u="sng" dirty="0">
                <a:solidFill>
                  <a:schemeClr val="accent1">
                    <a:lumMod val="50000"/>
                  </a:schemeClr>
                </a:solidFill>
              </a:rPr>
              <a:t>Помощь:</a:t>
            </a:r>
            <a:endParaRPr lang="ru-RU" altLang="ru-RU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а) требование внимания                     раздражение                               положительное  </a:t>
            </a:r>
          </a:p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внимание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) борьба за власть                                  гнев                                               снижение</a:t>
            </a:r>
          </a:p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контроля</a:t>
            </a:r>
          </a:p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в) месть                                                  </a:t>
            </a:r>
            <a:r>
              <a:rPr lang="ru-RU" altLang="ru-RU" sz="21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обида                                         осознание боли</a:t>
            </a:r>
          </a:p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ребенка</a:t>
            </a:r>
          </a:p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г) утверждение                      безнадежность, отчаяние                 снизить требования, </a:t>
            </a:r>
          </a:p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</a:rPr>
              <a:t>несостоятельности                                                                                        ожидания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val="22360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1485900" y="-171400"/>
            <a:ext cx="9865096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latin typeface="Bookman Old Style" panose="02050604050505020204" pitchFamily="18" charset="0"/>
              </a:rPr>
              <a:t>Возрастные  особенности старшеклассника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25860" y="1631950"/>
            <a:ext cx="9865095" cy="3449638"/>
          </a:xfrm>
        </p:spPr>
        <p:txBody>
          <a:bodyPr rtlCol="0">
            <a:noAutofit/>
          </a:bodyPr>
          <a:lstStyle/>
          <a:p>
            <a:pPr marL="274320" indent="-27432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Период перехода от подросткового к раннему юношескому возрасту приходится примерно на 15—16 лет, то есть на 9—10 класс.</a:t>
            </a:r>
          </a:p>
          <a:p>
            <a:pPr marL="274320" indent="-27432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этом возрасте основной задачей является готовность к самоопределению (личностному, профессиональному, социальному). </a:t>
            </a:r>
          </a:p>
          <a:p>
            <a:pPr marL="274320" indent="-27432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Завершается физическое развитие и половое созревание. Это приводит к большим изменениям в облике старшеклассников, что привлекает их особое внимание к своему физическому «Я», своему здоровью</a:t>
            </a:r>
          </a:p>
          <a:p>
            <a:pPr marL="274320" indent="-27432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Старшеклассники уже становятся в позицию наблюдателя по отношению к себе. «Кто Я?» и «Каково мое место?» Открытие своего внутреннего мира — главное приобретение ранней юности. Старшеклассник не может создать цельное представление о себе, отсюда переживания, беспокойство, неадекватные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19651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909836" y="116632"/>
            <a:ext cx="10513168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latin typeface="Bookman Old Style" panose="02050604050505020204" pitchFamily="18" charset="0"/>
              </a:rPr>
              <a:t>Возрастные особенности старшеклассников</a:t>
            </a:r>
          </a:p>
        </p:txBody>
      </p:sp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621804" y="1760539"/>
            <a:ext cx="10801200" cy="3540669"/>
          </a:xfrm>
        </p:spPr>
        <p:txBody>
          <a:bodyPr rtlCol="0">
            <a:normAutofit/>
          </a:bodyPr>
          <a:lstStyle/>
          <a:p>
            <a:pPr marL="182880" indent="2143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Самоопределение, как профессиональное, так и личностное, становится центральным новообразованием ранней юности. Это новая внутренняя позиция, включающая осознание себя как члена общества, принятие своего места в нем.</a:t>
            </a:r>
          </a:p>
          <a:p>
            <a:pPr marL="182880" indent="2143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Подросток начинает осознавать временную перспективу: если раньше он жил только сегодняшним днем, то теперь у него преобладает устремленность в будущее, он строит жизненный план.</a:t>
            </a:r>
          </a:p>
          <a:p>
            <a:pPr marL="182880" indent="214313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2" y="4435476"/>
            <a:ext cx="57610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 smtClean="0">
                <a:solidFill>
                  <a:schemeClr val="tx1">
                    <a:lumMod val="75000"/>
                  </a:schemeClr>
                </a:solidFill>
                <a:latin typeface="Bookman Old Style" panose="02050604050505020204" pitchFamily="18" charset="0"/>
              </a:rPr>
              <a:t>Особенности младшего школьного возраста</a:t>
            </a:r>
          </a:p>
        </p:txBody>
      </p:sp>
      <p:sp>
        <p:nvSpPr>
          <p:cNvPr id="6146" name="Содержимое 1"/>
          <p:cNvSpPr>
            <a:spLocks noGrp="1"/>
          </p:cNvSpPr>
          <p:nvPr>
            <p:ph idx="1"/>
          </p:nvPr>
        </p:nvSpPr>
        <p:spPr>
          <a:xfrm>
            <a:off x="2062162" y="2117725"/>
            <a:ext cx="8229600" cy="3487738"/>
          </a:xfrm>
        </p:spPr>
        <p:txBody>
          <a:bodyPr rtlCol="0">
            <a:normAutofit/>
          </a:bodyPr>
          <a:lstStyle/>
          <a:p>
            <a:pPr marL="0" indent="214313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Каждый возраст имеет свои отличительные признаки, которые определяются анатомо-физиологической зрелостью организма (внутренний фактор) и особенностями социальной ситуации (внешний фактор).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4005064"/>
            <a:ext cx="471487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2136775" y="476250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latin typeface="Bookman Old Style" panose="02050604050505020204" pitchFamily="18" charset="0"/>
              </a:rPr>
              <a:t>Работа педагога с учащимися</a:t>
            </a: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1485900" y="1916832"/>
            <a:ext cx="8494140" cy="4464768"/>
          </a:xfrm>
        </p:spPr>
        <p:txBody>
          <a:bodyPr rtlCol="0">
            <a:normAutofit fontScale="92500" lnSpcReduction="10000"/>
          </a:bodyPr>
          <a:lstStyle/>
          <a:p>
            <a:pPr marL="182880" indent="301625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Психолого-педагогические приемы взаимодействия с учащимися</a:t>
            </a:r>
          </a:p>
          <a:p>
            <a:pPr marL="182880" indent="301625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Созидательные 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– содействуют улучшению взаимоотношений между учителем  и учащимся, установлению душевного контакта.</a:t>
            </a:r>
          </a:p>
          <a:p>
            <a:pPr marL="182880" indent="301625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301625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Приемы, способствующие формированию у воспитанника правильного поведения</a:t>
            </a:r>
          </a:p>
          <a:p>
            <a:pPr marL="182880" indent="301625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301625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Приемы, строящиеся на понимании динамики чувств и интересов ученика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2151062" y="376239"/>
            <a:ext cx="8229600" cy="7762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latin typeface="Bookman Old Style" panose="02050604050505020204" pitchFamily="18" charset="0"/>
              </a:rPr>
              <a:t>Созидательные приемы</a:t>
            </a:r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1341884" y="1340768"/>
            <a:ext cx="9577064" cy="5517232"/>
          </a:xfrm>
        </p:spPr>
        <p:txBody>
          <a:bodyPr rtlCol="0">
            <a:normAutofit lnSpcReduction="10000"/>
          </a:bodyPr>
          <a:lstStyle/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проявление доброты, внимания, заботы;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просьба;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поощрение (одобрение, похвала, награда, доверие, удовлетворение определенных интересов и потребностей, выражение положительного отношения). Применяя поощрение, следует руководствоваться такими положениями: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поощряется только тот положительный поступок, который является нерядовым для данного учащегося или в данных условиях;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награда должна быть каждый раз, когда совершается нерядовой поступок;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поощряя ребенка, следует указывать конкретный поступок, являющийся причиной награды;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помните важнейшее положение: что бы ни случилось, не лишайте ребенка заслуженной похвалы и награды;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ребенку необходима своя доля свободы от приказаний, распоряжений, уговоров взрослых, особенно однообразных внушений. Будем помнить о внушаемости ребенка. Уважайте тайну ребенка;</a:t>
            </a:r>
          </a:p>
        </p:txBody>
      </p:sp>
    </p:spTree>
    <p:extLst>
      <p:ext uri="{BB962C8B-B14F-4D97-AF65-F5344CB8AC3E}">
        <p14:creationId xmlns:p14="http://schemas.microsoft.com/office/powerpoint/2010/main" val="32243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990725" y="369888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latin typeface="Bookman Old Style" panose="02050604050505020204" pitchFamily="18" charset="0"/>
              </a:rPr>
              <a:t>Созидательные приемы</a:t>
            </a:r>
          </a:p>
        </p:txBody>
      </p:sp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1125860" y="1772816"/>
            <a:ext cx="9793088" cy="4738687"/>
          </a:xfrm>
        </p:spPr>
        <p:txBody>
          <a:bodyPr rtlCol="0">
            <a:normAutofit fontScale="92500" lnSpcReduction="20000"/>
          </a:bodyPr>
          <a:lstStyle/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если обстоятельства вынуждают, приказывайте решительно и твердо;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всегда учитывайте состояние ребенка; 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не  унижайте ребенка; 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соблюдайте закон неприкосновенности личности. Определяйте только поступки, только конкретные действия. Не «ты плохой», а «ты сделал плохо», не «ты жестокий», а «ты жестоко поступил».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«авансирование личности» – высказывание положительного мнения о личности, хотя он этого в настоящее время в полной мере еще не заслуживает. Аванс побуждает к лучшему; 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прощение. Умение прощать — необходимейшее качество для педагога. Самое главное - трезво оценивать факты.</a:t>
            </a:r>
          </a:p>
        </p:txBody>
      </p:sp>
    </p:spTree>
    <p:extLst>
      <p:ext uri="{BB962C8B-B14F-4D97-AF65-F5344CB8AC3E}">
        <p14:creationId xmlns:p14="http://schemas.microsoft.com/office/powerpoint/2010/main" val="5484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2709863" y="585789"/>
            <a:ext cx="7305675" cy="10493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>
                <a:latin typeface="Bookman Old Style" panose="02050604050505020204" pitchFamily="18" charset="0"/>
              </a:rPr>
              <a:t>Приемы, способствующие формированию у воспитанника правильного поведения </a:t>
            </a:r>
          </a:p>
        </p:txBody>
      </p:sp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1846262" y="1844676"/>
            <a:ext cx="7691438" cy="3451225"/>
          </a:xfrm>
        </p:spPr>
        <p:txBody>
          <a:bodyPr rtlCol="0">
            <a:normAutofit fontScale="85000" lnSpcReduction="10000"/>
          </a:bodyPr>
          <a:lstStyle/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Убеждение и личный пример. Убеждение - это и разъяснение, и доказательство правильности или необходимости определенного поведения либо допустимости какого-то поступка. Личный пример — важный аргумент правоты педагога.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Доверие.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Моральная поддержка и укрепление веры в свои силы.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Вовлеченность в интересную деятельность.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Пробуждение гуманных чувств.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7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2" b="9714"/>
          <a:stretch>
            <a:fillRect/>
          </a:stretch>
        </p:blipFill>
        <p:spPr bwMode="auto">
          <a:xfrm>
            <a:off x="7632701" y="4262439"/>
            <a:ext cx="240347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9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5860" y="333375"/>
            <a:ext cx="9721080" cy="10477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Приемы, строящиеся на понимании динамики чувств и интересов ученика</a:t>
            </a:r>
          </a:p>
        </p:txBody>
      </p:sp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1269876" y="2016124"/>
            <a:ext cx="9577063" cy="4077172"/>
          </a:xfrm>
        </p:spPr>
        <p:txBody>
          <a:bodyPr rtlCol="0">
            <a:noAutofit/>
          </a:bodyPr>
          <a:lstStyle/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Опосредование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. Учитель достигает желаемых изменений в поведении ученика не прямым указанием, как вести себя, а посредством какого-то промежуточного звена.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Фланговый подход. Педагог, обнаружив проступок ученика, не всегда осуждает и наказывает его, а умело затрагивает такие чувства, которые активизируют к хорошему поведению. Разговор с учеником не сосредоточивается на совершенном нарушении, а ведется в другом плане, тем не менее он влияет на поведение трудного ребенка. В этом суть флангового подхода.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Активизация сокровенных чувств учащегося. Воздействие заключается в создании обстоятельств, вызывающих звучание глубоко скрытых чувств, которые способствуют воспитанию благородных стремлений.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908300" y="333375"/>
            <a:ext cx="6572250" cy="503238"/>
          </a:xfrm>
        </p:spPr>
        <p:txBody>
          <a:bodyPr/>
          <a:lstStyle/>
          <a:p>
            <a:pPr eaLnBrk="1" hangingPunct="1"/>
            <a:r>
              <a:rPr lang="ru-RU" altLang="ru-RU" sz="2800"/>
              <a:t>Литература и интернет-источники </a:t>
            </a: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0836" y="4797152"/>
            <a:ext cx="1874838" cy="1649413"/>
          </a:xfrm>
        </p:spPr>
      </p:pic>
      <p:sp>
        <p:nvSpPr>
          <p:cNvPr id="31748" name="Содержимое 1"/>
          <p:cNvSpPr txBox="1">
            <a:spLocks/>
          </p:cNvSpPr>
          <p:nvPr/>
        </p:nvSpPr>
        <p:spPr bwMode="auto">
          <a:xfrm>
            <a:off x="837828" y="1412776"/>
            <a:ext cx="907300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defTabSz="685800"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 defTabSz="6858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  </a:t>
            </a:r>
            <a:r>
              <a:rPr lang="ru-RU" altLang="ru-RU" sz="1600" dirty="0" err="1"/>
              <a:t>Амонашвили</a:t>
            </a:r>
            <a:r>
              <a:rPr lang="ru-RU" altLang="ru-RU" sz="1600" dirty="0"/>
              <a:t> Ш.А. Размышления о гуманной педагогике. - М.,  Просвещение, 1996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Волков Б.С. Детская психология. - М.: </a:t>
            </a:r>
            <a:r>
              <a:rPr lang="ru-RU" altLang="ru-RU" sz="1600" dirty="0" err="1"/>
              <a:t>Владос</a:t>
            </a:r>
            <a:r>
              <a:rPr lang="ru-RU" altLang="ru-RU" sz="1600" dirty="0"/>
              <a:t>, 2002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1600" dirty="0" err="1"/>
              <a:t>Гаврилычева</a:t>
            </a:r>
            <a:r>
              <a:rPr lang="ru-RU" altLang="ru-RU" sz="1600" dirty="0"/>
              <a:t> Г.Ф. Современный младший школьник. Кто он? Штрихи к портрету – М.: Начальная школа, 2004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 </a:t>
            </a:r>
            <a:r>
              <a:rPr lang="ru-RU" altLang="ru-RU" sz="1600" dirty="0" err="1"/>
              <a:t>Немов</a:t>
            </a:r>
            <a:r>
              <a:rPr lang="ru-RU" altLang="ru-RU" sz="1600" dirty="0"/>
              <a:t> Р. Психология. В 3-х кн. 2003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 </a:t>
            </a:r>
            <a:r>
              <a:rPr lang="ru-RU" altLang="ru-RU" sz="1600" dirty="0" err="1"/>
              <a:t>Пачина</a:t>
            </a:r>
            <a:r>
              <a:rPr lang="ru-RU" altLang="ru-RU" sz="1600" dirty="0"/>
              <a:t> А.Г. Самоконтроль в учебной деятельности младших школьников Начальная школа. - М.: </a:t>
            </a:r>
            <a:r>
              <a:rPr lang="ru-RU" altLang="ru-RU" sz="1600" dirty="0" err="1"/>
              <a:t>Владос</a:t>
            </a:r>
            <a:r>
              <a:rPr lang="ru-RU" altLang="ru-RU" sz="1600" dirty="0"/>
              <a:t>, 2004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Харламов И.Ф. Педагогика в вопросах и ответах: Учебное пособие. – М.: </a:t>
            </a:r>
            <a:r>
              <a:rPr lang="ru-RU" altLang="ru-RU" sz="1600" dirty="0" err="1"/>
              <a:t>Гардарики</a:t>
            </a:r>
            <a:r>
              <a:rPr lang="ru-RU" altLang="ru-RU" sz="1600" dirty="0"/>
              <a:t>, 2001.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rgbClr val="0F647B"/>
                </a:solidFill>
                <a:hlinkClick r:id="rId4"/>
              </a:rPr>
              <a:t>https://multiurok.ru/files/metodicheskie-rekomendatsii-uchet-vozrastnykh-osob.html</a:t>
            </a:r>
            <a:r>
              <a:rPr lang="ru-RU" altLang="ru-RU" sz="1600" dirty="0">
                <a:solidFill>
                  <a:srgbClr val="0F647B"/>
                </a:solidFill>
              </a:rPr>
              <a:t> </a:t>
            </a:r>
            <a:r>
              <a:rPr lang="ru-RU" altLang="ru-RU" sz="1600" dirty="0"/>
              <a:t>Методические рекомендации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ru-RU" sz="1600" dirty="0">
                <a:hlinkClick r:id="rId5"/>
              </a:rPr>
              <a:t>https://nsportal.ru/shkola/dopolnitelnoe-obrazovanie/library/2017/12/19/uchet-vozrastnyh-osobennostey-podrostkov-pri</a:t>
            </a:r>
            <a:r>
              <a:rPr lang="ru-RU" altLang="ru-RU" sz="1600" dirty="0"/>
              <a:t> Учёт возрастных особенностей подростков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ru-RU" sz="1600" dirty="0">
                <a:hlinkClick r:id="rId6"/>
              </a:rPr>
              <a:t>https://mcoip.ru/blog/2022/04/20/vozrastnye-i-individualnye-osobennosti-</a:t>
            </a:r>
            <a:r>
              <a:rPr lang="ru-RU" altLang="ru-RU" sz="1600" dirty="0"/>
              <a:t>Возрастные и индивидуальные особенности.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0E57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1951037" y="285751"/>
            <a:ext cx="82296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>
                <a:latin typeface="Bookman Old Style" panose="02050604050505020204" pitchFamily="18" charset="0"/>
              </a:rPr>
              <a:t>Возрастные  особенности первоклассника</a:t>
            </a:r>
          </a:p>
        </p:txBody>
      </p:sp>
      <p:sp>
        <p:nvSpPr>
          <p:cNvPr id="7170" name="Содержимое 1"/>
          <p:cNvSpPr>
            <a:spLocks noGrp="1"/>
          </p:cNvSpPr>
          <p:nvPr>
            <p:ph idx="1"/>
          </p:nvPr>
        </p:nvSpPr>
        <p:spPr>
          <a:xfrm>
            <a:off x="1269876" y="1143000"/>
            <a:ext cx="8939336" cy="5715000"/>
          </a:xfrm>
        </p:spPr>
        <p:txBody>
          <a:bodyPr rtlCol="0">
            <a:normAutofit fontScale="55000" lnSpcReduction="20000"/>
          </a:bodyPr>
          <a:lstStyle/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Психологические особенности первоклассников обусловлены незрелостью структур головного мозга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ведущая деятельность - учебная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наглядно-образное мышление (опора на зрительные образы)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высокая утомляемость, низкий объем, концентрация и переключение внимания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преобладание непроизвольной памяти (запоминается яркое и интересное)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недостаточный уровень развития мелкой моторики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недостаточная регуляция собственного поведения (неорганизованность, суетливость, подвижность)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эмоциональная неустойчивость (импульсивность, смена настроения)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начальный этап формирования позиции школьника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69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1979612" y="15240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altLang="ru-RU" sz="2800" dirty="0">
                <a:latin typeface="Bookman Old Style" panose="02050604050505020204" pitchFamily="18" charset="0"/>
              </a:rPr>
              <a:t>Роль педагога в адаптации первоклассников</a:t>
            </a: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1979612" y="1214438"/>
            <a:ext cx="8229600" cy="4881562"/>
          </a:xfrm>
        </p:spPr>
        <p:txBody>
          <a:bodyPr rtlCol="0">
            <a:normAutofit lnSpcReduction="10000"/>
          </a:bodyPr>
          <a:lstStyle/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поддерживайте стремление ребенка стать школьником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формируйте самостоятельность и ответственность (определите обязанности)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объясните важность и целесообразность школьных правил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сделайте выполнение домашнего задания привлекательным для учащегося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поддержите его при  неудачах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отмечайте даже самые незначительные успехи</a:t>
            </a:r>
          </a:p>
          <a:p>
            <a:pPr marL="182880" indent="-182880" algn="just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</a:rPr>
              <a:t>уделяйте внимание любым трудностям и проблемам</a:t>
            </a:r>
          </a:p>
          <a:p>
            <a:pPr marL="182880" indent="-182880">
              <a:buClr>
                <a:schemeClr val="tx1"/>
              </a:buClr>
              <a:buNone/>
              <a:defRPr/>
            </a:pPr>
            <a:endParaRPr lang="ru-RU" alt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94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79612" y="152400"/>
            <a:ext cx="8229600" cy="1062038"/>
          </a:xfrm>
        </p:spPr>
        <p:txBody>
          <a:bodyPr/>
          <a:lstStyle/>
          <a:p>
            <a:pPr algn="ctr" eaLnBrk="1" hangingPunct="1"/>
            <a:r>
              <a:rPr lang="ru-RU" altLang="ru-RU" sz="2800" dirty="0">
                <a:latin typeface="Bookman Old Style" panose="02050604050505020204" pitchFamily="18" charset="0"/>
              </a:rPr>
              <a:t>Психологические особенности второклассника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53852" y="1772816"/>
            <a:ext cx="8186737" cy="4724400"/>
          </a:xfrm>
        </p:spPr>
        <p:txBody>
          <a:bodyPr rtlCol="0">
            <a:normAutofit fontScale="62500" lnSpcReduction="20000"/>
          </a:bodyPr>
          <a:lstStyle/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Более развитая самооценка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Повышение критичности к себе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Формирование произвольности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Развитие мыслительных операций</a:t>
            </a:r>
          </a:p>
          <a:p>
            <a:pPr marL="182880" indent="-182880" algn="ctr">
              <a:buClr>
                <a:schemeClr val="tx1"/>
              </a:buClr>
              <a:buNone/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Основная трудность  - отличие логики восприятия ребенка и взрослого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направленность: рассуждения от общего к частному или, наоборот, от частного к общему;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способность быстро связать новый материал с уже имеющимися знаниями;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абстрактное (у взрослых) и конкретное (у детей) мышление;</a:t>
            </a:r>
          </a:p>
          <a:p>
            <a:pPr marL="182880" indent="-182880" algn="ctr">
              <a:buClr>
                <a:schemeClr val="tx1"/>
              </a:buClr>
              <a:buNone/>
              <a:defRPr/>
            </a:pPr>
            <a:endParaRPr lang="ru-RU" altLang="ru-RU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182880" indent="-182880" algn="just">
              <a:buClr>
                <a:schemeClr val="tx1"/>
              </a:buClr>
              <a:buNone/>
              <a:defRPr/>
            </a:pPr>
            <a:endParaRPr lang="ru-RU" alt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1484784"/>
            <a:ext cx="3540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Психологические особенности третьеклассника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629916" y="1844824"/>
            <a:ext cx="8472487" cy="45720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Осознанное отношение к учению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Проявление интереса к познанию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Происходят качественные преобразования в мыслительных процессах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Активно развивается произвольность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Память претерпевает изменения ( становятся доступны некоторые способы смыслового запоминания)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навыка чтения</a:t>
            </a:r>
          </a:p>
        </p:txBody>
      </p:sp>
    </p:spTree>
    <p:extLst>
      <p:ext uri="{BB962C8B-B14F-4D97-AF65-F5344CB8AC3E}">
        <p14:creationId xmlns:p14="http://schemas.microsoft.com/office/powerpoint/2010/main" val="38903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9876" y="549275"/>
            <a:ext cx="9793088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Психологические особенности четвероклассника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621804" y="1765300"/>
            <a:ext cx="6615608" cy="5092700"/>
          </a:xfrm>
        </p:spPr>
        <p:txBody>
          <a:bodyPr rtlCol="0">
            <a:normAutofit fontScale="85000" lnSpcReduction="20000"/>
          </a:bodyPr>
          <a:lstStyle/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У большинства школьников намечается дифференциация учебных интересов, складывается разное отношение к предметам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Появляется индивидуальный стиль учебной работы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Четвероклассник продолжает приспосабливаться к системе требований взрослых, связанных с его учебной деятельностью, и приспосабливается к системе требований сверстников при общении с ними.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Только успех порождает успех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Окончательно закрепляется мотивация на ближайшие несколько лет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Зависимость от оценки взрослых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"/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dirty="0" smtClean="0"/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2348880"/>
            <a:ext cx="3888432" cy="35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788" y="476672"/>
            <a:ext cx="10873208" cy="91916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Приемы взаимодействия с младшим школьником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1804" y="1071564"/>
            <a:ext cx="9830297" cy="5885828"/>
          </a:xfrm>
        </p:spPr>
        <p:txBody>
          <a:bodyPr rtlCol="0">
            <a:normAutofit fontScale="92500" lnSpcReduction="10000"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 smtClean="0">
              <a:latin typeface="Bookman Old Style" pitchFamily="18" charset="0"/>
            </a:endParaRP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Безусловное принятие – это принятие  ребенка не за что-то, а просто за то, что он есть. 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Активно слушать ребенка – это значит «возвращать» ему в беседе то, что он вам поведал, при этом обозначив его чувства словами. 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Не вмешивайтесь в занятия, с которыми ребенок справляется самостоятельно. Позволяйте ребенку самостоятельно справляться с тем, что он уже умеет, даже если при этом он допускает некоторые ошибки. 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Поддерживайте успехи ребенка.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Необходимо сообщать ребенку о своих чувствах, если его поведение вызывает у вас негативные переживания.  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Соответствие ваших ожиданий возможностям ребенка. </a:t>
            </a:r>
          </a:p>
          <a:p>
            <a:pPr marL="182880" indent="-182880">
              <a:buClr>
                <a:schemeClr val="tx1"/>
              </a:buClr>
              <a:buFont typeface="Wingdings 2" panose="05020102010507070707" pitchFamily="18" charset="2"/>
              <a:buChar char="P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Используйте в повседневном общении приветливые фразы.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1979612" y="785814"/>
            <a:ext cx="8229600" cy="5310187"/>
          </a:xfrm>
        </p:spPr>
        <p:txBody>
          <a:bodyPr rtlCol="0">
            <a:normAutofit/>
          </a:bodyPr>
          <a:lstStyle/>
          <a:p>
            <a:pPr marL="182880" indent="-182880" algn="ctr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sz="3200" dirty="0">
                <a:latin typeface="+mj-lt"/>
              </a:rPr>
              <a:t>ВАЖНО!</a:t>
            </a:r>
          </a:p>
          <a:p>
            <a:pPr marL="182880" indent="-18288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u-RU" b="1" i="1" dirty="0">
              <a:latin typeface="Book Antiqua" pitchFamily="18" charset="0"/>
            </a:endParaRPr>
          </a:p>
          <a:p>
            <a:pPr marL="88900" indent="301625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воспитании положительные переживания должны преобладать над отрицательными, поэтому все же хвалить и поощрять ребенка надо чаще, чем ругать.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 smtClean="0"/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3573463"/>
            <a:ext cx="32035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1567</Words>
  <Application>Microsoft Office PowerPoint</Application>
  <PresentationFormat>Произвольный</PresentationFormat>
  <Paragraphs>153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Bookman Old Style</vt:lpstr>
      <vt:lpstr>Century Gothic</vt:lpstr>
      <vt:lpstr>Gill Sans MT</vt:lpstr>
      <vt:lpstr>Wingdings 2</vt:lpstr>
      <vt:lpstr>Книги в формате 16 x 9</vt:lpstr>
      <vt:lpstr>Возрастные особенности учащихся</vt:lpstr>
      <vt:lpstr>Особенности младшего школьного возраста</vt:lpstr>
      <vt:lpstr>Возрастные  особенности первоклассника</vt:lpstr>
      <vt:lpstr>Роль педагога в адаптации первоклассников</vt:lpstr>
      <vt:lpstr>Психологические особенности второклассника</vt:lpstr>
      <vt:lpstr>Психологические особенности третьеклассника</vt:lpstr>
      <vt:lpstr>Психологические особенности четвероклассника</vt:lpstr>
      <vt:lpstr>Приемы взаимодействия с младшим школьником</vt:lpstr>
      <vt:lpstr>Презентация PowerPoint</vt:lpstr>
      <vt:lpstr>Психологические особенности учащихся средней школы</vt:lpstr>
      <vt:lpstr>Особенности возраста</vt:lpstr>
      <vt:lpstr>Общение</vt:lpstr>
      <vt:lpstr>Недостаточный опыт общения</vt:lpstr>
      <vt:lpstr>Чувство взрослости</vt:lpstr>
      <vt:lpstr>Самооценка </vt:lpstr>
      <vt:lpstr>Самооценка </vt:lpstr>
      <vt:lpstr>Трудные дети. Что делать?</vt:lpstr>
      <vt:lpstr>Возрастные  особенности старшеклассника</vt:lpstr>
      <vt:lpstr>Возрастные особенности старшеклассников</vt:lpstr>
      <vt:lpstr>Работа педагога с учащимися</vt:lpstr>
      <vt:lpstr>Созидательные приемы</vt:lpstr>
      <vt:lpstr>Созидательные приемы</vt:lpstr>
      <vt:lpstr>Приемы, способствующие формированию у воспитанника правильного поведения </vt:lpstr>
      <vt:lpstr>Приемы, строящиеся на понимании динамики чувств и интересов ученика</vt:lpstr>
      <vt:lpstr>Литература и интернет-источники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2017-03-10T11:18:54Z</dcterms:created>
  <dcterms:modified xsi:type="dcterms:W3CDTF">2024-11-29T07:50:56Z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