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3" r:id="rId1"/>
  </p:sldMasterIdLst>
  <p:notesMasterIdLst>
    <p:notesMasterId r:id="rId12"/>
  </p:notesMasterIdLst>
  <p:sldIdLst>
    <p:sldId id="256" r:id="rId2"/>
    <p:sldId id="264" r:id="rId3"/>
    <p:sldId id="260" r:id="rId4"/>
    <p:sldId id="258" r:id="rId5"/>
    <p:sldId id="259" r:id="rId6"/>
    <p:sldId id="266" r:id="rId7"/>
    <p:sldId id="262" r:id="rId8"/>
    <p:sldId id="261" r:id="rId9"/>
    <p:sldId id="265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8641DB9-E78D-4DA5-8FE6-B5D911EDECBA}">
          <p14:sldIdLst>
            <p14:sldId id="256"/>
            <p14:sldId id="264"/>
            <p14:sldId id="260"/>
            <p14:sldId id="258"/>
            <p14:sldId id="259"/>
          </p14:sldIdLst>
        </p14:section>
        <p14:section name="Раздел без заголовка" id="{82BE8D0C-AECC-4241-A399-F7D127B5C3DE}">
          <p14:sldIdLst>
            <p14:sldId id="266"/>
            <p14:sldId id="262"/>
            <p14:sldId id="261"/>
            <p14:sldId id="265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79165085874" initials="" lastIdx="1" clrIdx="0">
    <p:extLst>
      <p:ext uri="{19B8F6BF-5375-455C-9EA6-DF929625EA0E}">
        <p15:presenceInfo xmlns:p15="http://schemas.microsoft.com/office/powerpoint/2012/main" userId="705c1a36cdb2ebe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93988-6108-4CDC-92C5-8D54761CE9FA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6B58A-5692-4B63-B6F3-A9E2ECC02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389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B58A-5692-4B63-B6F3-A9E2ECC0215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641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E98715EA-6C99-4A0D-BD6A-D8325B407BBC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887BD74-A8C4-455F-A8A5-76C711E6B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566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15EA-6C99-4A0D-BD6A-D8325B407BBC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BD74-A8C4-455F-A8A5-76C711E6B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935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15EA-6C99-4A0D-BD6A-D8325B407BBC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BD74-A8C4-455F-A8A5-76C711E6B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65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15EA-6C99-4A0D-BD6A-D8325B407BBC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BD74-A8C4-455F-A8A5-76C711E6B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399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98715EA-6C99-4A0D-BD6A-D8325B407BBC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D887BD74-A8C4-455F-A8A5-76C711E6B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615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15EA-6C99-4A0D-BD6A-D8325B407BBC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BD74-A8C4-455F-A8A5-76C711E6B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862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15EA-6C99-4A0D-BD6A-D8325B407BBC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BD74-A8C4-455F-A8A5-76C711E6B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260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15EA-6C99-4A0D-BD6A-D8325B407BBC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BD74-A8C4-455F-A8A5-76C711E6B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979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15EA-6C99-4A0D-BD6A-D8325B407BBC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BD74-A8C4-455F-A8A5-76C711E6B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912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15EA-6C99-4A0D-BD6A-D8325B407BBC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87BD74-A8C4-455F-A8A5-76C711E6BDA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09373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98715EA-6C99-4A0D-BD6A-D8325B407BBC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87BD74-A8C4-455F-A8A5-76C711E6BDA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47634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98715EA-6C99-4A0D-BD6A-D8325B407BBC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887BD74-A8C4-455F-A8A5-76C711E6B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514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4" r:id="rId1"/>
    <p:sldLayoutId id="2147484295" r:id="rId2"/>
    <p:sldLayoutId id="2147484296" r:id="rId3"/>
    <p:sldLayoutId id="2147484297" r:id="rId4"/>
    <p:sldLayoutId id="2147484298" r:id="rId5"/>
    <p:sldLayoutId id="2147484299" r:id="rId6"/>
    <p:sldLayoutId id="2147484300" r:id="rId7"/>
    <p:sldLayoutId id="2147484301" r:id="rId8"/>
    <p:sldLayoutId id="2147484302" r:id="rId9"/>
    <p:sldLayoutId id="2147484303" r:id="rId10"/>
    <p:sldLayoutId id="21474843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4B3BC8-7761-36A2-CBF3-563C00D121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Бисероплетение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98006E8-FAB7-EB1F-0509-2BD4156C4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9444" y="3949831"/>
            <a:ext cx="9070848" cy="1068354"/>
          </a:xfrm>
        </p:spPr>
        <p:txBody>
          <a:bodyPr>
            <a:normAutofit fontScale="92500" lnSpcReduction="10000"/>
          </a:bodyPr>
          <a:lstStyle/>
          <a:p>
            <a:r>
              <a:rPr lang="ru-RU" sz="3600" b="1" i="1" dirty="0"/>
              <a:t>И</a:t>
            </a:r>
          </a:p>
          <a:p>
            <a:r>
              <a:rPr lang="ru-RU" sz="3600" b="1" i="1" dirty="0"/>
              <a:t>бисер</a:t>
            </a:r>
            <a:endParaRPr lang="ru-RU" sz="2800" b="1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BAE8BE-9335-984A-8419-C1006E0B40E3}"/>
              </a:ext>
            </a:extLst>
          </p:cNvPr>
          <p:cNvSpPr txBox="1"/>
          <p:nvPr/>
        </p:nvSpPr>
        <p:spPr>
          <a:xfrm>
            <a:off x="7289277" y="5577609"/>
            <a:ext cx="60944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МОУ </a:t>
            </a:r>
            <a:r>
              <a:rPr lang="ru-RU" sz="2400" dirty="0" err="1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Икшинская</a:t>
            </a:r>
            <a:r>
              <a:rPr lang="ru-RU" sz="2400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СОШ</a:t>
            </a:r>
          </a:p>
          <a:p>
            <a:r>
              <a:rPr lang="ru-RU" sz="2400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Кондратьева Варвара</a:t>
            </a:r>
          </a:p>
          <a:p>
            <a:r>
              <a:rPr lang="ru-RU" sz="2400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4 «В» класс </a:t>
            </a:r>
          </a:p>
        </p:txBody>
      </p:sp>
    </p:spTree>
    <p:extLst>
      <p:ext uri="{BB962C8B-B14F-4D97-AF65-F5344CB8AC3E}">
        <p14:creationId xmlns:p14="http://schemas.microsoft.com/office/powerpoint/2010/main" val="1350531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DA9490-ACA4-9BFA-C46A-2B2DFFB12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70" y="235670"/>
            <a:ext cx="11698663" cy="6381946"/>
          </a:xfrm>
        </p:spPr>
        <p:txBody>
          <a:bodyPr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Конец :)</a:t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ВСЁ</a:t>
            </a:r>
            <a:br>
              <a:rPr lang="ru-RU" sz="4800" dirty="0">
                <a:latin typeface="Arial Black" panose="020B0A04020102020204" pitchFamily="34" charset="0"/>
              </a:rPr>
            </a:br>
            <a:br>
              <a:rPr lang="ru-RU" sz="4800" dirty="0">
                <a:latin typeface="Arial Black" panose="020B0A040201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3B4333B2-1A03-8A1F-21DF-14F615BACB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129894F-447A-0BA7-1C27-61E74CAC2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256" y="3426643"/>
            <a:ext cx="4505489" cy="291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14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D450F3F-010F-81A6-4494-357BA6B38B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23588" y="772999"/>
            <a:ext cx="3667026" cy="5542960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Меня зовут Варя, мне 10 лет, учусь в 4 классе.</a:t>
            </a:r>
          </a:p>
          <a:p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Уже примерно год я увлекаюсь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бисероплением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За это время я научилась плести браслеты, кольца, фигуры в разных техниках, а также разбираться в разных материалах для этого ремесла.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A0A7237-0AD5-3E65-B198-49A2E8720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03" y="927344"/>
            <a:ext cx="2722518" cy="496357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DA13DE3-AD15-428C-84F2-D8DD72E01B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981" y="1706252"/>
            <a:ext cx="4333373" cy="340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533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E518C-3114-F7F7-3C28-CC7141537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Что такое бисер?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BD2EAE-B74D-93BE-1C6A-F5B7DA3D5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291" y="1706252"/>
            <a:ext cx="10737130" cy="467569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280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Бисер (от араб. «</a:t>
            </a:r>
            <a:r>
              <a:rPr lang="ru-RU" sz="280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бусра</a:t>
            </a:r>
            <a:r>
              <a:rPr lang="ru-RU" sz="280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» — стеклярус) — бусинки из прозрачного цветного и бесцветного стекла, реже металла, с отверстиями, предназначенные для нанизывания на нить.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280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Производство бисера было известно в Древнем Египте, Византии, странах Востока, Киевской Руси.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280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 России расцвет искусства бисера (в том числе рукоделия крепостных мастериц) приходится на конец XVIII — середину XIX веков.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280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 эволюцией моды и развитием производства украшений бисер стал использоваться в качестве сувениров и как предмет домашнего рукоделия.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280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 архитектуре бисер — это украшения на валике колонны.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6721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5B5C42-10E2-7567-12C6-00ACF98FD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29937"/>
            <a:ext cx="10058399" cy="94268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Что такое бисероплетение?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642303-5080-C252-E295-DCFDE944C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291" y="1102937"/>
            <a:ext cx="10492033" cy="323339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Бисероплетение — это вид рукоделия, который заключается в создании художественных изделий, например, украшений, из бисера и его сочетания с бусинами.</a:t>
            </a:r>
          </a:p>
          <a:p>
            <a:pPr marL="0" indent="0" algn="just">
              <a:buNone/>
            </a:pPr>
            <a:r>
              <a:rPr lang="ru-RU" sz="2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Бисероплетение отличается от других видов рукоделия с использованием бисера тем, что в данном случае бисер служит не только декоративным, но и конструктивно-технологическим элементом. </a:t>
            </a:r>
            <a:br>
              <a:rPr lang="ru-RU" sz="2400" dirty="0">
                <a:highlight>
                  <a:srgbClr val="FFFF00"/>
                </a:highlight>
                <a:latin typeface="Arial Black" panose="020B0A04020102020204" pitchFamily="34" charset="0"/>
              </a:rPr>
            </a:br>
            <a:endParaRPr lang="ru-RU" sz="2400" dirty="0">
              <a:highlight>
                <a:srgbClr val="FFFF00"/>
              </a:highlight>
              <a:latin typeface="Arial Black" panose="020B0A040201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962F76-66AF-0846-0748-4F48726B5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546" y="3553906"/>
            <a:ext cx="4996208" cy="2886962"/>
          </a:xfrm>
          <a:prstGeom prst="rect">
            <a:avLst/>
          </a:prstGeom>
        </p:spPr>
      </p:pic>
      <p:sp>
        <p:nvSpPr>
          <p:cNvPr id="4" name="Объект 2">
            <a:extLst>
              <a:ext uri="{FF2B5EF4-FFF2-40B4-BE49-F238E27FC236}">
                <a16:creationId xmlns:a16="http://schemas.microsoft.com/office/drawing/2014/main" id="{122286DA-7DD7-F951-F682-5C7EC3F84C5E}"/>
              </a:ext>
            </a:extLst>
          </p:cNvPr>
          <p:cNvSpPr txBox="1">
            <a:spLocks/>
          </p:cNvSpPr>
          <p:nvPr/>
        </p:nvSpPr>
        <p:spPr>
          <a:xfrm>
            <a:off x="6201268" y="3553906"/>
            <a:ext cx="4923931" cy="39136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Garamond" pitchFamily="18" charset="0"/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Сцепка фрагментов изделия происходит при помощи продевания нитей в одно отверстие бисерины два или несколько раз.</a:t>
            </a:r>
          </a:p>
          <a:p>
            <a:br>
              <a:rPr lang="ru-RU" sz="2400" dirty="0">
                <a:highlight>
                  <a:srgbClr val="FFFF00"/>
                </a:highlight>
                <a:latin typeface="Arial Black" panose="020B0A04020102020204" pitchFamily="34" charset="0"/>
              </a:rPr>
            </a:br>
            <a:endParaRPr lang="ru-RU" sz="2400" dirty="0">
              <a:highlight>
                <a:srgbClr val="FFFF00"/>
              </a:highligh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846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3A0F24-69F1-1B34-D1E5-F82E7CD51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45097"/>
            <a:ext cx="10058400" cy="2045615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Из бисера можно сделать очень много украшений или предметы декора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DCE48B4-115C-0A8C-6100-38646CE2C9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937" y="1912464"/>
            <a:ext cx="2987164" cy="2810366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33BB17-6F7A-771F-0001-22E99D84B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821" y="3167207"/>
            <a:ext cx="3930978" cy="311124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FB4F040-5C2A-E093-2166-BCA3BB47E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6039" y="1912464"/>
            <a:ext cx="3009161" cy="365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20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DCE28C-39E0-7CE9-F400-8DB8454F1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0162"/>
            <a:ext cx="10058400" cy="75647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Есть три вида бисера</a:t>
            </a:r>
            <a:endParaRPr lang="ru-RU" sz="3600" b="1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BD7AA1-2E95-1A03-EF50-F9DCB04A9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4059" y="1055803"/>
            <a:ext cx="3227110" cy="3374738"/>
          </a:xfrm>
        </p:spPr>
        <p:txBody>
          <a:bodyPr>
            <a:normAutofit fontScale="250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ru-RU" sz="9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чешский бисер -</a:t>
            </a:r>
            <a:r>
              <a:rPr lang="ru-RU" sz="9600" dirty="0">
                <a:solidFill>
                  <a:schemeClr val="tx1"/>
                </a:solidFill>
                <a:latin typeface="Arial Black" panose="020B0A04020102020204" pitchFamily="34" charset="0"/>
              </a:rPr>
              <a:t>выполнен из стекла вручную, поэтому не подвержен воздействию на протяжении долгого времени</a:t>
            </a:r>
            <a:r>
              <a:rPr lang="ru-RU" sz="9600" b="0" i="0" dirty="0">
                <a:solidFill>
                  <a:srgbClr val="333333"/>
                </a:solidFill>
                <a:effectLst/>
                <a:latin typeface="YS Text"/>
              </a:rPr>
              <a:t>.</a:t>
            </a:r>
            <a:endParaRPr lang="ru-RU" sz="9600" dirty="0">
              <a:latin typeface="Arial Black" panose="020B0A04020102020204" pitchFamily="34" charset="0"/>
            </a:endParaRPr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EB819DC-EC9B-BBB0-14F1-4FF79E9B03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43100" y="1018095"/>
            <a:ext cx="3694558" cy="3563275"/>
          </a:xfrm>
        </p:spPr>
        <p:txBody>
          <a:bodyPr>
            <a:normAutofit fontScale="25000" lnSpcReduction="20000"/>
          </a:bodyPr>
          <a:lstStyle/>
          <a:p>
            <a:pPr marL="0" indent="0" algn="l">
              <a:lnSpc>
                <a:spcPct val="120000"/>
              </a:lnSpc>
              <a:buFont typeface="Garamond" pitchFamily="18" charset="0"/>
              <a:buNone/>
            </a:pPr>
            <a:r>
              <a:rPr lang="ru-RU" sz="9600" kern="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японский бисер –</a:t>
            </a:r>
          </a:p>
          <a:p>
            <a:pPr marL="0" indent="0" algn="l">
              <a:lnSpc>
                <a:spcPct val="120000"/>
              </a:lnSpc>
              <a:buFont typeface="Garamond" pitchFamily="18" charset="0"/>
              <a:buNone/>
            </a:pPr>
            <a:r>
              <a:rPr lang="ru-RU" sz="9600" kern="0" dirty="0">
                <a:solidFill>
                  <a:schemeClr val="tx1"/>
                </a:solidFill>
                <a:latin typeface="Arial Black" panose="020B0A04020102020204" pitchFamily="34" charset="0"/>
              </a:rPr>
              <a:t>очень ровный, бисеринка к бисеринке. Изготавливается из стекла. Самый дорогой среди всех производителей</a:t>
            </a:r>
          </a:p>
          <a:p>
            <a:endParaRPr lang="ru-RU" dirty="0"/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C5178EE3-5CA1-87B2-7BE2-7C1B9B06D5B7}"/>
              </a:ext>
            </a:extLst>
          </p:cNvPr>
          <p:cNvSpPr txBox="1">
            <a:spLocks/>
          </p:cNvSpPr>
          <p:nvPr/>
        </p:nvSpPr>
        <p:spPr>
          <a:xfrm>
            <a:off x="523094" y="1376312"/>
            <a:ext cx="3740965" cy="26395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9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kern="0" spc="-100" dirty="0">
                <a:latin typeface="Arial Black" panose="020B0A04020102020204" pitchFamily="34" charset="0"/>
              </a:rPr>
              <a:t>китайский бисер -</a:t>
            </a:r>
          </a:p>
          <a:p>
            <a:pPr algn="l"/>
            <a:r>
              <a:rPr lang="ru-RU" sz="2400" kern="0" spc="-10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это бисер, который,</a:t>
            </a:r>
            <a:br>
              <a:rPr lang="ru-RU" sz="2400" kern="0" spc="-10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</a:br>
            <a:r>
              <a:rPr lang="ru-RU" sz="2400" kern="0" spc="-10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как правило, не калиброван: может отличаться друг от </a:t>
            </a:r>
            <a:br>
              <a:rPr lang="ru-RU" sz="2400" kern="0" spc="-10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</a:br>
            <a:r>
              <a:rPr lang="ru-RU" sz="2400" kern="0" spc="-10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друга по размеру и форме. </a:t>
            </a:r>
            <a:r>
              <a:rPr lang="ru-RU" sz="2400" kern="0" spc="-100" dirty="0" err="1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Изготавлива</a:t>
            </a:r>
            <a:r>
              <a:rPr lang="ru-RU" sz="2400" kern="0" spc="-10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-</a:t>
            </a:r>
            <a:br>
              <a:rPr lang="ru-RU" sz="2400" kern="0" spc="-10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</a:br>
            <a:r>
              <a:rPr lang="ru-RU" sz="2400" kern="0" spc="-100" dirty="0" err="1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ется</a:t>
            </a:r>
            <a:r>
              <a:rPr lang="ru-RU" sz="2400" kern="0" spc="-10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из пластика</a:t>
            </a:r>
            <a:endParaRPr lang="ru-RU" sz="2400" kern="0" spc="-100" dirty="0"/>
          </a:p>
        </p:txBody>
      </p:sp>
      <p:pic>
        <p:nvPicPr>
          <p:cNvPr id="10" name="Объект 4">
            <a:extLst>
              <a:ext uri="{FF2B5EF4-FFF2-40B4-BE49-F238E27FC236}">
                <a16:creationId xmlns:a16="http://schemas.microsoft.com/office/drawing/2014/main" id="{33D99D6E-EC5C-5698-0142-538F70EFD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42" y="4336330"/>
            <a:ext cx="2930988" cy="215917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494E595-869B-4ECA-1C9F-CEF888074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8521" y="4336330"/>
            <a:ext cx="2782670" cy="215917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A7E679D-8A5A-6AA7-758B-E749DB3150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7974" y="4336330"/>
            <a:ext cx="2897775" cy="215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646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839E88-8AB6-EBB5-7CA1-3C56A2320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Способы плетения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81C95-34A7-9985-99B3-31D72E36E7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0320" y="1895730"/>
            <a:ext cx="4754880" cy="37490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Или же на станке иглой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8D22CC9F-BADA-0B71-9D3E-445D72985C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895730"/>
            <a:ext cx="4754880" cy="37490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Чаще всего плетут вручную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0821527-D323-EF6A-4C10-48FD8F1DA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292" y="2731416"/>
            <a:ext cx="2889896" cy="367409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C187EBD-A547-B4CB-93AE-22BF73DF0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9418" y="2671084"/>
            <a:ext cx="3936684" cy="276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336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624765-A697-E488-296F-1BB175E77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802" y="344078"/>
            <a:ext cx="10058400" cy="102280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Что такое станок?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8FF0FD-ECD9-8D58-DBC3-950B27A051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7645" y="1366887"/>
            <a:ext cx="11434714" cy="52035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Станок для бисероплетения – это специальное устройство, которое упрощает процесс создания изделий, делая его более быстрым и точным. С его помощью можно плести сложные узоры и большие объёмы изделий с минимальными усилиями.</a:t>
            </a:r>
            <a:endParaRPr lang="ru-RU" sz="2400" dirty="0"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4303395-AF72-BEEA-CCDB-0507AE84D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7019" y="2955303"/>
            <a:ext cx="3845253" cy="355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1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34ADC-2A32-738C-0462-4C68BD5C5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Используемая литература: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9D4BBC-6A67-D5C7-65A1-F264426D6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400" dirty="0"/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«Бисер: самое полное и понятное пошаговое руководство для начинающих», Е.С. Смолина, Ю.А.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Журушкина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О.А. Ковалева и др., 2-е издание, исправленное.-Москва: Эксмо, 2023. – 256 с.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80696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189</TotalTime>
  <Words>424</Words>
  <Application>Microsoft Office PowerPoint</Application>
  <PresentationFormat>Широкоэкранный</PresentationFormat>
  <Paragraphs>39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Century Gothic</vt:lpstr>
      <vt:lpstr>Garamond</vt:lpstr>
      <vt:lpstr>YS Text</vt:lpstr>
      <vt:lpstr>Савон</vt:lpstr>
      <vt:lpstr>Бисероплетение</vt:lpstr>
      <vt:lpstr>Презентация PowerPoint</vt:lpstr>
      <vt:lpstr>Что такое бисер?</vt:lpstr>
      <vt:lpstr>Что такое бисероплетение?</vt:lpstr>
      <vt:lpstr>Из бисера можно сделать очень много украшений или предметы декора</vt:lpstr>
      <vt:lpstr>Есть три вида бисера</vt:lpstr>
      <vt:lpstr>Способы плетения</vt:lpstr>
      <vt:lpstr>Что такое станок?</vt:lpstr>
      <vt:lpstr>Используемая литература:</vt:lpstr>
      <vt:lpstr>Конец :) ВСЁ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79165085874</dc:creator>
  <cp:lastModifiedBy>79165085874</cp:lastModifiedBy>
  <cp:revision>15</cp:revision>
  <dcterms:created xsi:type="dcterms:W3CDTF">2024-09-25T17:56:35Z</dcterms:created>
  <dcterms:modified xsi:type="dcterms:W3CDTF">2024-11-24T18:51:53Z</dcterms:modified>
</cp:coreProperties>
</file>