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348" r:id="rId2"/>
    <p:sldId id="321" r:id="rId3"/>
    <p:sldId id="322" r:id="rId4"/>
    <p:sldId id="323" r:id="rId5"/>
    <p:sldId id="324" r:id="rId6"/>
    <p:sldId id="325" r:id="rId7"/>
    <p:sldId id="326" r:id="rId8"/>
    <p:sldId id="327" r:id="rId9"/>
    <p:sldId id="331" r:id="rId10"/>
    <p:sldId id="328" r:id="rId11"/>
    <p:sldId id="329" r:id="rId12"/>
    <p:sldId id="332" r:id="rId13"/>
    <p:sldId id="330" r:id="rId14"/>
    <p:sldId id="333" r:id="rId15"/>
    <p:sldId id="334" r:id="rId16"/>
    <p:sldId id="335" r:id="rId17"/>
    <p:sldId id="336" r:id="rId18"/>
    <p:sldId id="337" r:id="rId19"/>
    <p:sldId id="338" r:id="rId20"/>
    <p:sldId id="339" r:id="rId21"/>
    <p:sldId id="340" r:id="rId22"/>
    <p:sldId id="341" r:id="rId23"/>
    <p:sldId id="342" r:id="rId24"/>
    <p:sldId id="343" r:id="rId25"/>
    <p:sldId id="344" r:id="rId26"/>
    <p:sldId id="345" r:id="rId27"/>
    <p:sldId id="346"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gradFill rotWithShape="0">
          <a:gsLst>
            <a:gs pos="0">
              <a:schemeClr val="bg1"/>
            </a:gs>
            <a:gs pos="100000">
              <a:srgbClr val="32324A"/>
            </a:gs>
          </a:gsLst>
          <a:lin ang="2700000" scaled="1"/>
        </a:gradFill>
        <a:effectLst/>
      </p:bgPr>
    </p:bg>
    <p:spTree>
      <p:nvGrpSpPr>
        <p:cNvPr id="1" name=""/>
        <p:cNvGrpSpPr/>
        <p:nvPr/>
      </p:nvGrpSpPr>
      <p:grpSpPr>
        <a:xfrm>
          <a:off x="0" y="0"/>
          <a:ext cx="0" cy="0"/>
          <a:chOff x="0" y="0"/>
          <a:chExt cx="0" cy="0"/>
        </a:xfrm>
      </p:grpSpPr>
      <p:grpSp>
        <p:nvGrpSpPr>
          <p:cNvPr id="4" name="Group 2"/>
          <p:cNvGrpSpPr>
            <a:grpSpLocks/>
          </p:cNvGrpSpPr>
          <p:nvPr/>
        </p:nvGrpSpPr>
        <p:grpSpPr bwMode="auto">
          <a:xfrm>
            <a:off x="-498475" y="1311275"/>
            <a:ext cx="10429875" cy="5908675"/>
            <a:chOff x="-313" y="824"/>
            <a:chExt cx="6570" cy="3722"/>
          </a:xfrm>
        </p:grpSpPr>
        <p:sp>
          <p:nvSpPr>
            <p:cNvPr id="5"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6"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7"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8"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9"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10"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11"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12"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13"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14"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15"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16"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17"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18"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19" name="Rectangle 17"/>
            <p:cNvSpPr>
              <a:spLocks noChangeArrowheads="1"/>
            </p:cNvSpPr>
            <p:nvPr userDrawn="1"/>
          </p:nvSpPr>
          <p:spPr bwMode="hidden">
            <a:xfrm rot="18603245" flipV="1">
              <a:off x="4054" y="3503"/>
              <a:ext cx="2079"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a:lstStyle/>
            <a:p>
              <a:pPr algn="ctr" eaLnBrk="1" hangingPunct="1">
                <a:defRPr/>
              </a:pPr>
              <a:endParaRPr lang="ru-RU"/>
            </a:p>
          </p:txBody>
        </p:sp>
        <p:sp>
          <p:nvSpPr>
            <p:cNvPr id="20" name="Rectangle 18"/>
            <p:cNvSpPr>
              <a:spLocks noChangeArrowheads="1"/>
            </p:cNvSpPr>
            <p:nvPr userDrawn="1"/>
          </p:nvSpPr>
          <p:spPr bwMode="hidden">
            <a:xfrm rot="39991575" flipH="1" flipV="1">
              <a:off x="5370" y="4167"/>
              <a:ext cx="501"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a:lstStyle/>
            <a:p>
              <a:pPr algn="ctr" eaLnBrk="1" hangingPunct="1">
                <a:defRPr/>
              </a:pPr>
              <a:endParaRPr lang="ru-RU"/>
            </a:p>
          </p:txBody>
        </p:sp>
        <p:sp>
          <p:nvSpPr>
            <p:cNvPr id="21"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p>
          </p:txBody>
        </p:sp>
        <p:sp>
          <p:nvSpPr>
            <p:cNvPr id="22"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p>
          </p:txBody>
        </p:sp>
        <p:sp>
          <p:nvSpPr>
            <p:cNvPr id="23"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p>
          </p:txBody>
        </p:sp>
        <p:sp>
          <p:nvSpPr>
            <p:cNvPr id="24"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p>
          </p:txBody>
        </p:sp>
        <p:sp>
          <p:nvSpPr>
            <p:cNvPr id="25"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p>
          </p:txBody>
        </p:sp>
        <p:sp>
          <p:nvSpPr>
            <p:cNvPr id="26"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p>
          </p:txBody>
        </p:sp>
        <p:sp>
          <p:nvSpPr>
            <p:cNvPr id="27"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28"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p>
          </p:txBody>
        </p:sp>
        <p:sp>
          <p:nvSpPr>
            <p:cNvPr id="29"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p>
          </p:txBody>
        </p:sp>
        <p:sp>
          <p:nvSpPr>
            <p:cNvPr id="30"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p>
          </p:txBody>
        </p:sp>
        <p:sp>
          <p:nvSpPr>
            <p:cNvPr id="31"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p>
          </p:txBody>
        </p:sp>
        <p:sp>
          <p:nvSpPr>
            <p:cNvPr id="32"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33"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34"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35"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36"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p>
          </p:txBody>
        </p:sp>
        <p:sp>
          <p:nvSpPr>
            <p:cNvPr id="37"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38"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39"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40"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41"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42"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43"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44"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45"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46"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47"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48"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49"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50"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51"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52"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53"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54"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55"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56"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57"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58"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59"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60"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61"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62"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63"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64"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65"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66"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67"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68"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69"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70"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71"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72"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73"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74"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75"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76"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77"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78"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79"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80"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81"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82"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83"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84"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85"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86"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87"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88"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89"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90"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91"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92"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93"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94"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95"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96"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97"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98"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99"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00"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01"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02"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03"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04"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05"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06"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07"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08"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09"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10"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11"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12"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13"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14"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15"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16"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17"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18"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19"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20"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21"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22"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23"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24"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25"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26"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27"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28"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29"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30"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31"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32"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33"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34"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35"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36"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37"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38"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39"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40"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41"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42"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43"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44"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45"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46"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47"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48"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49"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0"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1"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2"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3"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6"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7"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8"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9"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60"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61"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62"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63"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64"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65"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66"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67"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68"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69"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70"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71"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72"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73"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74"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75"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76"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77"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78"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79"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80"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81"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82"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83"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84"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85"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86"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87"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88"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89"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90"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91"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92"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93"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94"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95"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96"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97"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98"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99"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00"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01"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02"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03"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04"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05"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06"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07"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08"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09"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10"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11"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12"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13"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14"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15"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16"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17"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18"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219"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grpSp>
      <p:sp>
        <p:nvSpPr>
          <p:cNvPr id="16602"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pPr lvl="0"/>
            <a:r>
              <a:rPr lang="ru-RU" noProof="0" smtClean="0"/>
              <a:t>Образец заголовка</a:t>
            </a:r>
          </a:p>
        </p:txBody>
      </p:sp>
      <p:sp>
        <p:nvSpPr>
          <p:cNvPr id="16603"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ru-RU" noProof="0" smtClean="0"/>
              <a:t>Образец подзаголовка</a:t>
            </a:r>
          </a:p>
        </p:txBody>
      </p:sp>
      <p:sp>
        <p:nvSpPr>
          <p:cNvPr id="220" name="Rectangle 220"/>
          <p:cNvSpPr>
            <a:spLocks noGrp="1" noChangeArrowheads="1"/>
          </p:cNvSpPr>
          <p:nvPr>
            <p:ph type="dt" sz="quarter" idx="10"/>
          </p:nvPr>
        </p:nvSpPr>
        <p:spPr/>
        <p:txBody>
          <a:bodyPr/>
          <a:lstStyle>
            <a:lvl1pPr>
              <a:defRPr/>
            </a:lvl1pPr>
          </a:lstStyle>
          <a:p>
            <a:pPr>
              <a:defRPr/>
            </a:pPr>
            <a:endParaRPr lang="ru-RU"/>
          </a:p>
        </p:txBody>
      </p:sp>
      <p:sp>
        <p:nvSpPr>
          <p:cNvPr id="221" name="Rectangle 221"/>
          <p:cNvSpPr>
            <a:spLocks noGrp="1" noChangeArrowheads="1"/>
          </p:cNvSpPr>
          <p:nvPr>
            <p:ph type="ftr" sz="quarter" idx="11"/>
          </p:nvPr>
        </p:nvSpPr>
        <p:spPr>
          <a:xfrm>
            <a:off x="3124200" y="6248400"/>
            <a:ext cx="2895600" cy="457200"/>
          </a:xfrm>
        </p:spPr>
        <p:txBody>
          <a:bodyPr/>
          <a:lstStyle>
            <a:lvl1pPr>
              <a:defRPr/>
            </a:lvl1pPr>
          </a:lstStyle>
          <a:p>
            <a:pPr>
              <a:defRPr/>
            </a:pPr>
            <a:endParaRPr lang="ru-RU"/>
          </a:p>
        </p:txBody>
      </p:sp>
      <p:sp>
        <p:nvSpPr>
          <p:cNvPr id="222" name="Rectangle 222"/>
          <p:cNvSpPr>
            <a:spLocks noGrp="1" noChangeArrowheads="1"/>
          </p:cNvSpPr>
          <p:nvPr>
            <p:ph type="sldNum" sz="quarter" idx="12"/>
          </p:nvPr>
        </p:nvSpPr>
        <p:spPr/>
        <p:txBody>
          <a:bodyPr/>
          <a:lstStyle>
            <a:lvl1pPr>
              <a:defRPr/>
            </a:lvl1pPr>
          </a:lstStyle>
          <a:p>
            <a:pPr>
              <a:defRPr/>
            </a:pPr>
            <a:fld id="{798CF6A9-8E23-4AD5-96F9-EE27B21C2A98}" type="slidenum">
              <a:rPr lang="ru-RU"/>
              <a:pPr>
                <a:defRPr/>
              </a:pPr>
              <a:t>‹#›</a:t>
            </a:fld>
            <a:endParaRPr lang="ru-RU"/>
          </a:p>
        </p:txBody>
      </p:sp>
    </p:spTree>
    <p:extLst>
      <p:ext uri="{BB962C8B-B14F-4D97-AF65-F5344CB8AC3E}">
        <p14:creationId xmlns:p14="http://schemas.microsoft.com/office/powerpoint/2010/main" val="685581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18"/>
          <p:cNvSpPr>
            <a:spLocks noGrp="1" noChangeArrowheads="1"/>
          </p:cNvSpPr>
          <p:nvPr>
            <p:ph type="sldNum" sz="quarter" idx="10"/>
          </p:nvPr>
        </p:nvSpPr>
        <p:spPr>
          <a:ln/>
        </p:spPr>
        <p:txBody>
          <a:bodyPr/>
          <a:lstStyle>
            <a:lvl1pPr>
              <a:defRPr/>
            </a:lvl1pPr>
          </a:lstStyle>
          <a:p>
            <a:pPr>
              <a:defRPr/>
            </a:pPr>
            <a:fld id="{FE98693F-27F3-4DC0-A831-737C0B2C5FE7}" type="slidenum">
              <a:rPr lang="ru-RU"/>
              <a:pPr>
                <a:defRPr/>
              </a:pPr>
              <a:t>‹#›</a:t>
            </a:fld>
            <a:endParaRPr lang="ru-RU"/>
          </a:p>
        </p:txBody>
      </p:sp>
      <p:sp>
        <p:nvSpPr>
          <p:cNvPr id="5" name="Rectangle 219"/>
          <p:cNvSpPr>
            <a:spLocks noGrp="1" noChangeArrowheads="1"/>
          </p:cNvSpPr>
          <p:nvPr>
            <p:ph type="dt" sz="half" idx="11"/>
          </p:nvPr>
        </p:nvSpPr>
        <p:spPr>
          <a:ln/>
        </p:spPr>
        <p:txBody>
          <a:bodyPr/>
          <a:lstStyle>
            <a:lvl1pPr>
              <a:defRPr/>
            </a:lvl1pPr>
          </a:lstStyle>
          <a:p>
            <a:pPr>
              <a:defRPr/>
            </a:pPr>
            <a:endParaRPr lang="ru-RU"/>
          </a:p>
        </p:txBody>
      </p:sp>
      <p:sp>
        <p:nvSpPr>
          <p:cNvPr id="6" name="Rectangle 220"/>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1382946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946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94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18"/>
          <p:cNvSpPr>
            <a:spLocks noGrp="1" noChangeArrowheads="1"/>
          </p:cNvSpPr>
          <p:nvPr>
            <p:ph type="sldNum" sz="quarter" idx="10"/>
          </p:nvPr>
        </p:nvSpPr>
        <p:spPr>
          <a:ln/>
        </p:spPr>
        <p:txBody>
          <a:bodyPr/>
          <a:lstStyle>
            <a:lvl1pPr>
              <a:defRPr/>
            </a:lvl1pPr>
          </a:lstStyle>
          <a:p>
            <a:pPr>
              <a:defRPr/>
            </a:pPr>
            <a:fld id="{F8A4D783-EDC2-482F-BC5D-B1F831C615AB}" type="slidenum">
              <a:rPr lang="ru-RU"/>
              <a:pPr>
                <a:defRPr/>
              </a:pPr>
              <a:t>‹#›</a:t>
            </a:fld>
            <a:endParaRPr lang="ru-RU"/>
          </a:p>
        </p:txBody>
      </p:sp>
      <p:sp>
        <p:nvSpPr>
          <p:cNvPr id="5" name="Rectangle 219"/>
          <p:cNvSpPr>
            <a:spLocks noGrp="1" noChangeArrowheads="1"/>
          </p:cNvSpPr>
          <p:nvPr>
            <p:ph type="dt" sz="half" idx="11"/>
          </p:nvPr>
        </p:nvSpPr>
        <p:spPr>
          <a:ln/>
        </p:spPr>
        <p:txBody>
          <a:bodyPr/>
          <a:lstStyle>
            <a:lvl1pPr>
              <a:defRPr/>
            </a:lvl1pPr>
          </a:lstStyle>
          <a:p>
            <a:pPr>
              <a:defRPr/>
            </a:pPr>
            <a:endParaRPr lang="ru-RU"/>
          </a:p>
        </p:txBody>
      </p:sp>
      <p:sp>
        <p:nvSpPr>
          <p:cNvPr id="6" name="Rectangle 220"/>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2580173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Рисунок SmartArt 2"/>
          <p:cNvSpPr>
            <a:spLocks noGrp="1"/>
          </p:cNvSpPr>
          <p:nvPr>
            <p:ph type="dgm" idx="1"/>
          </p:nvPr>
        </p:nvSpPr>
        <p:spPr>
          <a:xfrm>
            <a:off x="457200" y="1600200"/>
            <a:ext cx="8229600" cy="4533900"/>
          </a:xfrm>
        </p:spPr>
        <p:txBody>
          <a:bodyPr/>
          <a:lstStyle/>
          <a:p>
            <a:pPr lvl="0"/>
            <a:endParaRPr lang="ru-RU" noProof="0" smtClean="0"/>
          </a:p>
        </p:txBody>
      </p:sp>
      <p:sp>
        <p:nvSpPr>
          <p:cNvPr id="4" name="Rectangle 218"/>
          <p:cNvSpPr>
            <a:spLocks noGrp="1" noChangeArrowheads="1"/>
          </p:cNvSpPr>
          <p:nvPr>
            <p:ph type="sldNum" sz="quarter" idx="10"/>
          </p:nvPr>
        </p:nvSpPr>
        <p:spPr>
          <a:ln/>
        </p:spPr>
        <p:txBody>
          <a:bodyPr/>
          <a:lstStyle>
            <a:lvl1pPr>
              <a:defRPr/>
            </a:lvl1pPr>
          </a:lstStyle>
          <a:p>
            <a:pPr>
              <a:defRPr/>
            </a:pPr>
            <a:fld id="{F3EE5988-F01E-4D68-A757-2A40E307B4CD}" type="slidenum">
              <a:rPr lang="ru-RU"/>
              <a:pPr>
                <a:defRPr/>
              </a:pPr>
              <a:t>‹#›</a:t>
            </a:fld>
            <a:endParaRPr lang="ru-RU"/>
          </a:p>
        </p:txBody>
      </p:sp>
      <p:sp>
        <p:nvSpPr>
          <p:cNvPr id="5" name="Rectangle 219"/>
          <p:cNvSpPr>
            <a:spLocks noGrp="1" noChangeArrowheads="1"/>
          </p:cNvSpPr>
          <p:nvPr>
            <p:ph type="dt" sz="half" idx="11"/>
          </p:nvPr>
        </p:nvSpPr>
        <p:spPr>
          <a:ln/>
        </p:spPr>
        <p:txBody>
          <a:bodyPr/>
          <a:lstStyle>
            <a:lvl1pPr>
              <a:defRPr/>
            </a:lvl1pPr>
          </a:lstStyle>
          <a:p>
            <a:pPr>
              <a:defRPr/>
            </a:pPr>
            <a:endParaRPr lang="ru-RU"/>
          </a:p>
        </p:txBody>
      </p:sp>
      <p:sp>
        <p:nvSpPr>
          <p:cNvPr id="6" name="Rectangle 220"/>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3269847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OverTx" preserve="1">
  <p:cSld name="Заголовок и два объекта над текс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Объект 2"/>
          <p:cNvSpPr>
            <a:spLocks noGrp="1"/>
          </p:cNvSpPr>
          <p:nvPr>
            <p:ph sz="quarter" idx="1"/>
          </p:nvPr>
        </p:nvSpPr>
        <p:spPr>
          <a:xfrm>
            <a:off x="457200" y="1600200"/>
            <a:ext cx="4038600" cy="219075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quarter" idx="2"/>
          </p:nvPr>
        </p:nvSpPr>
        <p:spPr>
          <a:xfrm>
            <a:off x="4648200" y="1600200"/>
            <a:ext cx="4038600" cy="219075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half" idx="3"/>
          </p:nvPr>
        </p:nvSpPr>
        <p:spPr>
          <a:xfrm>
            <a:off x="457200" y="3943350"/>
            <a:ext cx="8229600" cy="219075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218"/>
          <p:cNvSpPr>
            <a:spLocks noGrp="1" noChangeArrowheads="1"/>
          </p:cNvSpPr>
          <p:nvPr>
            <p:ph type="sldNum" sz="quarter" idx="10"/>
          </p:nvPr>
        </p:nvSpPr>
        <p:spPr>
          <a:ln/>
        </p:spPr>
        <p:txBody>
          <a:bodyPr/>
          <a:lstStyle>
            <a:lvl1pPr>
              <a:defRPr/>
            </a:lvl1pPr>
          </a:lstStyle>
          <a:p>
            <a:pPr>
              <a:defRPr/>
            </a:pPr>
            <a:fld id="{6DA0689A-15CA-4BD3-9154-B9B64271F434}" type="slidenum">
              <a:rPr lang="ru-RU"/>
              <a:pPr>
                <a:defRPr/>
              </a:pPr>
              <a:t>‹#›</a:t>
            </a:fld>
            <a:endParaRPr lang="ru-RU"/>
          </a:p>
        </p:txBody>
      </p:sp>
      <p:sp>
        <p:nvSpPr>
          <p:cNvPr id="7" name="Rectangle 219"/>
          <p:cNvSpPr>
            <a:spLocks noGrp="1" noChangeArrowheads="1"/>
          </p:cNvSpPr>
          <p:nvPr>
            <p:ph type="dt" sz="half" idx="11"/>
          </p:nvPr>
        </p:nvSpPr>
        <p:spPr>
          <a:ln/>
        </p:spPr>
        <p:txBody>
          <a:bodyPr/>
          <a:lstStyle>
            <a:lvl1pPr>
              <a:defRPr/>
            </a:lvl1pPr>
          </a:lstStyle>
          <a:p>
            <a:pPr>
              <a:defRPr/>
            </a:pPr>
            <a:endParaRPr lang="ru-RU"/>
          </a:p>
        </p:txBody>
      </p:sp>
      <p:sp>
        <p:nvSpPr>
          <p:cNvPr id="8" name="Rectangle 220"/>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25797423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Заголовок и четыре объекта">
    <p:spTree>
      <p:nvGrpSpPr>
        <p:cNvPr id="1" name=""/>
        <p:cNvGrpSpPr/>
        <p:nvPr/>
      </p:nvGrpSpPr>
      <p:grpSpPr>
        <a:xfrm>
          <a:off x="0" y="0"/>
          <a:ext cx="0" cy="0"/>
          <a:chOff x="0" y="0"/>
          <a:chExt cx="0" cy="0"/>
        </a:xfrm>
      </p:grpSpPr>
      <p:sp>
        <p:nvSpPr>
          <p:cNvPr id="2" name="Заголовок 1"/>
          <p:cNvSpPr>
            <a:spLocks noGrp="1"/>
          </p:cNvSpPr>
          <p:nvPr>
            <p:ph type="title" sz="quarter"/>
          </p:nvPr>
        </p:nvSpPr>
        <p:spPr>
          <a:xfrm>
            <a:off x="457200" y="274638"/>
            <a:ext cx="8229600" cy="1143000"/>
          </a:xfrm>
        </p:spPr>
        <p:txBody>
          <a:bodyPr/>
          <a:lstStyle/>
          <a:p>
            <a:r>
              <a:rPr lang="ru-RU" smtClean="0"/>
              <a:t>Образец заголовка</a:t>
            </a:r>
            <a:endParaRPr lang="ru-RU"/>
          </a:p>
        </p:txBody>
      </p:sp>
      <p:sp>
        <p:nvSpPr>
          <p:cNvPr id="3" name="Объект 2"/>
          <p:cNvSpPr>
            <a:spLocks noGrp="1"/>
          </p:cNvSpPr>
          <p:nvPr>
            <p:ph sz="quarter" idx="1"/>
          </p:nvPr>
        </p:nvSpPr>
        <p:spPr>
          <a:xfrm>
            <a:off x="457200" y="1600200"/>
            <a:ext cx="4038600" cy="219075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quarter" idx="2"/>
          </p:nvPr>
        </p:nvSpPr>
        <p:spPr>
          <a:xfrm>
            <a:off x="4648200" y="1600200"/>
            <a:ext cx="4038600" cy="219075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Объект 4"/>
          <p:cNvSpPr>
            <a:spLocks noGrp="1"/>
          </p:cNvSpPr>
          <p:nvPr>
            <p:ph sz="quarter" idx="3"/>
          </p:nvPr>
        </p:nvSpPr>
        <p:spPr>
          <a:xfrm>
            <a:off x="457200" y="3943350"/>
            <a:ext cx="4038600" cy="219075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Объект 5"/>
          <p:cNvSpPr>
            <a:spLocks noGrp="1"/>
          </p:cNvSpPr>
          <p:nvPr>
            <p:ph sz="quarter" idx="4"/>
          </p:nvPr>
        </p:nvSpPr>
        <p:spPr>
          <a:xfrm>
            <a:off x="4648200" y="3943350"/>
            <a:ext cx="4038600" cy="219075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18"/>
          <p:cNvSpPr>
            <a:spLocks noGrp="1" noChangeArrowheads="1"/>
          </p:cNvSpPr>
          <p:nvPr>
            <p:ph type="sldNum" sz="quarter" idx="10"/>
          </p:nvPr>
        </p:nvSpPr>
        <p:spPr>
          <a:ln/>
        </p:spPr>
        <p:txBody>
          <a:bodyPr/>
          <a:lstStyle>
            <a:lvl1pPr>
              <a:defRPr/>
            </a:lvl1pPr>
          </a:lstStyle>
          <a:p>
            <a:pPr>
              <a:defRPr/>
            </a:pPr>
            <a:fld id="{37A5956E-A6C1-4CCF-B6AF-91D6D9B11F3F}" type="slidenum">
              <a:rPr lang="ru-RU"/>
              <a:pPr>
                <a:defRPr/>
              </a:pPr>
              <a:t>‹#›</a:t>
            </a:fld>
            <a:endParaRPr lang="ru-RU"/>
          </a:p>
        </p:txBody>
      </p:sp>
      <p:sp>
        <p:nvSpPr>
          <p:cNvPr id="8" name="Rectangle 219"/>
          <p:cNvSpPr>
            <a:spLocks noGrp="1" noChangeArrowheads="1"/>
          </p:cNvSpPr>
          <p:nvPr>
            <p:ph type="dt" sz="half" idx="11"/>
          </p:nvPr>
        </p:nvSpPr>
        <p:spPr>
          <a:ln/>
        </p:spPr>
        <p:txBody>
          <a:bodyPr/>
          <a:lstStyle>
            <a:lvl1pPr>
              <a:defRPr/>
            </a:lvl1pPr>
          </a:lstStyle>
          <a:p>
            <a:pPr>
              <a:defRPr/>
            </a:pPr>
            <a:endParaRPr lang="ru-RU"/>
          </a:p>
        </p:txBody>
      </p:sp>
      <p:sp>
        <p:nvSpPr>
          <p:cNvPr id="9" name="Rectangle 220"/>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75022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18"/>
          <p:cNvSpPr>
            <a:spLocks noGrp="1" noChangeArrowheads="1"/>
          </p:cNvSpPr>
          <p:nvPr>
            <p:ph type="sldNum" sz="quarter" idx="10"/>
          </p:nvPr>
        </p:nvSpPr>
        <p:spPr>
          <a:ln/>
        </p:spPr>
        <p:txBody>
          <a:bodyPr/>
          <a:lstStyle>
            <a:lvl1pPr>
              <a:defRPr/>
            </a:lvl1pPr>
          </a:lstStyle>
          <a:p>
            <a:pPr>
              <a:defRPr/>
            </a:pPr>
            <a:fld id="{31A40016-D2AC-4965-AFA4-F372EFF3BCFE}" type="slidenum">
              <a:rPr lang="ru-RU"/>
              <a:pPr>
                <a:defRPr/>
              </a:pPr>
              <a:t>‹#›</a:t>
            </a:fld>
            <a:endParaRPr lang="ru-RU"/>
          </a:p>
        </p:txBody>
      </p:sp>
      <p:sp>
        <p:nvSpPr>
          <p:cNvPr id="5" name="Rectangle 219"/>
          <p:cNvSpPr>
            <a:spLocks noGrp="1" noChangeArrowheads="1"/>
          </p:cNvSpPr>
          <p:nvPr>
            <p:ph type="dt" sz="half" idx="11"/>
          </p:nvPr>
        </p:nvSpPr>
        <p:spPr>
          <a:ln/>
        </p:spPr>
        <p:txBody>
          <a:bodyPr/>
          <a:lstStyle>
            <a:lvl1pPr>
              <a:defRPr/>
            </a:lvl1pPr>
          </a:lstStyle>
          <a:p>
            <a:pPr>
              <a:defRPr/>
            </a:pPr>
            <a:endParaRPr lang="ru-RU"/>
          </a:p>
        </p:txBody>
      </p:sp>
      <p:sp>
        <p:nvSpPr>
          <p:cNvPr id="6" name="Rectangle 220"/>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287788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8"/>
            <a:ext cx="78867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smtClean="0"/>
              <a:t>Образец текста</a:t>
            </a:r>
          </a:p>
        </p:txBody>
      </p:sp>
      <p:sp>
        <p:nvSpPr>
          <p:cNvPr id="4" name="Rectangle 218"/>
          <p:cNvSpPr>
            <a:spLocks noGrp="1" noChangeArrowheads="1"/>
          </p:cNvSpPr>
          <p:nvPr>
            <p:ph type="sldNum" sz="quarter" idx="10"/>
          </p:nvPr>
        </p:nvSpPr>
        <p:spPr>
          <a:ln/>
        </p:spPr>
        <p:txBody>
          <a:bodyPr/>
          <a:lstStyle>
            <a:lvl1pPr>
              <a:defRPr/>
            </a:lvl1pPr>
          </a:lstStyle>
          <a:p>
            <a:pPr>
              <a:defRPr/>
            </a:pPr>
            <a:fld id="{75D3F5C6-0C02-41BE-BD1A-314E4BB37D47}" type="slidenum">
              <a:rPr lang="ru-RU"/>
              <a:pPr>
                <a:defRPr/>
              </a:pPr>
              <a:t>‹#›</a:t>
            </a:fld>
            <a:endParaRPr lang="ru-RU"/>
          </a:p>
        </p:txBody>
      </p:sp>
      <p:sp>
        <p:nvSpPr>
          <p:cNvPr id="5" name="Rectangle 219"/>
          <p:cNvSpPr>
            <a:spLocks noGrp="1" noChangeArrowheads="1"/>
          </p:cNvSpPr>
          <p:nvPr>
            <p:ph type="dt" sz="half" idx="11"/>
          </p:nvPr>
        </p:nvSpPr>
        <p:spPr>
          <a:ln/>
        </p:spPr>
        <p:txBody>
          <a:bodyPr/>
          <a:lstStyle>
            <a:lvl1pPr>
              <a:defRPr/>
            </a:lvl1pPr>
          </a:lstStyle>
          <a:p>
            <a:pPr>
              <a:defRPr/>
            </a:pPr>
            <a:endParaRPr lang="ru-RU"/>
          </a:p>
        </p:txBody>
      </p:sp>
      <p:sp>
        <p:nvSpPr>
          <p:cNvPr id="6" name="Rectangle 220"/>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4232664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33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339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18"/>
          <p:cNvSpPr>
            <a:spLocks noGrp="1" noChangeArrowheads="1"/>
          </p:cNvSpPr>
          <p:nvPr>
            <p:ph type="sldNum" sz="quarter" idx="10"/>
          </p:nvPr>
        </p:nvSpPr>
        <p:spPr>
          <a:ln/>
        </p:spPr>
        <p:txBody>
          <a:bodyPr/>
          <a:lstStyle>
            <a:lvl1pPr>
              <a:defRPr/>
            </a:lvl1pPr>
          </a:lstStyle>
          <a:p>
            <a:pPr>
              <a:defRPr/>
            </a:pPr>
            <a:fld id="{0E028344-14A6-4E92-B7E7-9544789B85E7}" type="slidenum">
              <a:rPr lang="ru-RU"/>
              <a:pPr>
                <a:defRPr/>
              </a:pPr>
              <a:t>‹#›</a:t>
            </a:fld>
            <a:endParaRPr lang="ru-RU"/>
          </a:p>
        </p:txBody>
      </p:sp>
      <p:sp>
        <p:nvSpPr>
          <p:cNvPr id="6" name="Rectangle 219"/>
          <p:cNvSpPr>
            <a:spLocks noGrp="1" noChangeArrowheads="1"/>
          </p:cNvSpPr>
          <p:nvPr>
            <p:ph type="dt" sz="half" idx="11"/>
          </p:nvPr>
        </p:nvSpPr>
        <p:spPr>
          <a:ln/>
        </p:spPr>
        <p:txBody>
          <a:bodyPr/>
          <a:lstStyle>
            <a:lvl1pPr>
              <a:defRPr/>
            </a:lvl1pPr>
          </a:lstStyle>
          <a:p>
            <a:pPr>
              <a:defRPr/>
            </a:pPr>
            <a:endParaRPr lang="ru-RU"/>
          </a:p>
        </p:txBody>
      </p:sp>
      <p:sp>
        <p:nvSpPr>
          <p:cNvPr id="7" name="Rectangle 220"/>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1810511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365125"/>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30238" y="2505075"/>
            <a:ext cx="386873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29150" y="2505075"/>
            <a:ext cx="38877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18"/>
          <p:cNvSpPr>
            <a:spLocks noGrp="1" noChangeArrowheads="1"/>
          </p:cNvSpPr>
          <p:nvPr>
            <p:ph type="sldNum" sz="quarter" idx="10"/>
          </p:nvPr>
        </p:nvSpPr>
        <p:spPr>
          <a:ln/>
        </p:spPr>
        <p:txBody>
          <a:bodyPr/>
          <a:lstStyle>
            <a:lvl1pPr>
              <a:defRPr/>
            </a:lvl1pPr>
          </a:lstStyle>
          <a:p>
            <a:pPr>
              <a:defRPr/>
            </a:pPr>
            <a:fld id="{E6651642-D01E-4F78-873E-265952791AD6}" type="slidenum">
              <a:rPr lang="ru-RU"/>
              <a:pPr>
                <a:defRPr/>
              </a:pPr>
              <a:t>‹#›</a:t>
            </a:fld>
            <a:endParaRPr lang="ru-RU"/>
          </a:p>
        </p:txBody>
      </p:sp>
      <p:sp>
        <p:nvSpPr>
          <p:cNvPr id="8" name="Rectangle 219"/>
          <p:cNvSpPr>
            <a:spLocks noGrp="1" noChangeArrowheads="1"/>
          </p:cNvSpPr>
          <p:nvPr>
            <p:ph type="dt" sz="half" idx="11"/>
          </p:nvPr>
        </p:nvSpPr>
        <p:spPr>
          <a:ln/>
        </p:spPr>
        <p:txBody>
          <a:bodyPr/>
          <a:lstStyle>
            <a:lvl1pPr>
              <a:defRPr/>
            </a:lvl1pPr>
          </a:lstStyle>
          <a:p>
            <a:pPr>
              <a:defRPr/>
            </a:pPr>
            <a:endParaRPr lang="ru-RU"/>
          </a:p>
        </p:txBody>
      </p:sp>
      <p:sp>
        <p:nvSpPr>
          <p:cNvPr id="9" name="Rectangle 220"/>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718349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18"/>
          <p:cNvSpPr>
            <a:spLocks noGrp="1" noChangeArrowheads="1"/>
          </p:cNvSpPr>
          <p:nvPr>
            <p:ph type="sldNum" sz="quarter" idx="10"/>
          </p:nvPr>
        </p:nvSpPr>
        <p:spPr>
          <a:ln/>
        </p:spPr>
        <p:txBody>
          <a:bodyPr/>
          <a:lstStyle>
            <a:lvl1pPr>
              <a:defRPr/>
            </a:lvl1pPr>
          </a:lstStyle>
          <a:p>
            <a:pPr>
              <a:defRPr/>
            </a:pPr>
            <a:fld id="{32DAC325-451C-4B20-9435-D7DFDD69F646}" type="slidenum">
              <a:rPr lang="ru-RU"/>
              <a:pPr>
                <a:defRPr/>
              </a:pPr>
              <a:t>‹#›</a:t>
            </a:fld>
            <a:endParaRPr lang="ru-RU"/>
          </a:p>
        </p:txBody>
      </p:sp>
      <p:sp>
        <p:nvSpPr>
          <p:cNvPr id="4" name="Rectangle 219"/>
          <p:cNvSpPr>
            <a:spLocks noGrp="1" noChangeArrowheads="1"/>
          </p:cNvSpPr>
          <p:nvPr>
            <p:ph type="dt" sz="half" idx="11"/>
          </p:nvPr>
        </p:nvSpPr>
        <p:spPr>
          <a:ln/>
        </p:spPr>
        <p:txBody>
          <a:bodyPr/>
          <a:lstStyle>
            <a:lvl1pPr>
              <a:defRPr/>
            </a:lvl1pPr>
          </a:lstStyle>
          <a:p>
            <a:pPr>
              <a:defRPr/>
            </a:pPr>
            <a:endParaRPr lang="ru-RU"/>
          </a:p>
        </p:txBody>
      </p:sp>
      <p:sp>
        <p:nvSpPr>
          <p:cNvPr id="5" name="Rectangle 220"/>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1644043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18"/>
          <p:cNvSpPr>
            <a:spLocks noGrp="1" noChangeArrowheads="1"/>
          </p:cNvSpPr>
          <p:nvPr>
            <p:ph type="sldNum" sz="quarter" idx="10"/>
          </p:nvPr>
        </p:nvSpPr>
        <p:spPr>
          <a:ln/>
        </p:spPr>
        <p:txBody>
          <a:bodyPr/>
          <a:lstStyle>
            <a:lvl1pPr>
              <a:defRPr/>
            </a:lvl1pPr>
          </a:lstStyle>
          <a:p>
            <a:pPr>
              <a:defRPr/>
            </a:pPr>
            <a:fld id="{C547DCE4-D894-4124-8679-826CA23D8E96}" type="slidenum">
              <a:rPr lang="ru-RU"/>
              <a:pPr>
                <a:defRPr/>
              </a:pPr>
              <a:t>‹#›</a:t>
            </a:fld>
            <a:endParaRPr lang="ru-RU"/>
          </a:p>
        </p:txBody>
      </p:sp>
      <p:sp>
        <p:nvSpPr>
          <p:cNvPr id="3" name="Rectangle 219"/>
          <p:cNvSpPr>
            <a:spLocks noGrp="1" noChangeArrowheads="1"/>
          </p:cNvSpPr>
          <p:nvPr>
            <p:ph type="dt" sz="half" idx="11"/>
          </p:nvPr>
        </p:nvSpPr>
        <p:spPr>
          <a:ln/>
        </p:spPr>
        <p:txBody>
          <a:bodyPr/>
          <a:lstStyle>
            <a:lvl1pPr>
              <a:defRPr/>
            </a:lvl1pPr>
          </a:lstStyle>
          <a:p>
            <a:pPr>
              <a:defRPr/>
            </a:pPr>
            <a:endParaRPr lang="ru-RU"/>
          </a:p>
        </p:txBody>
      </p:sp>
      <p:sp>
        <p:nvSpPr>
          <p:cNvPr id="4" name="Rectangle 220"/>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1765529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Rectangle 218"/>
          <p:cNvSpPr>
            <a:spLocks noGrp="1" noChangeArrowheads="1"/>
          </p:cNvSpPr>
          <p:nvPr>
            <p:ph type="sldNum" sz="quarter" idx="10"/>
          </p:nvPr>
        </p:nvSpPr>
        <p:spPr>
          <a:ln/>
        </p:spPr>
        <p:txBody>
          <a:bodyPr/>
          <a:lstStyle>
            <a:lvl1pPr>
              <a:defRPr/>
            </a:lvl1pPr>
          </a:lstStyle>
          <a:p>
            <a:pPr>
              <a:defRPr/>
            </a:pPr>
            <a:fld id="{9204C233-184B-46F1-A177-F32603FC6B54}" type="slidenum">
              <a:rPr lang="ru-RU"/>
              <a:pPr>
                <a:defRPr/>
              </a:pPr>
              <a:t>‹#›</a:t>
            </a:fld>
            <a:endParaRPr lang="ru-RU"/>
          </a:p>
        </p:txBody>
      </p:sp>
      <p:sp>
        <p:nvSpPr>
          <p:cNvPr id="6" name="Rectangle 219"/>
          <p:cNvSpPr>
            <a:spLocks noGrp="1" noChangeArrowheads="1"/>
          </p:cNvSpPr>
          <p:nvPr>
            <p:ph type="dt" sz="half" idx="11"/>
          </p:nvPr>
        </p:nvSpPr>
        <p:spPr>
          <a:ln/>
        </p:spPr>
        <p:txBody>
          <a:bodyPr/>
          <a:lstStyle>
            <a:lvl1pPr>
              <a:defRPr/>
            </a:lvl1pPr>
          </a:lstStyle>
          <a:p>
            <a:pPr>
              <a:defRPr/>
            </a:pPr>
            <a:endParaRPr lang="ru-RU"/>
          </a:p>
        </p:txBody>
      </p:sp>
      <p:sp>
        <p:nvSpPr>
          <p:cNvPr id="7" name="Rectangle 220"/>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4102082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Rectangle 218"/>
          <p:cNvSpPr>
            <a:spLocks noGrp="1" noChangeArrowheads="1"/>
          </p:cNvSpPr>
          <p:nvPr>
            <p:ph type="sldNum" sz="quarter" idx="10"/>
          </p:nvPr>
        </p:nvSpPr>
        <p:spPr>
          <a:ln/>
        </p:spPr>
        <p:txBody>
          <a:bodyPr/>
          <a:lstStyle>
            <a:lvl1pPr>
              <a:defRPr/>
            </a:lvl1pPr>
          </a:lstStyle>
          <a:p>
            <a:pPr>
              <a:defRPr/>
            </a:pPr>
            <a:fld id="{709689BB-0D9C-4AD3-A80C-5490D20ABC56}" type="slidenum">
              <a:rPr lang="ru-RU"/>
              <a:pPr>
                <a:defRPr/>
              </a:pPr>
              <a:t>‹#›</a:t>
            </a:fld>
            <a:endParaRPr lang="ru-RU"/>
          </a:p>
        </p:txBody>
      </p:sp>
      <p:sp>
        <p:nvSpPr>
          <p:cNvPr id="6" name="Rectangle 219"/>
          <p:cNvSpPr>
            <a:spLocks noGrp="1" noChangeArrowheads="1"/>
          </p:cNvSpPr>
          <p:nvPr>
            <p:ph type="dt" sz="half" idx="11"/>
          </p:nvPr>
        </p:nvSpPr>
        <p:spPr>
          <a:ln/>
        </p:spPr>
        <p:txBody>
          <a:bodyPr/>
          <a:lstStyle>
            <a:lvl1pPr>
              <a:defRPr/>
            </a:lvl1pPr>
          </a:lstStyle>
          <a:p>
            <a:pPr>
              <a:defRPr/>
            </a:pPr>
            <a:endParaRPr lang="ru-RU"/>
          </a:p>
        </p:txBody>
      </p:sp>
      <p:sp>
        <p:nvSpPr>
          <p:cNvPr id="7" name="Rectangle 220"/>
          <p:cNvSpPr>
            <a:spLocks noGrp="1" noChangeArrowheads="1"/>
          </p:cNvSpPr>
          <p:nvPr>
            <p:ph type="ftr" sz="quarter" idx="12"/>
          </p:nvPr>
        </p:nvSpPr>
        <p:spPr>
          <a:ln/>
        </p:spPr>
        <p:txBody>
          <a:bodyPr/>
          <a:lstStyle>
            <a:lvl1pPr>
              <a:defRPr/>
            </a:lvl1pPr>
          </a:lstStyle>
          <a:p>
            <a:pPr>
              <a:defRPr/>
            </a:pPr>
            <a:endParaRPr lang="ru-RU"/>
          </a:p>
        </p:txBody>
      </p:sp>
    </p:spTree>
    <p:extLst>
      <p:ext uri="{BB962C8B-B14F-4D97-AF65-F5344CB8AC3E}">
        <p14:creationId xmlns:p14="http://schemas.microsoft.com/office/powerpoint/2010/main" val="876534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NUL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2F2F47"/>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96888" y="1308100"/>
            <a:ext cx="10429876" cy="5908675"/>
            <a:chOff x="-313" y="824"/>
            <a:chExt cx="6570" cy="3722"/>
          </a:xfrm>
        </p:grpSpPr>
        <p:sp>
          <p:nvSpPr>
            <p:cNvPr id="15363"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64"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65"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66"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67"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68"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69"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70"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71"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72"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73"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74"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75"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76"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77" name="Rectangle 17"/>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a:lstStyle/>
            <a:p>
              <a:pPr algn="ctr" eaLnBrk="1" hangingPunct="1">
                <a:defRPr/>
              </a:pPr>
              <a:endParaRPr lang="ru-RU">
                <a:effectLst>
                  <a:outerShdw blurRad="38100" dist="38100" dir="2700000" algn="tl">
                    <a:srgbClr val="000000"/>
                  </a:outerShdw>
                </a:effectLst>
              </a:endParaRPr>
            </a:p>
          </p:txBody>
        </p:sp>
        <p:sp>
          <p:nvSpPr>
            <p:cNvPr id="15378"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a:lstStyle/>
            <a:p>
              <a:pPr algn="ctr" eaLnBrk="1" hangingPunct="1">
                <a:defRPr/>
              </a:pPr>
              <a:endParaRPr lang="ru-RU">
                <a:effectLst>
                  <a:outerShdw blurRad="38100" dist="38100" dir="2700000" algn="tl">
                    <a:srgbClr val="000000"/>
                  </a:outerShdw>
                </a:effectLst>
              </a:endParaRPr>
            </a:p>
          </p:txBody>
        </p:sp>
        <p:sp>
          <p:nvSpPr>
            <p:cNvPr id="15379"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effectLst>
                  <a:outerShdw blurRad="38100" dist="38100" dir="2700000" algn="tl">
                    <a:srgbClr val="000000"/>
                  </a:outerShdw>
                </a:effectLst>
              </a:endParaRPr>
            </a:p>
          </p:txBody>
        </p:sp>
        <p:sp>
          <p:nvSpPr>
            <p:cNvPr id="15380"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effectLst>
                  <a:outerShdw blurRad="38100" dist="38100" dir="2700000" algn="tl">
                    <a:srgbClr val="000000"/>
                  </a:outerShdw>
                </a:effectLst>
              </a:endParaRPr>
            </a:p>
          </p:txBody>
        </p:sp>
        <p:sp>
          <p:nvSpPr>
            <p:cNvPr id="15381"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effectLst>
                  <a:outerShdw blurRad="38100" dist="38100" dir="2700000" algn="tl">
                    <a:srgbClr val="000000"/>
                  </a:outerShdw>
                </a:effectLst>
              </a:endParaRPr>
            </a:p>
          </p:txBody>
        </p:sp>
        <p:sp>
          <p:nvSpPr>
            <p:cNvPr id="15382"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effectLst>
                  <a:outerShdw blurRad="38100" dist="38100" dir="2700000" algn="tl">
                    <a:srgbClr val="000000"/>
                  </a:outerShdw>
                </a:effectLst>
              </a:endParaRPr>
            </a:p>
          </p:txBody>
        </p:sp>
        <p:sp>
          <p:nvSpPr>
            <p:cNvPr id="15383"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effectLst>
                  <a:outerShdw blurRad="38100" dist="38100" dir="2700000" algn="tl">
                    <a:srgbClr val="000000"/>
                  </a:outerShdw>
                </a:effectLst>
              </a:endParaRPr>
            </a:p>
          </p:txBody>
        </p:sp>
        <p:sp>
          <p:nvSpPr>
            <p:cNvPr id="15384"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effectLst>
                  <a:outerShdw blurRad="38100" dist="38100" dir="2700000" algn="tl">
                    <a:srgbClr val="000000"/>
                  </a:outerShdw>
                </a:effectLst>
              </a:endParaRPr>
            </a:p>
          </p:txBody>
        </p:sp>
        <p:sp>
          <p:nvSpPr>
            <p:cNvPr id="15385"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86"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effectLst>
                  <a:outerShdw blurRad="38100" dist="38100" dir="2700000" algn="tl">
                    <a:srgbClr val="000000"/>
                  </a:outerShdw>
                </a:effectLst>
              </a:endParaRPr>
            </a:p>
          </p:txBody>
        </p:sp>
        <p:sp>
          <p:nvSpPr>
            <p:cNvPr id="15387"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effectLst>
                  <a:outerShdw blurRad="38100" dist="38100" dir="2700000" algn="tl">
                    <a:srgbClr val="000000"/>
                  </a:outerShdw>
                </a:effectLst>
              </a:endParaRPr>
            </a:p>
          </p:txBody>
        </p:sp>
        <p:sp>
          <p:nvSpPr>
            <p:cNvPr id="15388"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effectLst>
                  <a:outerShdw blurRad="38100" dist="38100" dir="2700000" algn="tl">
                    <a:srgbClr val="000000"/>
                  </a:outerShdw>
                </a:effectLst>
              </a:endParaRPr>
            </a:p>
          </p:txBody>
        </p:sp>
        <p:sp>
          <p:nvSpPr>
            <p:cNvPr id="15389"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1" hangingPunct="1">
                <a:defRPr/>
              </a:pPr>
              <a:endParaRPr lang="ru-RU">
                <a:effectLst>
                  <a:outerShdw blurRad="38100" dist="38100" dir="2700000" algn="tl">
                    <a:srgbClr val="000000"/>
                  </a:outerShdw>
                </a:effectLst>
              </a:endParaRPr>
            </a:p>
          </p:txBody>
        </p:sp>
        <p:sp>
          <p:nvSpPr>
            <p:cNvPr id="15390"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91"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92"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93"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94"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a:lstStyle/>
            <a:p>
              <a:pPr algn="ctr" eaLnBrk="1" hangingPunct="1">
                <a:defRPr/>
              </a:pPr>
              <a:endParaRPr lang="ru-RU">
                <a:effectLst>
                  <a:outerShdw blurRad="38100" dist="38100" dir="2700000" algn="tl">
                    <a:srgbClr val="000000"/>
                  </a:outerShdw>
                </a:effectLst>
              </a:endParaRPr>
            </a:p>
          </p:txBody>
        </p:sp>
        <p:sp>
          <p:nvSpPr>
            <p:cNvPr id="15395"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396"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397"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398"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399"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00"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01"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02"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03"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04"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05"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06"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07"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08"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09"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10"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11"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12"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13"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14"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15"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16"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17"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18"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19"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20"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21"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22"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23"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24"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25"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26"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27"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28"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29"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30"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31"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32"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33"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34"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35"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36"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37"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38"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39"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40"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41"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42"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43"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44"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45"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46"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47"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48"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49"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50"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51"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52"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53"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54"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55"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56"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57"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58"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59"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60"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61"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62"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63"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64"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65"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66"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67"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68"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69"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70"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71"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72"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73"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74"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75"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76"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77"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78"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79"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80"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81"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82"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83"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84"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85"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86"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87"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88"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89"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90"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91"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92"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93"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94"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95"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96"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97"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98"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499"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00"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01"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02"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03"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04"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05"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06"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07"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08"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09"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10"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11"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12"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13"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14"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15"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16"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17"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18"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19"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20"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21"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22"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23"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24"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25"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26"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27"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28"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29"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30"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31"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32"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33"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34"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35"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36"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37"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38"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39"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40"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41"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42"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43"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44"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45"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46"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47"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48"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49"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50"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51"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52"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53"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54"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55"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56"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57"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58"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59"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60"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61"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62"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63"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64"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65"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66"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67"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68"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69"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70"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71"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72"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73"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74"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75"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76"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sp>
          <p:nvSpPr>
            <p:cNvPr id="15577"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w="9525">
                  <a:solidFill>
                    <a:schemeClr val="hlink"/>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endParaRPr lang="ru-RU"/>
            </a:p>
          </p:txBody>
        </p:sp>
      </p:grpSp>
      <p:sp>
        <p:nvSpPr>
          <p:cNvPr id="15578" name="Rectangle 218"/>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78124E4A-EE98-4299-AE7A-B7495EAE7B31}" type="slidenum">
              <a:rPr lang="ru-RU"/>
              <a:pPr>
                <a:defRPr/>
              </a:pPr>
              <a:t>‹#›</a:t>
            </a:fld>
            <a:endParaRPr lang="ru-RU"/>
          </a:p>
        </p:txBody>
      </p:sp>
      <p:sp>
        <p:nvSpPr>
          <p:cNvPr id="15579" name="Rectangle 219"/>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a:defRPr/>
            </a:pPr>
            <a:endParaRPr lang="ru-RU"/>
          </a:p>
        </p:txBody>
      </p:sp>
      <p:sp>
        <p:nvSpPr>
          <p:cNvPr id="15580" name="Rectangle 220"/>
          <p:cNvSpPr>
            <a:spLocks noGrp="1" noChangeArrowheads="1"/>
          </p:cNvSpPr>
          <p:nvPr>
            <p:ph type="ftr" sz="quarter" idx="3"/>
          </p:nvPr>
        </p:nvSpPr>
        <p:spPr bwMode="auto">
          <a:xfrm>
            <a:off x="31242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pPr>
              <a:defRPr/>
            </a:pPr>
            <a:endParaRPr lang="ru-RU"/>
          </a:p>
        </p:txBody>
      </p:sp>
      <p:sp>
        <p:nvSpPr>
          <p:cNvPr id="15581" name="Rectangle 221"/>
          <p:cNvSpPr>
            <a:spLocks noGrp="1" noChangeArrowheads="1"/>
          </p:cNvSpPr>
          <p:nvPr>
            <p:ph type="body" idx="1"/>
          </p:nvPr>
        </p:nvSpPr>
        <p:spPr bwMode="auto">
          <a:xfrm>
            <a:off x="457200" y="1600200"/>
            <a:ext cx="8229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5582" name="Rectangle 22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Tree>
    <p:extLst>
      <p:ext uri="{BB962C8B-B14F-4D97-AF65-F5344CB8AC3E}">
        <p14:creationId xmlns:p14="http://schemas.microsoft.com/office/powerpoint/2010/main" val="672261964"/>
      </p:ext>
    </p:extLst>
  </p:cSld>
  <p:clrMap bg1="dk2" tx1="lt1" bg2="dk1"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txStyles>
    <p:titleStyle>
      <a:lvl1pPr algn="ctr" rtl="0" eaLnBrk="0" fontAlgn="base" hangingPunct="0">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Blip>
          <a:blip r:embed="rId16"/>
        </a:buBlip>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hlink"/>
        </a:buClr>
        <a:buFont typeface="Wingdings" panose="05000000000000000000" pitchFamily="2" charset="2"/>
        <a:buBlip>
          <a:blip r:embed="rId16"/>
        </a:buBlip>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hlink"/>
        </a:buClr>
        <a:buFont typeface="Wingdings" panose="05000000000000000000" pitchFamily="2" charset="2"/>
        <a:buBlip>
          <a:blip r:embed="rId16"/>
        </a:buBlip>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32410" y="1628800"/>
            <a:ext cx="7363293" cy="646331"/>
          </a:xfrm>
          <a:prstGeom prst="rect">
            <a:avLst/>
          </a:prstGeom>
        </p:spPr>
        <p:txBody>
          <a:bodyPr wrap="square">
            <a:spAutoFit/>
          </a:bodyPr>
          <a:lstStyle/>
          <a:p>
            <a:pPr algn="ctr"/>
            <a:r>
              <a:rPr lang="ru-RU" sz="3600" dirty="0">
                <a:latin typeface="Times New Roman" panose="02020603050405020304" pitchFamily="18" charset="0"/>
                <a:cs typeface="Times New Roman" panose="02020603050405020304" pitchFamily="18" charset="0"/>
              </a:rPr>
              <a:t>Аппараты </a:t>
            </a:r>
            <a:r>
              <a:rPr lang="ru-RU" sz="3600" dirty="0" err="1">
                <a:latin typeface="Times New Roman" panose="02020603050405020304" pitchFamily="18" charset="0"/>
                <a:cs typeface="Times New Roman" panose="02020603050405020304" pitchFamily="18" charset="0"/>
              </a:rPr>
              <a:t>воздухоснабжения</a:t>
            </a:r>
            <a:endParaRPr lang="ru-RU" sz="36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496290" y="3341408"/>
            <a:ext cx="5835535" cy="1569660"/>
          </a:xfrm>
          <a:prstGeom prst="rect">
            <a:avLst/>
          </a:prstGeom>
        </p:spPr>
        <p:txBody>
          <a:bodyPr wrap="square">
            <a:spAutoFit/>
          </a:bodyPr>
          <a:lstStyle/>
          <a:p>
            <a:pPr algn="ctr"/>
            <a:r>
              <a:rPr lang="ru-RU" sz="3200" dirty="0">
                <a:latin typeface="Times New Roman" panose="02020603050405020304" pitchFamily="18" charset="0"/>
                <a:cs typeface="Times New Roman" panose="02020603050405020304" pitchFamily="18" charset="0"/>
              </a:rPr>
              <a:t>Лекция 1</a:t>
            </a:r>
          </a:p>
          <a:p>
            <a:pPr algn="ctr"/>
            <a:r>
              <a:rPr lang="ru-RU" sz="3200" dirty="0">
                <a:latin typeface="Times New Roman" panose="02020603050405020304" pitchFamily="18" charset="0"/>
                <a:cs typeface="Times New Roman" panose="02020603050405020304" pitchFamily="18" charset="0"/>
              </a:rPr>
              <a:t>Классификация компрессоров. Поршневой компрессор</a:t>
            </a:r>
            <a:r>
              <a:rPr lang="ru-RU" dirty="0"/>
              <a:t>.</a:t>
            </a:r>
          </a:p>
        </p:txBody>
      </p:sp>
    </p:spTree>
    <p:extLst>
      <p:ext uri="{BB962C8B-B14F-4D97-AF65-F5344CB8AC3E}">
        <p14:creationId xmlns:p14="http://schemas.microsoft.com/office/powerpoint/2010/main" val="1572452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512" y="6430"/>
            <a:ext cx="9144000" cy="6001643"/>
          </a:xfrm>
          <a:prstGeom prst="rect">
            <a:avLst/>
          </a:prstGeom>
        </p:spPr>
        <p:txBody>
          <a:bodyPr wrap="square">
            <a:spAutoFit/>
          </a:bodyPr>
          <a:lstStyle/>
          <a:p>
            <a:pPr fontAlgn="base"/>
            <a:r>
              <a:rPr lang="ru-RU" sz="2400" dirty="0">
                <a:latin typeface="Times New Roman" pitchFamily="18" charset="0"/>
                <a:cs typeface="Times New Roman" pitchFamily="18" charset="0"/>
              </a:rPr>
              <a:t>Для предотвращения самовозгорания смазки компрессоры оборудуются водяным (труба 10 для подвода воды) или воздушным охлаждением. При этом процесс сжатия воздуха будет приближаться к изотермическому (с постоянной температурой), который является теоретически самым выгодным. Одноступенчатый компрессор, исходя из условий безопасности и экономичности его работы, целесообразно применять со степенью повышения давления при сжатии до b = 7 - 8. При больших сжатиях применяются многоступенчатые компрессоры, в которых, чередуя сжатие с промежуточным охлаждением, можно получать газ очень высоких давлений - выше 10 </a:t>
            </a:r>
            <a:r>
              <a:rPr lang="ru-RU" sz="2400" dirty="0" err="1">
                <a:latin typeface="Times New Roman" pitchFamily="18" charset="0"/>
                <a:cs typeface="Times New Roman" pitchFamily="18" charset="0"/>
              </a:rPr>
              <a:t>Мн</a:t>
            </a:r>
            <a:r>
              <a:rPr lang="ru-RU" sz="2400" dirty="0">
                <a:latin typeface="Times New Roman" pitchFamily="18" charset="0"/>
                <a:cs typeface="Times New Roman" pitchFamily="18" charset="0"/>
              </a:rPr>
              <a:t>/м2. В поршневых компрессорах обычно предусматривается автоматическое регулирование производительности в зависимости от расхода сжатого газа для обеспечения постоянного давления в нагнетательном трубопроводе. Существует несколько способов регулирования. Простейший из них - регулирование изменением частоты вращения вала.</a:t>
            </a:r>
          </a:p>
        </p:txBody>
      </p:sp>
    </p:spTree>
    <p:extLst>
      <p:ext uri="{BB962C8B-B14F-4D97-AF65-F5344CB8AC3E}">
        <p14:creationId xmlns:p14="http://schemas.microsoft.com/office/powerpoint/2010/main" val="371240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496" y="0"/>
            <a:ext cx="9073008" cy="2308324"/>
          </a:xfrm>
          <a:prstGeom prst="rect">
            <a:avLst/>
          </a:prstGeom>
        </p:spPr>
        <p:txBody>
          <a:bodyPr wrap="square">
            <a:spAutoFit/>
          </a:bodyPr>
          <a:lstStyle/>
          <a:p>
            <a:r>
              <a:rPr lang="ru-RU" sz="2400" dirty="0">
                <a:latin typeface="Times New Roman" pitchFamily="18" charset="0"/>
                <a:cs typeface="Times New Roman" pitchFamily="18" charset="0"/>
              </a:rPr>
              <a:t>По назначению компрессоры классифицируются по отрасли производства, для которых они предназначены (химические, холодильные, энергетические, общего назначения и т. д.). По роду сжимаемого газа (воздушный, кислородный, хлорный, азотный, гелиевый, </a:t>
            </a:r>
            <a:r>
              <a:rPr lang="ru-RU" sz="2400" dirty="0" err="1">
                <a:latin typeface="Times New Roman" pitchFamily="18" charset="0"/>
                <a:cs typeface="Times New Roman" pitchFamily="18" charset="0"/>
              </a:rPr>
              <a:t>фреоновый</a:t>
            </a:r>
            <a:r>
              <a:rPr lang="ru-RU" sz="2400" dirty="0">
                <a:latin typeface="Times New Roman" pitchFamily="18" charset="0"/>
                <a:cs typeface="Times New Roman" pitchFamily="18" charset="0"/>
              </a:rPr>
              <a:t>, углекислотный и т. д.). По способу отвода теплоты - с жидкостным или воздушным охлаждением</a:t>
            </a:r>
          </a:p>
        </p:txBody>
      </p:sp>
    </p:spTree>
    <p:extLst>
      <p:ext uri="{BB962C8B-B14F-4D97-AF65-F5344CB8AC3E}">
        <p14:creationId xmlns:p14="http://schemas.microsoft.com/office/powerpoint/2010/main" val="647766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99392"/>
            <a:ext cx="9144000" cy="6771597"/>
          </a:xfrm>
          <a:prstGeom prst="rect">
            <a:avLst/>
          </a:prstGeom>
        </p:spPr>
        <p:txBody>
          <a:bodyPr wrap="square">
            <a:spAutoFit/>
          </a:bodyPr>
          <a:lstStyle/>
          <a:p>
            <a:pPr>
              <a:lnSpc>
                <a:spcPct val="115000"/>
              </a:lnSpc>
              <a:spcAft>
                <a:spcPts val="1000"/>
              </a:spcAft>
            </a:pPr>
            <a:r>
              <a:rPr lang="ru-RU" b="1" dirty="0">
                <a:latin typeface="Times New Roman" panose="02020603050405020304" pitchFamily="18" charset="0"/>
                <a:ea typeface="Calibri" panose="020F0502020204030204" pitchFamily="34" charset="0"/>
                <a:cs typeface="Times New Roman" panose="02020603050405020304" pitchFamily="18" charset="0"/>
              </a:rPr>
              <a:t>ПОРШНЕВЫЕ ОДНОСТУПЕНЧАТЫЕ КОМПРЕССОРЫ</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Схема одноступенчатого поршневого компрессора показана на рис. 4. Поршень 1 совершает возвратно-поступательное движение между нижней (правой) и верхней (левой) мертвыми точками. Расстояние между нижней и верхней мертвыми точками называют ходом поршня. Движение поршня может быть произведено кривошипно-шатунным механизмом с приводом от электродвигателя или двигателя другого вида.</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Объем цилиндра 2 заполняется газом при движении поршня от верхней мертвой точки к нижней при открытом впускном клапане 3. Открытие впускного клапана происходит при возникновении малой разности давлений внутри цилиндра и во всасывающем трубопроводе. Заполнивший цилиндр газ сжимается при движении поршня от нижней мертвой точки к верхней. Впускной клапан закрывается, как только давление в цилиндре превысит давление перед клапаном. Газ сжимается до тех пор, пока давление в цилиндре не превысит давления за выпускным клапаном 4. Под действием образовавшейся разности давлений выпускной клапан открывается и сжатый газ выталкивается поршнем из цилиндра.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5205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Прямоугольник 1"/>
              <p:cNvSpPr/>
              <p:nvPr/>
            </p:nvSpPr>
            <p:spPr>
              <a:xfrm>
                <a:off x="0" y="404664"/>
                <a:ext cx="9144000" cy="4680320"/>
              </a:xfrm>
              <a:prstGeom prst="rect">
                <a:avLst/>
              </a:prstGeom>
            </p:spPr>
            <p:txBody>
              <a:bodyPr wrap="square">
                <a:spAutoFit/>
              </a:bodyPr>
              <a:lstStyle/>
              <a:p>
                <a:pPr>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Объем цилиндра между крайними положениями поршня называется рабочим объемом </a:t>
                </a:r>
                <a14:m>
                  <m:oMath xmlns:m="http://schemas.openxmlformats.org/officeDocument/2006/math">
                    <m:sSub>
                      <m:sSubPr>
                        <m:ctrlPr>
                          <a:rPr lang="ru-RU" sz="2000" i="1">
                            <a:latin typeface="Cambria Math" panose="02040503050406030204" pitchFamily="18" charset="0"/>
                            <a:ea typeface="Calibri" panose="020F0502020204030204" pitchFamily="34" charset="0"/>
                            <a:cs typeface="Times New Roman" panose="02020603050405020304" pitchFamily="18" charset="0"/>
                          </a:rPr>
                        </m:ctrlPr>
                      </m:sSubPr>
                      <m:e>
                        <m:r>
                          <a:rPr lang="ru-RU" sz="2000" i="1">
                            <a:latin typeface="Cambria Math" panose="02040503050406030204" pitchFamily="18" charset="0"/>
                            <a:ea typeface="Calibri" panose="020F0502020204030204" pitchFamily="34" charset="0"/>
                            <a:cs typeface="Times New Roman" panose="02020603050405020304" pitchFamily="18" charset="0"/>
                          </a:rPr>
                          <m:t>𝑉</m:t>
                        </m:r>
                      </m:e>
                      <m:sub>
                        <m:r>
                          <a:rPr lang="ru-RU" sz="2000" i="1">
                            <a:latin typeface="Cambria Math" panose="02040503050406030204" pitchFamily="18" charset="0"/>
                            <a:ea typeface="Calibri" panose="020F0502020204030204" pitchFamily="34" charset="0"/>
                            <a:cs typeface="Times New Roman" panose="02020603050405020304" pitchFamily="18" charset="0"/>
                          </a:rPr>
                          <m:t>𝑃</m:t>
                        </m:r>
                      </m:sub>
                    </m:sSub>
                  </m:oMath>
                </a14:m>
                <a:r>
                  <a:rPr lang="ru-RU" sz="2000" dirty="0">
                    <a:latin typeface="Times New Roman" panose="02020603050405020304" pitchFamily="18" charset="0"/>
                    <a:ea typeface="Calibri" panose="020F0502020204030204" pitchFamily="34" charset="0"/>
                    <a:cs typeface="Times New Roman" panose="02020603050405020304" pitchFamily="18" charset="0"/>
                  </a:rPr>
                  <a:t>. Рабочий объем цилиндра меньше полного объема </a:t>
                </a:r>
                <a14:m>
                  <m:oMath xmlns:m="http://schemas.openxmlformats.org/officeDocument/2006/math">
                    <m:sSub>
                      <m:sSubPr>
                        <m:ctrlPr>
                          <a:rPr lang="ru-RU" sz="2000" i="1">
                            <a:latin typeface="Cambria Math" panose="02040503050406030204" pitchFamily="18" charset="0"/>
                            <a:ea typeface="Calibri" panose="020F0502020204030204" pitchFamily="34" charset="0"/>
                            <a:cs typeface="Times New Roman" panose="02020603050405020304" pitchFamily="18" charset="0"/>
                          </a:rPr>
                        </m:ctrlPr>
                      </m:sSubPr>
                      <m:e>
                        <m:r>
                          <a:rPr lang="ru-RU" sz="2000" i="1">
                            <a:latin typeface="Cambria Math" panose="02040503050406030204" pitchFamily="18" charset="0"/>
                            <a:ea typeface="Calibri" panose="020F0502020204030204" pitchFamily="34" charset="0"/>
                            <a:cs typeface="Times New Roman" panose="02020603050405020304" pitchFamily="18" charset="0"/>
                          </a:rPr>
                          <m:t>Р</m:t>
                        </m:r>
                      </m:e>
                      <m:sub>
                        <m:r>
                          <a:rPr lang="ru-RU" sz="2000" i="1">
                            <a:latin typeface="Cambria Math" panose="02040503050406030204" pitchFamily="18" charset="0"/>
                            <a:ea typeface="Calibri" panose="020F0502020204030204" pitchFamily="34" charset="0"/>
                            <a:cs typeface="Times New Roman" panose="02020603050405020304" pitchFamily="18" charset="0"/>
                          </a:rPr>
                          <m:t>ц</m:t>
                        </m:r>
                      </m:sub>
                    </m:sSub>
                  </m:oMath>
                </a14:m>
                <a:r>
                  <a:rPr lang="ru-RU" sz="2000" dirty="0">
                    <a:latin typeface="Times New Roman" panose="02020603050405020304" pitchFamily="18" charset="0"/>
                    <a:ea typeface="Calibri" panose="020F0502020204030204" pitchFamily="34" charset="0"/>
                    <a:cs typeface="Times New Roman" panose="02020603050405020304" pitchFamily="18" charset="0"/>
                  </a:rPr>
                  <a:t> на величину объема вредного или мертвого пространства </a:t>
                </a:r>
                <a14:m>
                  <m:oMath xmlns:m="http://schemas.openxmlformats.org/officeDocument/2006/math">
                    <m:sSub>
                      <m:sSubPr>
                        <m:ctrlPr>
                          <a:rPr lang="ru-RU" sz="2000" i="1">
                            <a:latin typeface="Cambria Math" panose="02040503050406030204" pitchFamily="18" charset="0"/>
                            <a:ea typeface="Calibri" panose="020F0502020204030204" pitchFamily="34" charset="0"/>
                            <a:cs typeface="Times New Roman" panose="02020603050405020304" pitchFamily="18" charset="0"/>
                          </a:rPr>
                        </m:ctrlPr>
                      </m:sSubPr>
                      <m:e>
                        <m:r>
                          <a:rPr lang="ru-RU" sz="2000" i="1">
                            <a:latin typeface="Cambria Math" panose="02040503050406030204" pitchFamily="18" charset="0"/>
                            <a:ea typeface="Calibri" panose="020F0502020204030204" pitchFamily="34" charset="0"/>
                            <a:cs typeface="Times New Roman" panose="02020603050405020304" pitchFamily="18" charset="0"/>
                          </a:rPr>
                          <m:t>𝑉</m:t>
                        </m:r>
                      </m:e>
                      <m:sub>
                        <m:r>
                          <a:rPr lang="ru-RU" sz="2000" i="1">
                            <a:latin typeface="Cambria Math" panose="02040503050406030204" pitchFamily="18" charset="0"/>
                            <a:ea typeface="Calibri" panose="020F0502020204030204" pitchFamily="34" charset="0"/>
                            <a:cs typeface="Times New Roman" panose="02020603050405020304" pitchFamily="18" charset="0"/>
                          </a:rPr>
                          <m:t>𝑀</m:t>
                        </m:r>
                      </m:sub>
                    </m:sSub>
                  </m:oMath>
                </a14:m>
                <a:r>
                  <a:rPr lang="ru-RU" sz="2000" dirty="0">
                    <a:latin typeface="Times New Roman" panose="02020603050405020304" pitchFamily="18" charset="0"/>
                    <a:ea typeface="Calibri" panose="020F0502020204030204" pitchFamily="34" charset="0"/>
                    <a:cs typeface="Times New Roman" panose="02020603050405020304" pitchFamily="18" charset="0"/>
                  </a:rPr>
                  <a:t>. Мертвое (вредное) пространство образуется между крышкой цилиндра и поршнем, когда он находится в верхней мертвой точке. Во избежание разрушения компрессора при крайнем положении поршня между ним и крышкой цилиндра должен остаться небольшой зазор. Хотя объем вредного пространства невелик (2—6% от рабочего объема цилиндра), влияние его на работу компрессора существенно.</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На рис. 4 приведена также индикаторная диаграмма компрессора — зависимость давления от положения поршня, т.е. от </a:t>
                </a:r>
                <a:r>
                  <a:rPr lang="ru-RU" sz="2000" dirty="0" smtClean="0">
                    <a:latin typeface="Times New Roman" panose="02020603050405020304" pitchFamily="18" charset="0"/>
                    <a:ea typeface="Calibri" panose="020F0502020204030204" pitchFamily="34" charset="0"/>
                    <a:cs typeface="Times New Roman" panose="02020603050405020304" pitchFamily="18" charset="0"/>
                  </a:rPr>
                  <a:t>объема.</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2" name="Прямоугольник 1"/>
              <p:cNvSpPr>
                <a:spLocks noRot="1" noChangeAspect="1" noMove="1" noResize="1" noEditPoints="1" noAdjustHandles="1" noChangeArrowheads="1" noChangeShapeType="1" noTextEdit="1"/>
              </p:cNvSpPr>
              <p:nvPr/>
            </p:nvSpPr>
            <p:spPr>
              <a:xfrm>
                <a:off x="0" y="404664"/>
                <a:ext cx="9144000" cy="4680320"/>
              </a:xfrm>
              <a:prstGeom prst="rect">
                <a:avLst/>
              </a:prstGeom>
              <a:blipFill>
                <a:blip r:embed="rId2"/>
                <a:stretch>
                  <a:fillRect l="-667" r="-533" b="-1432"/>
                </a:stretch>
              </a:blipFill>
            </p:spPr>
            <p:txBody>
              <a:bodyPr/>
              <a:lstStyle/>
              <a:p>
                <a:r>
                  <a:rPr lang="ru-RU">
                    <a:noFill/>
                  </a:rPr>
                  <a:t> </a:t>
                </a:r>
              </a:p>
            </p:txBody>
          </p:sp>
        </mc:Fallback>
      </mc:AlternateContent>
    </p:spTree>
    <p:extLst>
      <p:ext uri="{BB962C8B-B14F-4D97-AF65-F5344CB8AC3E}">
        <p14:creationId xmlns:p14="http://schemas.microsoft.com/office/powerpoint/2010/main" val="2721591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C:\Users\Андрей\Desktop\276.png"/>
          <p:cNvPicPr/>
          <p:nvPr/>
        </p:nvPicPr>
        <p:blipFill>
          <a:blip r:embed="rId2">
            <a:extLst>
              <a:ext uri="{28A0092B-C50C-407E-A947-70E740481C1C}">
                <a14:useLocalDpi xmlns:a14="http://schemas.microsoft.com/office/drawing/2010/main" val="0"/>
              </a:ext>
            </a:extLst>
          </a:blip>
          <a:srcRect/>
          <a:stretch>
            <a:fillRect/>
          </a:stretch>
        </p:blipFill>
        <p:spPr bwMode="auto">
          <a:xfrm>
            <a:off x="1619672" y="0"/>
            <a:ext cx="4032448" cy="5877272"/>
          </a:xfrm>
          <a:prstGeom prst="rect">
            <a:avLst/>
          </a:prstGeom>
          <a:noFill/>
          <a:ln>
            <a:noFill/>
          </a:ln>
        </p:spPr>
      </p:pic>
      <p:sp>
        <p:nvSpPr>
          <p:cNvPr id="3" name="Прямоугольник 2"/>
          <p:cNvSpPr/>
          <p:nvPr/>
        </p:nvSpPr>
        <p:spPr>
          <a:xfrm>
            <a:off x="10571" y="5877272"/>
            <a:ext cx="9180512" cy="507831"/>
          </a:xfrm>
          <a:prstGeom prst="rect">
            <a:avLst/>
          </a:prstGeom>
        </p:spPr>
        <p:txBody>
          <a:bodyPr wrap="square">
            <a:spAutoFit/>
          </a:bodyPr>
          <a:lstStyle/>
          <a:p>
            <a:pPr>
              <a:lnSpc>
                <a:spcPct val="150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Рис. 4. Схема и индикаторная диаграмма поршневого компрессора цилиндра над поршнем.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898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Прямоугольник 1"/>
              <p:cNvSpPr/>
              <p:nvPr/>
            </p:nvSpPr>
            <p:spPr>
              <a:xfrm>
                <a:off x="0" y="188640"/>
                <a:ext cx="9144000" cy="6038641"/>
              </a:xfrm>
              <a:prstGeom prst="rect">
                <a:avLst/>
              </a:prstGeom>
            </p:spPr>
            <p:txBody>
              <a:bodyPr wrap="square">
                <a:spAutoFit/>
              </a:bodyPr>
              <a:lstStyle/>
              <a:p>
                <a:pPr>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На диаграмме линия 1—2 соответствует сжатию газа, линия 2—3 — выталкиванию газа из цилиндра. Превышение давления в конце сжатия над конечным давлением </a:t>
                </a:r>
                <a14:m>
                  <m:oMath xmlns:m="http://schemas.openxmlformats.org/officeDocument/2006/math">
                    <m:sSub>
                      <m:sSubPr>
                        <m:ctrlPr>
                          <a:rPr lang="ru-RU" sz="2000" i="1">
                            <a:latin typeface="Cambria Math" panose="02040503050406030204" pitchFamily="18" charset="0"/>
                            <a:ea typeface="Calibri" panose="020F0502020204030204" pitchFamily="34" charset="0"/>
                            <a:cs typeface="Times New Roman" panose="02020603050405020304" pitchFamily="18" charset="0"/>
                          </a:rPr>
                        </m:ctrlPr>
                      </m:sSubPr>
                      <m:e>
                        <m:r>
                          <a:rPr lang="ru-RU" sz="2000" i="1">
                            <a:latin typeface="Cambria Math" panose="02040503050406030204" pitchFamily="18" charset="0"/>
                            <a:ea typeface="Calibri" panose="020F0502020204030204" pitchFamily="34" charset="0"/>
                            <a:cs typeface="Times New Roman" panose="02020603050405020304" pitchFamily="18" charset="0"/>
                          </a:rPr>
                          <m:t>р</m:t>
                        </m:r>
                      </m:e>
                      <m:sub>
                        <m:r>
                          <a:rPr lang="ru-RU" sz="2000" i="1">
                            <a:latin typeface="Cambria Math" panose="02040503050406030204" pitchFamily="18" charset="0"/>
                            <a:ea typeface="Calibri" panose="020F0502020204030204" pitchFamily="34" charset="0"/>
                            <a:cs typeface="Times New Roman" panose="02020603050405020304" pitchFamily="18" charset="0"/>
                          </a:rPr>
                          <m:t>К</m:t>
                        </m:r>
                      </m:sub>
                    </m:sSub>
                  </m:oMath>
                </a14:m>
                <a:r>
                  <a:rPr lang="ru-RU" sz="2000" dirty="0">
                    <a:latin typeface="Times New Roman" panose="02020603050405020304" pitchFamily="18" charset="0"/>
                    <a:ea typeface="Calibri" panose="020F0502020204030204" pitchFamily="34" charset="0"/>
                    <a:cs typeface="Times New Roman" panose="02020603050405020304" pitchFamily="18" charset="0"/>
                  </a:rPr>
                  <a:t> выталкиваемого газа обусловлено инерцией клапана и гидравлическими сопротивлениями.</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Выталкивание газа завершается в т. 3, когда поршень достигает верхней мертвой точки. В начале движения поршня в обратном направлении падение давления в цилиндре приводит к закрытию выпускного клапана. Далее происходит расширение газа, оставшегося во вредном пространстве, — линия 3—4. Когда давление в цилиндре становится меньше давления перед всасывающим клапаном </a:t>
                </a:r>
                <a14:m>
                  <m:oMath xmlns:m="http://schemas.openxmlformats.org/officeDocument/2006/math">
                    <m:sSub>
                      <m:sSubPr>
                        <m:ctrlPr>
                          <a:rPr lang="ru-RU" sz="2000" i="1">
                            <a:latin typeface="Cambria Math" panose="02040503050406030204" pitchFamily="18" charset="0"/>
                            <a:ea typeface="Calibri" panose="020F0502020204030204" pitchFamily="34" charset="0"/>
                            <a:cs typeface="Times New Roman" panose="02020603050405020304" pitchFamily="18" charset="0"/>
                          </a:rPr>
                        </m:ctrlPr>
                      </m:sSubPr>
                      <m:e>
                        <m:r>
                          <a:rPr lang="ru-RU" sz="2000" i="1">
                            <a:latin typeface="Cambria Math" panose="02040503050406030204" pitchFamily="18" charset="0"/>
                            <a:ea typeface="Calibri" panose="020F0502020204030204" pitchFamily="34" charset="0"/>
                            <a:cs typeface="Times New Roman" panose="02020603050405020304" pitchFamily="18" charset="0"/>
                          </a:rPr>
                          <m:t>р</m:t>
                        </m:r>
                      </m:e>
                      <m:sub>
                        <m:r>
                          <a:rPr lang="ru-RU" sz="2000" i="1">
                            <a:latin typeface="Cambria Math" panose="02040503050406030204" pitchFamily="18" charset="0"/>
                            <a:ea typeface="Calibri" panose="020F0502020204030204" pitchFamily="34" charset="0"/>
                            <a:cs typeface="Times New Roman" panose="02020603050405020304" pitchFamily="18" charset="0"/>
                          </a:rPr>
                          <m:t>н</m:t>
                        </m:r>
                      </m:sub>
                    </m:sSub>
                  </m:oMath>
                </a14:m>
                <a:r>
                  <a:rPr lang="ru-RU" sz="2000" dirty="0">
                    <a:latin typeface="Times New Roman" panose="02020603050405020304" pitchFamily="18" charset="0"/>
                    <a:ea typeface="Calibri" panose="020F0502020204030204" pitchFamily="34" charset="0"/>
                    <a:cs typeface="Times New Roman" panose="02020603050405020304" pitchFamily="18" charset="0"/>
                  </a:rPr>
                  <a:t>, он открывается и начинается всасывание свежей порции газа — линия 4—1. Разность начального давления и давления в цилиндре в процессе всасывания обусловлена гидравлическими сопротивлениями во всасывающем тракте.</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2" name="Прямоугольник 1"/>
              <p:cNvSpPr>
                <a:spLocks noRot="1" noChangeAspect="1" noMove="1" noResize="1" noEditPoints="1" noAdjustHandles="1" noChangeArrowheads="1" noChangeShapeType="1" noTextEdit="1"/>
              </p:cNvSpPr>
              <p:nvPr/>
            </p:nvSpPr>
            <p:spPr>
              <a:xfrm>
                <a:off x="0" y="188640"/>
                <a:ext cx="9144000" cy="6038641"/>
              </a:xfrm>
              <a:prstGeom prst="rect">
                <a:avLst/>
              </a:prstGeom>
              <a:blipFill>
                <a:blip r:embed="rId2"/>
                <a:stretch>
                  <a:fillRect l="-667" b="-807"/>
                </a:stretch>
              </a:blipFill>
            </p:spPr>
            <p:txBody>
              <a:bodyPr/>
              <a:lstStyle/>
              <a:p>
                <a:r>
                  <a:rPr lang="ru-RU">
                    <a:noFill/>
                  </a:rPr>
                  <a:t> </a:t>
                </a:r>
              </a:p>
            </p:txBody>
          </p:sp>
        </mc:Fallback>
      </mc:AlternateContent>
    </p:spTree>
    <p:extLst>
      <p:ext uri="{BB962C8B-B14F-4D97-AF65-F5344CB8AC3E}">
        <p14:creationId xmlns:p14="http://schemas.microsoft.com/office/powerpoint/2010/main" val="3910610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Прямоугольник 1"/>
              <p:cNvSpPr/>
              <p:nvPr/>
            </p:nvSpPr>
            <p:spPr>
              <a:xfrm>
                <a:off x="0" y="0"/>
                <a:ext cx="9144000" cy="6967933"/>
              </a:xfrm>
              <a:prstGeom prst="rect">
                <a:avLst/>
              </a:prstGeom>
            </p:spPr>
            <p:txBody>
              <a:bodyPr wrap="square">
                <a:spAutoFit/>
              </a:bodyPr>
              <a:lstStyle/>
              <a:p>
                <a:pPr>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Объем свежей порции газа </a:t>
                </a:r>
                <a14:m>
                  <m:oMath xmlns:m="http://schemas.openxmlformats.org/officeDocument/2006/math">
                    <m:sSub>
                      <m:sSubPr>
                        <m:ctrlPr>
                          <a:rPr lang="ru-RU" sz="2000" i="1">
                            <a:latin typeface="Cambria Math" panose="02040503050406030204" pitchFamily="18" charset="0"/>
                            <a:ea typeface="Calibri" panose="020F0502020204030204" pitchFamily="34" charset="0"/>
                            <a:cs typeface="Times New Roman" panose="02020603050405020304" pitchFamily="18" charset="0"/>
                          </a:rPr>
                        </m:ctrlPr>
                      </m:sSubPr>
                      <m:e>
                        <m:r>
                          <a:rPr lang="en-US" sz="2000" i="1">
                            <a:latin typeface="Cambria Math" panose="02040503050406030204" pitchFamily="18" charset="0"/>
                            <a:ea typeface="Calibri" panose="020F0502020204030204" pitchFamily="34" charset="0"/>
                            <a:cs typeface="Times New Roman" panose="02020603050405020304" pitchFamily="18" charset="0"/>
                          </a:rPr>
                          <m:t>𝑉</m:t>
                        </m:r>
                      </m:e>
                      <m:sub>
                        <m:r>
                          <a:rPr lang="ru-RU" sz="2000" i="1">
                            <a:latin typeface="Cambria Math" panose="02040503050406030204" pitchFamily="18" charset="0"/>
                            <a:ea typeface="Calibri" panose="020F0502020204030204" pitchFamily="34" charset="0"/>
                            <a:cs typeface="Times New Roman" panose="02020603050405020304" pitchFamily="18" charset="0"/>
                          </a:rPr>
                          <m:t>в</m:t>
                        </m:r>
                      </m:sub>
                    </m:sSub>
                  </m:oMath>
                </a14:m>
                <a:r>
                  <a:rPr lang="ru-RU" sz="2000" dirty="0">
                    <a:latin typeface="Times New Roman" panose="02020603050405020304" pitchFamily="18" charset="0"/>
                    <a:ea typeface="Calibri" panose="020F0502020204030204" pitchFamily="34" charset="0"/>
                    <a:cs typeface="Times New Roman" panose="02020603050405020304" pitchFamily="18" charset="0"/>
                  </a:rPr>
                  <a:t>, определяющий производительность компрессора, меньше рабочего объема цилиндра. Эта разность, очевидно, зависит от объема вредного пространства и конечного давления сжатия. С увеличением объема вредного пространства и конечного давления производительность уменьшается.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Работа, затраченная на сжатие газа в компрессоре, может быть найдена с использованием термодинамических соотношений. Поскольку эти соотношения справедливы только для обратимых процессов, необходимо ввести упрощающие допущения.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Для теоретического компрессора принимаем следующие допущения: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а) вредное пространство отсутствует;</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б) давление в процессах всасывания и выталкивания остается постоянным и равным давлению </a:t>
                </a:r>
                <a14:m>
                  <m:oMath xmlns:m="http://schemas.openxmlformats.org/officeDocument/2006/math">
                    <m:sSub>
                      <m:sSubPr>
                        <m:ctrlPr>
                          <a:rPr lang="ru-RU" sz="2000" i="1">
                            <a:latin typeface="Cambria Math" panose="02040503050406030204" pitchFamily="18" charset="0"/>
                            <a:ea typeface="Calibri" panose="020F0502020204030204" pitchFamily="34" charset="0"/>
                            <a:cs typeface="Times New Roman" panose="02020603050405020304" pitchFamily="18" charset="0"/>
                          </a:rPr>
                        </m:ctrlPr>
                      </m:sSubPr>
                      <m:e>
                        <m:r>
                          <a:rPr lang="ru-RU" sz="2000" i="1">
                            <a:latin typeface="Cambria Math" panose="02040503050406030204" pitchFamily="18" charset="0"/>
                            <a:ea typeface="Calibri" panose="020F0502020204030204" pitchFamily="34" charset="0"/>
                            <a:cs typeface="Times New Roman" panose="02020603050405020304" pitchFamily="18" charset="0"/>
                          </a:rPr>
                          <m:t>р</m:t>
                        </m:r>
                      </m:e>
                      <m:sub>
                        <m:r>
                          <a:rPr lang="ru-RU" sz="2000" i="1">
                            <a:latin typeface="Cambria Math" panose="02040503050406030204" pitchFamily="18" charset="0"/>
                            <a:ea typeface="Calibri" panose="020F0502020204030204" pitchFamily="34" charset="0"/>
                            <a:cs typeface="Times New Roman" panose="02020603050405020304" pitchFamily="18" charset="0"/>
                          </a:rPr>
                          <m:t>н</m:t>
                        </m:r>
                      </m:sub>
                    </m:sSub>
                  </m:oMath>
                </a14:m>
                <a:r>
                  <a:rPr lang="ru-RU" sz="2000" dirty="0">
                    <a:latin typeface="Times New Roman" panose="02020603050405020304" pitchFamily="18" charset="0"/>
                    <a:ea typeface="Calibri" panose="020F0502020204030204" pitchFamily="34" charset="0"/>
                    <a:cs typeface="Times New Roman" panose="02020603050405020304" pitchFamily="18" charset="0"/>
                  </a:rPr>
                  <a:t> и </a:t>
                </a:r>
                <a14:m>
                  <m:oMath xmlns:m="http://schemas.openxmlformats.org/officeDocument/2006/math">
                    <m:sSub>
                      <m:sSubPr>
                        <m:ctrlPr>
                          <a:rPr lang="ru-RU" sz="2000" i="1">
                            <a:latin typeface="Cambria Math" panose="02040503050406030204" pitchFamily="18" charset="0"/>
                            <a:ea typeface="Calibri" panose="020F0502020204030204" pitchFamily="34" charset="0"/>
                            <a:cs typeface="Times New Roman" panose="02020603050405020304" pitchFamily="18" charset="0"/>
                          </a:rPr>
                        </m:ctrlPr>
                      </m:sSubPr>
                      <m:e>
                        <m:r>
                          <a:rPr lang="ru-RU" sz="2000" i="1">
                            <a:latin typeface="Cambria Math" panose="02040503050406030204" pitchFamily="18" charset="0"/>
                            <a:ea typeface="Calibri" panose="020F0502020204030204" pitchFamily="34" charset="0"/>
                            <a:cs typeface="Times New Roman" panose="02020603050405020304" pitchFamily="18" charset="0"/>
                          </a:rPr>
                          <m:t>р</m:t>
                        </m:r>
                      </m:e>
                      <m:sub>
                        <m:r>
                          <a:rPr lang="ru-RU" sz="2000" i="1">
                            <a:latin typeface="Cambria Math" panose="02040503050406030204" pitchFamily="18" charset="0"/>
                            <a:ea typeface="Calibri" panose="020F0502020204030204" pitchFamily="34" charset="0"/>
                            <a:cs typeface="Times New Roman" panose="02020603050405020304" pitchFamily="18" charset="0"/>
                          </a:rPr>
                          <m:t>К</m:t>
                        </m:r>
                      </m:sub>
                    </m:sSub>
                  </m:oMath>
                </a14:m>
                <a:r>
                  <a:rPr lang="ru-RU" sz="2000" dirty="0">
                    <a:latin typeface="Times New Roman" panose="02020603050405020304" pitchFamily="18" charset="0"/>
                    <a:ea typeface="Calibri" panose="020F0502020204030204" pitchFamily="34" charset="0"/>
                    <a:cs typeface="Times New Roman" panose="02020603050405020304" pitchFamily="18" charset="0"/>
                  </a:rPr>
                  <a:t> соответственно;</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в) сжатие происходит по </a:t>
                </a:r>
                <a:r>
                  <a:rPr lang="ru-RU" sz="2000" dirty="0" err="1">
                    <a:latin typeface="Times New Roman" panose="02020603050405020304" pitchFamily="18" charset="0"/>
                    <a:ea typeface="Calibri" panose="020F0502020204030204" pitchFamily="34" charset="0"/>
                    <a:cs typeface="Times New Roman" panose="02020603050405020304" pitchFamily="18" charset="0"/>
                  </a:rPr>
                  <a:t>политропе</a:t>
                </a:r>
                <a:r>
                  <a:rPr lang="ru-RU" sz="2000" dirty="0">
                    <a:latin typeface="Times New Roman" panose="02020603050405020304" pitchFamily="18" charset="0"/>
                    <a:ea typeface="Calibri" panose="020F0502020204030204" pitchFamily="34" charset="0"/>
                    <a:cs typeface="Times New Roman" panose="02020603050405020304" pitchFamily="18" charset="0"/>
                  </a:rPr>
                  <a:t> с постоянным показателем </a:t>
                </a:r>
                <a:r>
                  <a:rPr lang="en-US" sz="2000" dirty="0">
                    <a:latin typeface="Times New Roman" panose="02020603050405020304" pitchFamily="18" charset="0"/>
                    <a:ea typeface="Calibri" panose="020F0502020204030204" pitchFamily="34" charset="0"/>
                    <a:cs typeface="Times New Roman" panose="02020603050405020304" pitchFamily="18" charset="0"/>
                  </a:rPr>
                  <a:t>n</a:t>
                </a:r>
                <a:r>
                  <a:rPr lang="ru-RU" sz="2000" dirty="0">
                    <a:latin typeface="Times New Roman" panose="02020603050405020304" pitchFamily="18" charset="0"/>
                    <a:ea typeface="Calibri" panose="020F0502020204030204" pitchFamily="34" charset="0"/>
                    <a:cs typeface="Times New Roman" panose="02020603050405020304" pitchFamily="18" charset="0"/>
                  </a:rPr>
                  <a:t>, который может принимать значение от 1 — изотермическое сжатие, до k — адиабатное сжатие;</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г) все процессы обратимые.</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2" name="Прямоугольник 1"/>
              <p:cNvSpPr>
                <a:spLocks noRot="1" noChangeAspect="1" noMove="1" noResize="1" noEditPoints="1" noAdjustHandles="1" noChangeArrowheads="1" noChangeShapeType="1" noTextEdit="1"/>
              </p:cNvSpPr>
              <p:nvPr/>
            </p:nvSpPr>
            <p:spPr>
              <a:xfrm>
                <a:off x="0" y="0"/>
                <a:ext cx="9144000" cy="6967933"/>
              </a:xfrm>
              <a:prstGeom prst="rect">
                <a:avLst/>
              </a:prstGeom>
              <a:blipFill>
                <a:blip r:embed="rId2"/>
                <a:stretch>
                  <a:fillRect l="-667" b="-525"/>
                </a:stretch>
              </a:blipFill>
            </p:spPr>
            <p:txBody>
              <a:bodyPr/>
              <a:lstStyle/>
              <a:p>
                <a:r>
                  <a:rPr lang="ru-RU">
                    <a:noFill/>
                  </a:rPr>
                  <a:t> </a:t>
                </a:r>
              </a:p>
            </p:txBody>
          </p:sp>
        </mc:Fallback>
      </mc:AlternateContent>
    </p:spTree>
    <p:extLst>
      <p:ext uri="{BB962C8B-B14F-4D97-AF65-F5344CB8AC3E}">
        <p14:creationId xmlns:p14="http://schemas.microsoft.com/office/powerpoint/2010/main" val="3836794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682094"/>
            <a:ext cx="9144000" cy="5565947"/>
          </a:xfrm>
          <a:prstGeom prst="rect">
            <a:avLst/>
          </a:prstGeom>
        </p:spPr>
        <p:txBody>
          <a:bodyPr wrap="square">
            <a:spAutoFit/>
          </a:bodyPr>
          <a:lstStyle/>
          <a:p>
            <a:pPr>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Диаграмма теоретического компрессора, построенная с учетом принятых допущений, приведена на рис. 5. На теоретической диаграмме процессы 4—1 — всасывание газа; 1—2 — политропное сжатие; 2—3 — выталкивание сжатого газа. Процесс 1—2u соответствует изотермическому сжатию, процесс 1—2а — адиабатному.</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Работа, затрачиваемая на получение сжатого газа, равна алгебраической сумме работ процессов, совершаемых в компрессоре: при политропном сжатии — процессов 1—2; 2—3; 3—4 и 4—1</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0426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C:\Users\Андрей\Desktop\277.png"/>
          <p:cNvPicPr/>
          <p:nvPr/>
        </p:nvPicPr>
        <p:blipFill>
          <a:blip r:embed="rId2">
            <a:extLst>
              <a:ext uri="{28A0092B-C50C-407E-A947-70E740481C1C}">
                <a14:useLocalDpi xmlns:a14="http://schemas.microsoft.com/office/drawing/2010/main" val="0"/>
              </a:ext>
            </a:extLst>
          </a:blip>
          <a:srcRect/>
          <a:stretch>
            <a:fillRect/>
          </a:stretch>
        </p:blipFill>
        <p:spPr bwMode="auto">
          <a:xfrm>
            <a:off x="1547664" y="0"/>
            <a:ext cx="4968552" cy="5301208"/>
          </a:xfrm>
          <a:prstGeom prst="rect">
            <a:avLst/>
          </a:prstGeom>
          <a:noFill/>
          <a:ln>
            <a:noFill/>
          </a:ln>
        </p:spPr>
      </p:pic>
      <p:sp>
        <p:nvSpPr>
          <p:cNvPr id="3" name="Прямоугольник 2"/>
          <p:cNvSpPr/>
          <p:nvPr/>
        </p:nvSpPr>
        <p:spPr>
          <a:xfrm>
            <a:off x="0" y="5517232"/>
            <a:ext cx="9144000" cy="507831"/>
          </a:xfrm>
          <a:prstGeom prst="rect">
            <a:avLst/>
          </a:prstGeom>
        </p:spPr>
        <p:txBody>
          <a:bodyPr wrap="square">
            <a:spAutoFit/>
          </a:bodyPr>
          <a:lstStyle/>
          <a:p>
            <a:pPr>
              <a:lnSpc>
                <a:spcPct val="150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Рис. 5. Теоретическая диаграмма поршневого компрессора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2693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C:\Users\Андрей\Desktop\278.png"/>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60648"/>
            <a:ext cx="6552728" cy="792088"/>
          </a:xfrm>
          <a:prstGeom prst="rect">
            <a:avLst/>
          </a:prstGeom>
          <a:noFill/>
          <a:ln>
            <a:noFill/>
          </a:ln>
        </p:spPr>
      </p:pic>
      <mc:AlternateContent xmlns:mc="http://schemas.openxmlformats.org/markup-compatibility/2006" xmlns:a14="http://schemas.microsoft.com/office/drawing/2010/main">
        <mc:Choice Requires="a14">
          <p:sp>
            <p:nvSpPr>
              <p:cNvPr id="3" name="Прямоугольник 2"/>
              <p:cNvSpPr/>
              <p:nvPr/>
            </p:nvSpPr>
            <p:spPr>
              <a:xfrm>
                <a:off x="107504" y="1556792"/>
                <a:ext cx="9036496" cy="4465133"/>
              </a:xfrm>
              <a:prstGeom prst="rect">
                <a:avLst/>
              </a:prstGeom>
            </p:spPr>
            <p:txBody>
              <a:bodyPr wrap="square">
                <a:spAutoFit/>
              </a:bodyPr>
              <a:lstStyle/>
              <a:p>
                <a:pPr>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Работа в процессе 4—1 положительна (увеличение объема), в процессах 1—2 и 2—3 — отрицательна, в процессе 3—4 — равна нулю.</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При изображении процесса на р, v-диаграмме площадь под линией процесса равна работе с учетом масштаба построения графика. Таким образом, работа процесса </a:t>
                </a:r>
                <a14:m>
                  <m:oMath xmlns:m="http://schemas.openxmlformats.org/officeDocument/2006/math">
                    <m:sSub>
                      <m:sSubPr>
                        <m:ctrlPr>
                          <a:rPr lang="ru-RU" sz="2400" i="1">
                            <a:latin typeface="Cambria Math" panose="02040503050406030204" pitchFamily="18" charset="0"/>
                            <a:ea typeface="Calibri" panose="020F0502020204030204" pitchFamily="34" charset="0"/>
                            <a:cs typeface="Times New Roman" panose="02020603050405020304" pitchFamily="18" charset="0"/>
                          </a:rPr>
                        </m:ctrlPr>
                      </m:sSubPr>
                      <m:e>
                        <m:r>
                          <a:rPr lang="ru-RU" sz="2400" i="1">
                            <a:latin typeface="Cambria Math" panose="02040503050406030204" pitchFamily="18" charset="0"/>
                            <a:ea typeface="Calibri" panose="020F0502020204030204" pitchFamily="34" charset="0"/>
                            <a:cs typeface="Times New Roman" panose="02020603050405020304" pitchFamily="18" charset="0"/>
                          </a:rPr>
                          <m:t>𝑙</m:t>
                        </m:r>
                      </m:e>
                      <m:sub>
                        <m:r>
                          <a:rPr lang="ru-RU" sz="2400" i="1">
                            <a:latin typeface="Cambria Math" panose="02040503050406030204" pitchFamily="18" charset="0"/>
                            <a:ea typeface="Calibri" panose="020F0502020204030204" pitchFamily="34" charset="0"/>
                            <a:cs typeface="Times New Roman" panose="02020603050405020304" pitchFamily="18" charset="0"/>
                          </a:rPr>
                          <m:t>4−1</m:t>
                        </m:r>
                      </m:sub>
                    </m:sSub>
                    <m:r>
                      <a:rPr lang="ru-RU" sz="2400" i="1">
                        <a:latin typeface="Cambria Math" panose="02040503050406030204" pitchFamily="18" charset="0"/>
                        <a:ea typeface="Calibri" panose="020F0502020204030204" pitchFamily="34" charset="0"/>
                        <a:cs typeface="Times New Roman" panose="02020603050405020304" pitchFamily="18" charset="0"/>
                      </a:rPr>
                      <m:t>=</m:t>
                    </m:r>
                    <m:sSub>
                      <m:sSubPr>
                        <m:ctrlPr>
                          <a:rPr lang="ru-RU" sz="2400" i="1">
                            <a:latin typeface="Cambria Math" panose="02040503050406030204" pitchFamily="18" charset="0"/>
                            <a:ea typeface="Calibri" panose="020F0502020204030204" pitchFamily="34" charset="0"/>
                            <a:cs typeface="Times New Roman" panose="02020603050405020304" pitchFamily="18" charset="0"/>
                          </a:rPr>
                        </m:ctrlPr>
                      </m:sSubPr>
                      <m:e>
                        <m:r>
                          <a:rPr lang="ru-RU" sz="2400" i="1">
                            <a:latin typeface="Cambria Math" panose="02040503050406030204" pitchFamily="18" charset="0"/>
                            <a:ea typeface="Calibri" panose="020F0502020204030204" pitchFamily="34" charset="0"/>
                            <a:cs typeface="Times New Roman" panose="02020603050405020304" pitchFamily="18" charset="0"/>
                          </a:rPr>
                          <m:t>𝑆</m:t>
                        </m:r>
                      </m:e>
                      <m:sub>
                        <m:r>
                          <a:rPr lang="ru-RU" sz="2400" i="1">
                            <a:latin typeface="Cambria Math" panose="02040503050406030204" pitchFamily="18" charset="0"/>
                            <a:ea typeface="Calibri" panose="020F0502020204030204" pitchFamily="34" charset="0"/>
                            <a:cs typeface="Times New Roman" panose="02020603050405020304" pitchFamily="18" charset="0"/>
                          </a:rPr>
                          <m:t>𝑂</m:t>
                        </m:r>
                        <m:r>
                          <a:rPr lang="ru-RU" sz="2400" i="1">
                            <a:latin typeface="Cambria Math" panose="02040503050406030204" pitchFamily="18" charset="0"/>
                            <a:ea typeface="Calibri" panose="020F0502020204030204" pitchFamily="34" charset="0"/>
                            <a:cs typeface="Times New Roman" panose="02020603050405020304" pitchFamily="18" charset="0"/>
                          </a:rPr>
                          <m:t>—4—</m:t>
                        </m:r>
                        <m:r>
                          <a:rPr lang="ru-RU" sz="2400" i="1">
                            <a:latin typeface="Cambria Math" panose="02040503050406030204" pitchFamily="18" charset="0"/>
                            <a:ea typeface="Calibri" panose="020F0502020204030204" pitchFamily="34" charset="0"/>
                            <a:cs typeface="Times New Roman" panose="02020603050405020304" pitchFamily="18" charset="0"/>
                          </a:rPr>
                          <m:t>𝑙</m:t>
                        </m:r>
                        <m:r>
                          <a:rPr lang="ru-RU" sz="2400" i="1">
                            <a:latin typeface="Cambria Math" panose="02040503050406030204" pitchFamily="18" charset="0"/>
                            <a:ea typeface="Calibri" panose="020F0502020204030204" pitchFamily="34" charset="0"/>
                            <a:cs typeface="Times New Roman" panose="02020603050405020304" pitchFamily="18" charset="0"/>
                          </a:rPr>
                          <m:t>—</m:t>
                        </m:r>
                        <m:r>
                          <a:rPr lang="ru-RU" sz="2400" i="1">
                            <a:latin typeface="Cambria Math" panose="02040503050406030204" pitchFamily="18" charset="0"/>
                            <a:ea typeface="Calibri" panose="020F0502020204030204" pitchFamily="34" charset="0"/>
                            <a:cs typeface="Times New Roman" panose="02020603050405020304" pitchFamily="18" charset="0"/>
                          </a:rPr>
                          <m:t>𝑏</m:t>
                        </m:r>
                      </m:sub>
                    </m:sSub>
                  </m:oMath>
                </a14:m>
                <a:r>
                  <a:rPr lang="ru-RU" sz="2400" dirty="0">
                    <a:latin typeface="Times New Roman" panose="02020603050405020304" pitchFamily="18" charset="0"/>
                    <a:ea typeface="Calibri" panose="020F0502020204030204" pitchFamily="34" charset="0"/>
                    <a:cs typeface="Times New Roman" panose="02020603050405020304" pitchFamily="18" charset="0"/>
                  </a:rPr>
                  <a:t>, работа процесса</a:t>
                </a:r>
                <a14:m>
                  <m:oMath xmlns:m="http://schemas.openxmlformats.org/officeDocument/2006/math">
                    <m:r>
                      <a:rPr lang="ru-RU" sz="2400" i="1">
                        <a:latin typeface="Cambria Math" panose="02040503050406030204" pitchFamily="18" charset="0"/>
                        <a:ea typeface="Calibri" panose="020F0502020204030204" pitchFamily="34" charset="0"/>
                        <a:cs typeface="Times New Roman" panose="02020603050405020304" pitchFamily="18" charset="0"/>
                      </a:rPr>
                      <m:t> </m:t>
                    </m:r>
                    <m:sSub>
                      <m:sSubPr>
                        <m:ctrlPr>
                          <a:rPr lang="ru-RU" sz="2400" i="1">
                            <a:latin typeface="Cambria Math" panose="02040503050406030204" pitchFamily="18" charset="0"/>
                            <a:ea typeface="Calibri" panose="020F0502020204030204" pitchFamily="34" charset="0"/>
                            <a:cs typeface="Times New Roman" panose="02020603050405020304" pitchFamily="18" charset="0"/>
                          </a:rPr>
                        </m:ctrlPr>
                      </m:sSubPr>
                      <m:e>
                        <m:r>
                          <a:rPr lang="ru-RU" sz="2400" i="1">
                            <a:latin typeface="Cambria Math" panose="02040503050406030204" pitchFamily="18" charset="0"/>
                            <a:ea typeface="Calibri" panose="020F0502020204030204" pitchFamily="34" charset="0"/>
                            <a:cs typeface="Times New Roman" panose="02020603050405020304" pitchFamily="18" charset="0"/>
                          </a:rPr>
                          <m:t>𝑙</m:t>
                        </m:r>
                      </m:e>
                      <m:sub>
                        <m:r>
                          <a:rPr lang="ru-RU" sz="2400" i="1">
                            <a:latin typeface="Cambria Math" panose="02040503050406030204" pitchFamily="18" charset="0"/>
                            <a:ea typeface="Calibri" panose="020F0502020204030204" pitchFamily="34" charset="0"/>
                            <a:cs typeface="Times New Roman" panose="02020603050405020304" pitchFamily="18" charset="0"/>
                          </a:rPr>
                          <m:t>1−2</m:t>
                        </m:r>
                      </m:sub>
                    </m:sSub>
                    <m:r>
                      <a:rPr lang="ru-RU" sz="2400" i="1">
                        <a:latin typeface="Cambria Math" panose="02040503050406030204" pitchFamily="18" charset="0"/>
                        <a:ea typeface="Calibri" panose="020F0502020204030204" pitchFamily="34" charset="0"/>
                        <a:cs typeface="Times New Roman" panose="02020603050405020304" pitchFamily="18" charset="0"/>
                      </a:rPr>
                      <m:t>=</m:t>
                    </m:r>
                    <m:sSub>
                      <m:sSubPr>
                        <m:ctrlPr>
                          <a:rPr lang="ru-RU" sz="2400" i="1">
                            <a:latin typeface="Cambria Math" panose="02040503050406030204" pitchFamily="18" charset="0"/>
                            <a:ea typeface="Calibri" panose="020F0502020204030204" pitchFamily="34" charset="0"/>
                            <a:cs typeface="Times New Roman" panose="02020603050405020304" pitchFamily="18" charset="0"/>
                          </a:rPr>
                        </m:ctrlPr>
                      </m:sSubPr>
                      <m:e>
                        <m:r>
                          <a:rPr lang="ru-RU" sz="2400" i="1">
                            <a:latin typeface="Cambria Math" panose="02040503050406030204" pitchFamily="18" charset="0"/>
                            <a:ea typeface="Calibri" panose="020F0502020204030204" pitchFamily="34" charset="0"/>
                            <a:cs typeface="Times New Roman" panose="02020603050405020304" pitchFamily="18" charset="0"/>
                          </a:rPr>
                          <m:t>𝑆</m:t>
                        </m:r>
                      </m:e>
                      <m:sub>
                        <m:r>
                          <a:rPr lang="ru-RU" sz="2400" i="1">
                            <a:latin typeface="Cambria Math" panose="02040503050406030204" pitchFamily="18" charset="0"/>
                            <a:ea typeface="Calibri" panose="020F0502020204030204" pitchFamily="34" charset="0"/>
                            <a:cs typeface="Times New Roman" panose="02020603050405020304" pitchFamily="18" charset="0"/>
                          </a:rPr>
                          <m:t>𝑎</m:t>
                        </m:r>
                        <m:r>
                          <a:rPr lang="ru-RU" sz="2400" i="1">
                            <a:latin typeface="Cambria Math" panose="02040503050406030204" pitchFamily="18" charset="0"/>
                            <a:ea typeface="Calibri" panose="020F0502020204030204" pitchFamily="34" charset="0"/>
                            <a:cs typeface="Times New Roman" panose="02020603050405020304" pitchFamily="18" charset="0"/>
                          </a:rPr>
                          <m:t>—2—</m:t>
                        </m:r>
                        <m:r>
                          <a:rPr lang="ru-RU" sz="2400" i="1">
                            <a:latin typeface="Cambria Math" panose="02040503050406030204" pitchFamily="18" charset="0"/>
                            <a:ea typeface="Calibri" panose="020F0502020204030204" pitchFamily="34" charset="0"/>
                            <a:cs typeface="Times New Roman" panose="02020603050405020304" pitchFamily="18" charset="0"/>
                          </a:rPr>
                          <m:t>𝑙</m:t>
                        </m:r>
                        <m:r>
                          <a:rPr lang="ru-RU" sz="2400" i="1">
                            <a:latin typeface="Cambria Math" panose="02040503050406030204" pitchFamily="18" charset="0"/>
                            <a:ea typeface="Calibri" panose="020F0502020204030204" pitchFamily="34" charset="0"/>
                            <a:cs typeface="Times New Roman" panose="02020603050405020304" pitchFamily="18" charset="0"/>
                          </a:rPr>
                          <m:t>—</m:t>
                        </m:r>
                        <m:r>
                          <a:rPr lang="ru-RU" sz="2400" i="1">
                            <a:latin typeface="Cambria Math" panose="02040503050406030204" pitchFamily="18" charset="0"/>
                            <a:ea typeface="Calibri" panose="020F0502020204030204" pitchFamily="34" charset="0"/>
                            <a:cs typeface="Times New Roman" panose="02020603050405020304" pitchFamily="18" charset="0"/>
                          </a:rPr>
                          <m:t>𝑏</m:t>
                        </m:r>
                      </m:sub>
                    </m:sSub>
                  </m:oMath>
                </a14:m>
                <a:r>
                  <a:rPr lang="ru-RU" sz="2400" dirty="0">
                    <a:latin typeface="Times New Roman" panose="02020603050405020304" pitchFamily="18" charset="0"/>
                    <a:ea typeface="Calibri" panose="020F0502020204030204" pitchFamily="34" charset="0"/>
                    <a:cs typeface="Times New Roman" panose="02020603050405020304" pitchFamily="18" charset="0"/>
                  </a:rPr>
                  <a:t>, процесса  </a:t>
                </a:r>
                <a14:m>
                  <m:oMath xmlns:m="http://schemas.openxmlformats.org/officeDocument/2006/math">
                    <m:sSub>
                      <m:sSubPr>
                        <m:ctrlPr>
                          <a:rPr lang="ru-RU" sz="2400" i="1">
                            <a:latin typeface="Cambria Math" panose="02040503050406030204" pitchFamily="18" charset="0"/>
                            <a:ea typeface="Calibri" panose="020F0502020204030204" pitchFamily="34" charset="0"/>
                            <a:cs typeface="Times New Roman" panose="02020603050405020304" pitchFamily="18" charset="0"/>
                          </a:rPr>
                        </m:ctrlPr>
                      </m:sSubPr>
                      <m:e>
                        <m:r>
                          <a:rPr lang="en-US" sz="2400" i="1">
                            <a:latin typeface="Cambria Math" panose="02040503050406030204" pitchFamily="18" charset="0"/>
                            <a:ea typeface="Calibri" panose="020F0502020204030204" pitchFamily="34" charset="0"/>
                            <a:cs typeface="Times New Roman" panose="02020603050405020304" pitchFamily="18" charset="0"/>
                          </a:rPr>
                          <m:t>𝑙</m:t>
                        </m:r>
                      </m:e>
                      <m:sub>
                        <m:r>
                          <a:rPr lang="ru-RU" sz="2400" i="1">
                            <a:latin typeface="Cambria Math" panose="02040503050406030204" pitchFamily="18" charset="0"/>
                            <a:ea typeface="Calibri" panose="020F0502020204030204" pitchFamily="34" charset="0"/>
                            <a:cs typeface="Times New Roman" panose="02020603050405020304" pitchFamily="18" charset="0"/>
                          </a:rPr>
                          <m:t>2−3</m:t>
                        </m:r>
                      </m:sub>
                    </m:sSub>
                    <m:r>
                      <a:rPr lang="ru-RU" sz="2400" i="1">
                        <a:latin typeface="Cambria Math" panose="02040503050406030204" pitchFamily="18" charset="0"/>
                        <a:ea typeface="Calibri" panose="020F0502020204030204" pitchFamily="34" charset="0"/>
                        <a:cs typeface="Times New Roman" panose="02020603050405020304" pitchFamily="18" charset="0"/>
                      </a:rPr>
                      <m:t>=</m:t>
                    </m:r>
                    <m:sSub>
                      <m:sSubPr>
                        <m:ctrlPr>
                          <a:rPr lang="ru-RU" sz="2400" i="1">
                            <a:latin typeface="Cambria Math" panose="02040503050406030204" pitchFamily="18" charset="0"/>
                            <a:ea typeface="Calibri" panose="020F0502020204030204" pitchFamily="34" charset="0"/>
                            <a:cs typeface="Times New Roman" panose="02020603050405020304" pitchFamily="18" charset="0"/>
                          </a:rPr>
                        </m:ctrlPr>
                      </m:sSubPr>
                      <m:e>
                        <m:r>
                          <a:rPr lang="ru-RU" sz="2400" i="1">
                            <a:latin typeface="Cambria Math" panose="02040503050406030204" pitchFamily="18" charset="0"/>
                            <a:ea typeface="Calibri" panose="020F0502020204030204" pitchFamily="34" charset="0"/>
                            <a:cs typeface="Times New Roman" panose="02020603050405020304" pitchFamily="18" charset="0"/>
                          </a:rPr>
                          <m:t>𝑆</m:t>
                        </m:r>
                      </m:e>
                      <m:sub>
                        <m:r>
                          <a:rPr lang="ru-RU" sz="2400" i="1">
                            <a:latin typeface="Cambria Math" panose="02040503050406030204" pitchFamily="18" charset="0"/>
                            <a:ea typeface="Calibri" panose="020F0502020204030204" pitchFamily="34" charset="0"/>
                            <a:cs typeface="Times New Roman" panose="02020603050405020304" pitchFamily="18" charset="0"/>
                          </a:rPr>
                          <m:t>0—3—2—а</m:t>
                        </m:r>
                      </m:sub>
                    </m:sSub>
                    <m:r>
                      <a:rPr lang="ru-RU" sz="2400" i="1">
                        <a:latin typeface="Cambria Math" panose="02040503050406030204" pitchFamily="18" charset="0"/>
                        <a:ea typeface="Calibri" panose="020F0502020204030204" pitchFamily="34" charset="0"/>
                        <a:cs typeface="Times New Roman" panose="02020603050405020304" pitchFamily="18" charset="0"/>
                      </a:rPr>
                      <m:t>. </m:t>
                    </m:r>
                  </m:oMath>
                </a14:m>
                <a:r>
                  <a:rPr lang="ru-RU" sz="2400" dirty="0">
                    <a:latin typeface="Times New Roman" panose="02020603050405020304" pitchFamily="18" charset="0"/>
                    <a:ea typeface="Calibri" panose="020F0502020204030204" pitchFamily="34" charset="0"/>
                    <a:cs typeface="Times New Roman" panose="02020603050405020304" pitchFamily="18" charset="0"/>
                  </a:rPr>
                  <a:t>С учетом знаков работы имеем </a:t>
                </a:r>
                <a14:m>
                  <m:oMath xmlns:m="http://schemas.openxmlformats.org/officeDocument/2006/math">
                    <m:sSub>
                      <m:sSubPr>
                        <m:ctrlPr>
                          <a:rPr lang="ru-RU" sz="2400" i="1">
                            <a:latin typeface="Cambria Math" panose="02040503050406030204" pitchFamily="18" charset="0"/>
                            <a:ea typeface="Calibri" panose="020F0502020204030204" pitchFamily="34" charset="0"/>
                            <a:cs typeface="Times New Roman" panose="02020603050405020304" pitchFamily="18" charset="0"/>
                          </a:rPr>
                        </m:ctrlPr>
                      </m:sSubPr>
                      <m:e>
                        <m:r>
                          <a:rPr lang="ru-RU" sz="2400" i="1">
                            <a:latin typeface="Cambria Math" panose="02040503050406030204" pitchFamily="18" charset="0"/>
                            <a:ea typeface="Calibri" panose="020F0502020204030204" pitchFamily="34" charset="0"/>
                            <a:cs typeface="Times New Roman" panose="02020603050405020304" pitchFamily="18" charset="0"/>
                          </a:rPr>
                          <m:t>𝐿</m:t>
                        </m:r>
                      </m:e>
                      <m:sub>
                        <m:r>
                          <a:rPr lang="ru-RU" sz="2400" i="1">
                            <a:latin typeface="Cambria Math" panose="02040503050406030204" pitchFamily="18" charset="0"/>
                            <a:ea typeface="Calibri" panose="020F0502020204030204" pitchFamily="34" charset="0"/>
                            <a:cs typeface="Times New Roman" panose="02020603050405020304" pitchFamily="18" charset="0"/>
                          </a:rPr>
                          <m:t>полн</m:t>
                        </m:r>
                      </m:sub>
                    </m:sSub>
                  </m:oMath>
                </a14:m>
                <a:r>
                  <a:rPr lang="ru-RU" sz="2400" dirty="0">
                    <a:latin typeface="Times New Roman" panose="02020603050405020304" pitchFamily="18" charset="0"/>
                    <a:ea typeface="Calibri" panose="020F0502020204030204" pitchFamily="34" charset="0"/>
                    <a:cs typeface="Times New Roman" panose="02020603050405020304" pitchFamily="18" charset="0"/>
                  </a:rPr>
                  <a:t> = </a:t>
                </a:r>
                <a:r>
                  <a:rPr lang="en-US" sz="2400" dirty="0">
                    <a:latin typeface="Times New Roman" panose="02020603050405020304" pitchFamily="18" charset="0"/>
                    <a:ea typeface="Calibri" panose="020F0502020204030204" pitchFamily="34" charset="0"/>
                    <a:cs typeface="Times New Roman" panose="02020603050405020304" pitchFamily="18" charset="0"/>
                  </a:rPr>
                  <a:t>S</a:t>
                </a:r>
                <a:r>
                  <a:rPr lang="ru-RU" sz="2400" dirty="0">
                    <a:latin typeface="Times New Roman" panose="02020603050405020304" pitchFamily="18" charset="0"/>
                    <a:ea typeface="Calibri" panose="020F0502020204030204" pitchFamily="34" charset="0"/>
                    <a:cs typeface="Times New Roman" panose="02020603050405020304" pitchFamily="18" charset="0"/>
                  </a:rPr>
                  <a:t> (1—2—3—4).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3" name="Прямоугольник 2"/>
              <p:cNvSpPr>
                <a:spLocks noRot="1" noChangeAspect="1" noMove="1" noResize="1" noEditPoints="1" noAdjustHandles="1" noChangeArrowheads="1" noChangeShapeType="1" noTextEdit="1"/>
              </p:cNvSpPr>
              <p:nvPr/>
            </p:nvSpPr>
            <p:spPr>
              <a:xfrm>
                <a:off x="107504" y="1556792"/>
                <a:ext cx="9036496" cy="4465133"/>
              </a:xfrm>
              <a:prstGeom prst="rect">
                <a:avLst/>
              </a:prstGeom>
              <a:blipFill>
                <a:blip r:embed="rId3"/>
                <a:stretch>
                  <a:fillRect l="-1080" r="-675" b="-2046"/>
                </a:stretch>
              </a:blipFill>
            </p:spPr>
            <p:txBody>
              <a:bodyPr/>
              <a:lstStyle/>
              <a:p>
                <a:r>
                  <a:rPr lang="ru-RU">
                    <a:noFill/>
                  </a:rPr>
                  <a:t> </a:t>
                </a:r>
              </a:p>
            </p:txBody>
          </p:sp>
        </mc:Fallback>
      </mc:AlternateContent>
    </p:spTree>
    <p:extLst>
      <p:ext uri="{BB962C8B-B14F-4D97-AF65-F5344CB8AC3E}">
        <p14:creationId xmlns:p14="http://schemas.microsoft.com/office/powerpoint/2010/main" val="67262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1"/>
            <a:ext cx="9100190" cy="461665"/>
          </a:xfrm>
          <a:prstGeom prst="rect">
            <a:avLst/>
          </a:prstGeom>
        </p:spPr>
        <p:txBody>
          <a:bodyPr wrap="square">
            <a:spAutoFit/>
          </a:bodyPr>
          <a:lstStyle/>
          <a:p>
            <a:r>
              <a:rPr lang="ru-RU" sz="2400" b="1"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sp>
        <p:nvSpPr>
          <p:cNvPr id="4" name="Прямоугольник 3"/>
          <p:cNvSpPr/>
          <p:nvPr/>
        </p:nvSpPr>
        <p:spPr>
          <a:xfrm>
            <a:off x="1" y="1"/>
            <a:ext cx="9144000" cy="5632311"/>
          </a:xfrm>
          <a:prstGeom prst="rect">
            <a:avLst/>
          </a:prstGeom>
        </p:spPr>
        <p:txBody>
          <a:bodyPr wrap="square">
            <a:spAutoFit/>
          </a:bodyPr>
          <a:lstStyle/>
          <a:p>
            <a:pPr fontAlgn="base"/>
            <a:r>
              <a:rPr lang="ru-RU" sz="2400" b="1" dirty="0">
                <a:latin typeface="Times New Roman" pitchFamily="18" charset="0"/>
                <a:cs typeface="Times New Roman" pitchFamily="18" charset="0"/>
              </a:rPr>
              <a:t>Компрессор (нагнетатель)</a:t>
            </a:r>
            <a:r>
              <a:rPr lang="ru-RU" sz="2400" dirty="0">
                <a:latin typeface="Times New Roman" pitchFamily="18" charset="0"/>
                <a:cs typeface="Times New Roman" pitchFamily="18" charset="0"/>
              </a:rPr>
              <a:t>  - энергетическая машина или устройство для повышения давления (сжатия) и перемещения газообразных веществ</a:t>
            </a:r>
            <a:r>
              <a:rPr lang="ru-RU" sz="2400" dirty="0" smtClean="0">
                <a:latin typeface="Times New Roman" pitchFamily="18" charset="0"/>
                <a:cs typeface="Times New Roman" pitchFamily="18" charset="0"/>
              </a:rPr>
              <a:t>.</a:t>
            </a:r>
          </a:p>
          <a:p>
            <a:pPr fontAlgn="base"/>
            <a:endParaRPr lang="ru-RU" sz="2400" dirty="0">
              <a:latin typeface="Times New Roman" pitchFamily="18" charset="0"/>
              <a:cs typeface="Times New Roman" pitchFamily="18" charset="0"/>
            </a:endParaRPr>
          </a:p>
          <a:p>
            <a:r>
              <a:rPr lang="ru-RU" sz="2400" b="1" dirty="0">
                <a:latin typeface="Times New Roman" pitchFamily="18" charset="0"/>
                <a:cs typeface="Times New Roman" pitchFamily="18" charset="0"/>
              </a:rPr>
              <a:t>Компрессорная установка</a:t>
            </a:r>
            <a:r>
              <a:rPr lang="ru-RU" sz="2400" dirty="0">
                <a:latin typeface="Times New Roman" pitchFamily="18" charset="0"/>
                <a:cs typeface="Times New Roman" pitchFamily="18" charset="0"/>
              </a:rPr>
              <a:t> - это совокупность компрессора, привода и вспомогательного оборудования (</a:t>
            </a:r>
            <a:r>
              <a:rPr lang="ru-RU" sz="2400" dirty="0" err="1">
                <a:latin typeface="Times New Roman" pitchFamily="18" charset="0"/>
                <a:cs typeface="Times New Roman" pitchFamily="18" charset="0"/>
              </a:rPr>
              <a:t>газоохладителя</a:t>
            </a:r>
            <a:r>
              <a:rPr lang="ru-RU" sz="2400" dirty="0">
                <a:latin typeface="Times New Roman" pitchFamily="18" charset="0"/>
                <a:cs typeface="Times New Roman" pitchFamily="18" charset="0"/>
              </a:rPr>
              <a:t>, осушителя сжатого воздуха и т. д</a:t>
            </a:r>
            <a:r>
              <a:rPr lang="ru-RU" sz="2400" dirty="0" smtClean="0">
                <a:latin typeface="Times New Roman" pitchFamily="18" charset="0"/>
                <a:cs typeface="Times New Roman" pitchFamily="18" charset="0"/>
              </a:rPr>
              <a:t>.).</a:t>
            </a:r>
          </a:p>
          <a:p>
            <a:endParaRPr lang="ru-RU" sz="2400" dirty="0">
              <a:latin typeface="Times New Roman" pitchFamily="18" charset="0"/>
              <a:cs typeface="Times New Roman" pitchFamily="18" charset="0"/>
            </a:endParaRPr>
          </a:p>
          <a:p>
            <a:pPr fontAlgn="base"/>
            <a:r>
              <a:rPr lang="ru-RU" sz="2400" dirty="0">
                <a:latin typeface="Times New Roman" pitchFamily="18" charset="0"/>
                <a:cs typeface="Times New Roman" pitchFamily="18" charset="0"/>
              </a:rPr>
              <a:t>Общепринятая классификация механических компрессоров по принципу действия, под принципом действия понимают основную особенность процесса повышения давления, зависящую от конструкции компрессора. По принципу действия все компрессоры можно разделить на две большие группы: динамические и объёмные.</a:t>
            </a: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6608820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Прямоугольник 1"/>
              <p:cNvSpPr/>
              <p:nvPr/>
            </p:nvSpPr>
            <p:spPr>
              <a:xfrm>
                <a:off x="0" y="0"/>
                <a:ext cx="9144000" cy="3903954"/>
              </a:xfrm>
              <a:prstGeom prst="rect">
                <a:avLst/>
              </a:prstGeom>
            </p:spPr>
            <p:txBody>
              <a:bodyPr wrap="square">
                <a:spAutoFit/>
              </a:bodyPr>
              <a:lstStyle/>
              <a:p>
                <a:pPr>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Соответственно, при адиабатном сжатии работа </a:t>
                </a:r>
                <a14:m>
                  <m:oMath xmlns:m="http://schemas.openxmlformats.org/officeDocument/2006/math">
                    <m:sSub>
                      <m:sSubPr>
                        <m:ctrlPr>
                          <a:rPr lang="ru-RU" sz="2400" i="1">
                            <a:latin typeface="Cambria Math" panose="02040503050406030204" pitchFamily="18" charset="0"/>
                            <a:ea typeface="Calibri" panose="020F0502020204030204" pitchFamily="34" charset="0"/>
                            <a:cs typeface="Times New Roman" panose="02020603050405020304" pitchFamily="18" charset="0"/>
                          </a:rPr>
                        </m:ctrlPr>
                      </m:sSubPr>
                      <m:e>
                        <m:r>
                          <a:rPr lang="ru-RU" sz="2400" i="1">
                            <a:latin typeface="Cambria Math" panose="02040503050406030204" pitchFamily="18" charset="0"/>
                            <a:ea typeface="Calibri" panose="020F0502020204030204" pitchFamily="34" charset="0"/>
                            <a:cs typeface="Times New Roman" panose="02020603050405020304" pitchFamily="18" charset="0"/>
                          </a:rPr>
                          <m:t>𝑙</m:t>
                        </m:r>
                      </m:e>
                      <m:sub>
                        <m:r>
                          <a:rPr lang="ru-RU" sz="2400" i="1">
                            <a:latin typeface="Cambria Math" panose="02040503050406030204" pitchFamily="18" charset="0"/>
                            <a:ea typeface="Calibri" panose="020F0502020204030204" pitchFamily="34" charset="0"/>
                            <a:cs typeface="Times New Roman" panose="02020603050405020304" pitchFamily="18" charset="0"/>
                          </a:rPr>
                          <m:t>𝑎</m:t>
                        </m:r>
                      </m:sub>
                    </m:sSub>
                  </m:oMath>
                </a14:m>
                <a:r>
                  <a:rPr lang="ru-RU" sz="2400" dirty="0">
                    <a:latin typeface="Times New Roman" panose="02020603050405020304" pitchFamily="18" charset="0"/>
                    <a:ea typeface="Calibri" panose="020F0502020204030204" pitchFamily="34" charset="0"/>
                    <a:cs typeface="Times New Roman" panose="02020603050405020304" pitchFamily="18" charset="0"/>
                  </a:rPr>
                  <a:t>= S (1—2а— 3—4) и при изотермическом — </a:t>
                </a:r>
                <a14:m>
                  <m:oMath xmlns:m="http://schemas.openxmlformats.org/officeDocument/2006/math">
                    <m:sSub>
                      <m:sSubPr>
                        <m:ctrlPr>
                          <a:rPr lang="ru-RU" sz="2400" i="1">
                            <a:latin typeface="Cambria Math" panose="02040503050406030204" pitchFamily="18" charset="0"/>
                            <a:ea typeface="Calibri" panose="020F0502020204030204" pitchFamily="34" charset="0"/>
                            <a:cs typeface="Times New Roman" panose="02020603050405020304" pitchFamily="18" charset="0"/>
                          </a:rPr>
                        </m:ctrlPr>
                      </m:sSubPr>
                      <m:e>
                        <m:r>
                          <a:rPr lang="ru-RU" sz="2400" i="1">
                            <a:latin typeface="Cambria Math" panose="02040503050406030204" pitchFamily="18" charset="0"/>
                            <a:ea typeface="Calibri" panose="020F0502020204030204" pitchFamily="34" charset="0"/>
                            <a:cs typeface="Times New Roman" panose="02020603050405020304" pitchFamily="18" charset="0"/>
                          </a:rPr>
                          <m:t>𝑙</m:t>
                        </m:r>
                      </m:e>
                      <m:sub>
                        <m:r>
                          <a:rPr lang="ru-RU" sz="2400" i="1">
                            <a:latin typeface="Cambria Math" panose="02040503050406030204" pitchFamily="18" charset="0"/>
                            <a:ea typeface="Calibri" panose="020F0502020204030204" pitchFamily="34" charset="0"/>
                            <a:cs typeface="Times New Roman" panose="02020603050405020304" pitchFamily="18" charset="0"/>
                          </a:rPr>
                          <m:t>из</m:t>
                        </m:r>
                      </m:sub>
                    </m:sSub>
                  </m:oMath>
                </a14:m>
                <a:r>
                  <a:rPr lang="ru-RU" sz="2400" dirty="0">
                    <a:latin typeface="Times New Roman" panose="02020603050405020304" pitchFamily="18" charset="0"/>
                    <a:ea typeface="Calibri" panose="020F0502020204030204" pitchFamily="34" charset="0"/>
                    <a:cs typeface="Times New Roman" panose="02020603050405020304" pitchFamily="18" charset="0"/>
                  </a:rPr>
                  <a:t> = </a:t>
                </a:r>
                <a:r>
                  <a:rPr lang="en-US" sz="2400" dirty="0">
                    <a:latin typeface="Times New Roman" panose="02020603050405020304" pitchFamily="18" charset="0"/>
                    <a:ea typeface="Calibri" panose="020F0502020204030204" pitchFamily="34" charset="0"/>
                    <a:cs typeface="Times New Roman" panose="02020603050405020304" pitchFamily="18" charset="0"/>
                  </a:rPr>
                  <a:t>S</a:t>
                </a:r>
                <a:r>
                  <a:rPr lang="ru-RU" sz="2400" dirty="0">
                    <a:latin typeface="Times New Roman" panose="02020603050405020304" pitchFamily="18" charset="0"/>
                    <a:ea typeface="Calibri" panose="020F0502020204030204" pitchFamily="34" charset="0"/>
                    <a:cs typeface="Times New Roman" panose="02020603050405020304" pitchFamily="18" charset="0"/>
                  </a:rPr>
                  <a:t> (1—2</a:t>
                </a:r>
                <a:r>
                  <a:rPr lang="en-US" sz="2400" dirty="0">
                    <a:latin typeface="Times New Roman" panose="02020603050405020304" pitchFamily="18" charset="0"/>
                    <a:ea typeface="Calibri" panose="020F0502020204030204" pitchFamily="34" charset="0"/>
                    <a:cs typeface="Times New Roman" panose="02020603050405020304" pitchFamily="18" charset="0"/>
                  </a:rPr>
                  <a:t>u</a:t>
                </a:r>
                <a:r>
                  <a:rPr lang="ru-RU" sz="2400" dirty="0">
                    <a:latin typeface="Times New Roman" panose="02020603050405020304" pitchFamily="18" charset="0"/>
                    <a:ea typeface="Calibri" panose="020F0502020204030204" pitchFamily="34" charset="0"/>
                    <a:cs typeface="Times New Roman" panose="02020603050405020304" pitchFamily="18" charset="0"/>
                  </a:rPr>
                  <a:t>—3—4). Сравнивая площади, делаем вывод, что затраты работы максимальны при адиабатном сжатии, минимальны — при изотермическом. Политропное сжатие n &lt; к, позволяющее уменьшить работу, затрачиваемую на сжатие 1 кг газа, возможно только при отводе теплоты, т.е. при охлаждении стенок цилиндра компрессора</a:t>
                </a:r>
                <a:r>
                  <a:rPr lang="ru-RU" sz="2000" dirty="0">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2" name="Прямоугольник 1"/>
              <p:cNvSpPr>
                <a:spLocks noRot="1" noChangeAspect="1" noMove="1" noResize="1" noEditPoints="1" noAdjustHandles="1" noChangeArrowheads="1" noChangeShapeType="1" noTextEdit="1"/>
              </p:cNvSpPr>
              <p:nvPr/>
            </p:nvSpPr>
            <p:spPr>
              <a:xfrm>
                <a:off x="0" y="0"/>
                <a:ext cx="9144000" cy="3903954"/>
              </a:xfrm>
              <a:prstGeom prst="rect">
                <a:avLst/>
              </a:prstGeom>
              <a:blipFill>
                <a:blip r:embed="rId2"/>
                <a:stretch>
                  <a:fillRect l="-1000" b="-2813"/>
                </a:stretch>
              </a:blipFill>
            </p:spPr>
            <p:txBody>
              <a:bodyPr/>
              <a:lstStyle/>
              <a:p>
                <a:r>
                  <a:rPr lang="ru-RU">
                    <a:noFill/>
                  </a:rPr>
                  <a:t> </a:t>
                </a:r>
              </a:p>
            </p:txBody>
          </p:sp>
        </mc:Fallback>
      </mc:AlternateContent>
    </p:spTree>
    <p:extLst>
      <p:ext uri="{BB962C8B-B14F-4D97-AF65-F5344CB8AC3E}">
        <p14:creationId xmlns:p14="http://schemas.microsoft.com/office/powerpoint/2010/main" val="16229650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88640"/>
            <a:ext cx="9144000" cy="6681124"/>
          </a:xfrm>
          <a:prstGeom prst="rect">
            <a:avLst/>
          </a:prstGeom>
        </p:spPr>
        <p:txBody>
          <a:bodyPr wrap="square">
            <a:spAutoFit/>
          </a:bodyPr>
          <a:lstStyle/>
          <a:p>
            <a:pPr>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Осуществить изотермическое сжатие в реальных компрессорах нельзя из-за ограниченных возможностей передачи теплоты от сжимаемого в цилиндре газа к охладителю — воде или воздуху. Наиболее эффективно водяное охлаждение, когда вода пропускается через водяную рубашку цилиндра компрессора, однако и при водяном охлаждении показатель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политропы</a:t>
            </a:r>
            <a:r>
              <a:rPr lang="ru-RU" sz="2400" dirty="0">
                <a:latin typeface="Times New Roman" panose="02020603050405020304" pitchFamily="18" charset="0"/>
                <a:ea typeface="Calibri" panose="020F0502020204030204" pitchFamily="34" charset="0"/>
                <a:cs typeface="Times New Roman" panose="02020603050405020304" pitchFamily="18" charset="0"/>
              </a:rPr>
              <a:t> сжатия воздуха n ~ 1,25. Применяется также воздушное охлаждение. Воздухом обдувается наружная поверхность цилиндра, площадь которой увеличивается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оребрением</a:t>
            </a:r>
            <a:r>
              <a:rPr lang="ru-RU" sz="2400" dirty="0">
                <a:latin typeface="Times New Roman" panose="02020603050405020304" pitchFamily="18" charset="0"/>
                <a:ea typeface="Calibri" panose="020F0502020204030204" pitchFamily="34" charset="0"/>
                <a:cs typeface="Times New Roman" panose="02020603050405020304" pitchFamily="18" charset="0"/>
              </a:rPr>
              <a:t>. При воздушном охлаждении сжатие идет по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политропе</a:t>
            </a:r>
            <a:r>
              <a:rPr lang="ru-RU" sz="2400" dirty="0">
                <a:latin typeface="Times New Roman" panose="02020603050405020304" pitchFamily="18" charset="0"/>
                <a:ea typeface="Calibri" panose="020F0502020204030204" pitchFamily="34" charset="0"/>
                <a:cs typeface="Times New Roman" panose="02020603050405020304" pitchFamily="18" charset="0"/>
              </a:rPr>
              <a:t> с показателем п, близким к показателю адиабаты. Воздушным охлаждением отводится в основном теплота, выделяемая вследствие трения подвижных частей компрессора.</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3538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88640"/>
            <a:ext cx="9144000" cy="6044603"/>
          </a:xfrm>
          <a:prstGeom prst="rect">
            <a:avLst/>
          </a:prstGeom>
        </p:spPr>
        <p:txBody>
          <a:bodyPr wrap="square">
            <a:spAutoFit/>
          </a:bodyPr>
          <a:lstStyle/>
          <a:p>
            <a:pPr>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При неизотермическом сжатии температура газа возрастает, что приводит к нагреванию поршня и цилиндра. Разогрев трущихся деталей ограничен максимально допустимой температурой работы смазки. Поэтому степень повышения давления в реальном компрессоре не может быть больше десяти.</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Как отмечалось ранее, наличие в реальных компрессорах вредного пространства влияет на производительность компрессора тем больше, чем выше степень повышения давления. При достаточно большом повышении давления весь газ, заполняющий цилиндр, уместится во вредном пространстве и производительность компрессора уменьшится до нуля. Таким образом, степень повышения давления газа в одноступенчатом компрессоре ограничена условиями теплового режима работы и необходимостью уменьшения влияния вредного пространства, вследствие чего для сжатия газов до необходимого на практике высокого давления применяются многоступенчатые компрессоры.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20288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Прямоугольник 1"/>
              <p:cNvSpPr/>
              <p:nvPr/>
            </p:nvSpPr>
            <p:spPr>
              <a:xfrm>
                <a:off x="0" y="474345"/>
                <a:ext cx="9036496" cy="4893647"/>
              </a:xfrm>
              <a:prstGeom prst="rect">
                <a:avLst/>
              </a:prstGeom>
            </p:spPr>
            <p:txBody>
              <a:bodyPr wrap="square">
                <a:spAutoFit/>
              </a:bodyPr>
              <a:lstStyle/>
              <a:p>
                <a:pPr>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Уменьшение подачи за счет вредного пространства учитывается объемным коэффициентом компрессора </a:t>
                </a:r>
                <a14:m>
                  <m:oMath xmlns:m="http://schemas.openxmlformats.org/officeDocument/2006/math">
                    <m:sSub>
                      <m:sSubPr>
                        <m:ctrlPr>
                          <a:rPr lang="ru-RU" sz="2400" i="1">
                            <a:latin typeface="Cambria Math" panose="02040503050406030204" pitchFamily="18" charset="0"/>
                            <a:ea typeface="Calibri" panose="020F0502020204030204" pitchFamily="34" charset="0"/>
                            <a:cs typeface="Times New Roman" panose="02020603050405020304" pitchFamily="18" charset="0"/>
                          </a:rPr>
                        </m:ctrlPr>
                      </m:sSubPr>
                      <m:e>
                        <m:r>
                          <a:rPr lang="ru-RU" sz="2400" i="1">
                            <a:latin typeface="Cambria Math" panose="02040503050406030204" pitchFamily="18" charset="0"/>
                            <a:ea typeface="Calibri" panose="020F0502020204030204" pitchFamily="34" charset="0"/>
                            <a:cs typeface="Times New Roman" panose="02020603050405020304" pitchFamily="18" charset="0"/>
                          </a:rPr>
                          <m:t>𝜆</m:t>
                        </m:r>
                      </m:e>
                      <m:sub>
                        <m:r>
                          <a:rPr lang="ru-RU" sz="2400" i="1">
                            <a:latin typeface="Cambria Math" panose="02040503050406030204" pitchFamily="18" charset="0"/>
                            <a:ea typeface="Calibri" panose="020F0502020204030204" pitchFamily="34" charset="0"/>
                            <a:cs typeface="Times New Roman" panose="02020603050405020304" pitchFamily="18" charset="0"/>
                          </a:rPr>
                          <m:t>0</m:t>
                        </m:r>
                      </m:sub>
                    </m:sSub>
                  </m:oMath>
                </a14:m>
                <a:r>
                  <a:rPr lang="ru-RU" sz="2400" dirty="0">
                    <a:latin typeface="Times New Roman" panose="02020603050405020304" pitchFamily="18" charset="0"/>
                    <a:ea typeface="Times New Roman" panose="02020603050405020304" pitchFamily="18" charset="0"/>
                    <a:cs typeface="Times New Roman" panose="02020603050405020304" pitchFamily="18" charset="0"/>
                  </a:rPr>
                  <a:t> (отношение объема воздуха </a:t>
                </a:r>
                <a14:m>
                  <m:oMath xmlns:m="http://schemas.openxmlformats.org/officeDocument/2006/math">
                    <m:sSup>
                      <m:sSupPr>
                        <m:ctrlPr>
                          <a:rPr lang="ru-RU" sz="2400" i="1">
                            <a:latin typeface="Cambria Math" panose="02040503050406030204" pitchFamily="18" charset="0"/>
                            <a:ea typeface="Times New Roman" panose="02020603050405020304" pitchFamily="18" charset="0"/>
                            <a:cs typeface="Times New Roman" panose="02020603050405020304" pitchFamily="18" charset="0"/>
                          </a:rPr>
                        </m:ctrlPr>
                      </m:sSupPr>
                      <m:e>
                        <m:r>
                          <a:rPr lang="en-US" sz="2400" i="1">
                            <a:latin typeface="Cambria Math" panose="02040503050406030204" pitchFamily="18" charset="0"/>
                            <a:ea typeface="Times New Roman" panose="02020603050405020304" pitchFamily="18" charset="0"/>
                            <a:cs typeface="Times New Roman" panose="02020603050405020304" pitchFamily="18" charset="0"/>
                          </a:rPr>
                          <m:t>𝑉</m:t>
                        </m:r>
                      </m:e>
                      <m:sup>
                        <m:r>
                          <a:rPr lang="ru-RU" sz="2400" i="1">
                            <a:latin typeface="Cambria Math" panose="02040503050406030204" pitchFamily="18" charset="0"/>
                            <a:ea typeface="Times New Roman" panose="02020603050405020304" pitchFamily="18" charset="0"/>
                            <a:cs typeface="Times New Roman" panose="02020603050405020304" pitchFamily="18" charset="0"/>
                          </a:rPr>
                          <m:t>′</m:t>
                        </m:r>
                      </m:sup>
                    </m:sSup>
                  </m:oMath>
                </a14:m>
                <a:r>
                  <a:rPr lang="ru-RU" sz="2400" dirty="0">
                    <a:latin typeface="Times New Roman" panose="02020603050405020304" pitchFamily="18" charset="0"/>
                    <a:ea typeface="Times New Roman" panose="02020603050405020304" pitchFamily="18" charset="0"/>
                    <a:cs typeface="Times New Roman" panose="02020603050405020304" pitchFamily="18" charset="0"/>
                  </a:rPr>
                  <a:t>, засасываемого в цилиндр за один ход поршня, к объему </a:t>
                </a:r>
                <a14:m>
                  <m:oMath xmlns:m="http://schemas.openxmlformats.org/officeDocument/2006/math">
                    <m:sSub>
                      <m:sSubPr>
                        <m:ctrlPr>
                          <a:rPr lang="ru-RU" sz="2400" i="1">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latin typeface="Cambria Math" panose="02040503050406030204" pitchFamily="18" charset="0"/>
                            <a:ea typeface="Times New Roman" panose="02020603050405020304" pitchFamily="18" charset="0"/>
                            <a:cs typeface="Times New Roman" panose="02020603050405020304" pitchFamily="18" charset="0"/>
                          </a:rPr>
                          <m:t>𝑉</m:t>
                        </m:r>
                      </m:e>
                      <m:sub>
                        <m:r>
                          <a:rPr lang="ru-RU" sz="2400" i="1">
                            <a:latin typeface="Cambria Math" panose="02040503050406030204" pitchFamily="18" charset="0"/>
                            <a:ea typeface="Times New Roman" panose="02020603050405020304" pitchFamily="18" charset="0"/>
                            <a:cs typeface="Times New Roman" panose="02020603050405020304" pitchFamily="18" charset="0"/>
                          </a:rPr>
                          <m:t>h</m:t>
                        </m:r>
                      </m:sub>
                    </m:sSub>
                  </m:oMath>
                </a14:m>
                <a:r>
                  <a:rPr lang="ru-RU" sz="2400" dirty="0">
                    <a:latin typeface="Times New Roman" panose="02020603050405020304" pitchFamily="18" charset="0"/>
                    <a:ea typeface="Times New Roman" panose="02020603050405020304" pitchFamily="18" charset="0"/>
                    <a:cs typeface="Times New Roman" panose="02020603050405020304" pitchFamily="18" charset="0"/>
                  </a:rPr>
                  <a:t>, описываемому поршнем).</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ru-RU" sz="2400" dirty="0">
                    <a:latin typeface="Times New Roman" panose="02020603050405020304" pitchFamily="18" charset="0"/>
                    <a:ea typeface="Times New Roman" panose="02020603050405020304" pitchFamily="18" charset="0"/>
                    <a:cs typeface="Times New Roman" panose="02020603050405020304" pitchFamily="18" charset="0"/>
                  </a:rPr>
                  <a:t>Действительный объем воздуха, подаваемого компрессором, меньше объема воздуха, засасываемого компрессором </a:t>
                </a:r>
                <a14:m>
                  <m:oMath xmlns:m="http://schemas.openxmlformats.org/officeDocument/2006/math">
                    <m:sSub>
                      <m:sSubPr>
                        <m:ctrlPr>
                          <a:rPr lang="ru-RU" sz="2400" i="1">
                            <a:latin typeface="Cambria Math" panose="02040503050406030204" pitchFamily="18" charset="0"/>
                            <a:ea typeface="Times New Roman" panose="02020603050405020304" pitchFamily="18" charset="0"/>
                            <a:cs typeface="Times New Roman" panose="02020603050405020304" pitchFamily="18" charset="0"/>
                          </a:rPr>
                        </m:ctrlPr>
                      </m:sSubPr>
                      <m:e>
                        <m:r>
                          <a:rPr lang="ru-RU" sz="2400" i="1">
                            <a:latin typeface="Cambria Math" panose="02040503050406030204" pitchFamily="18" charset="0"/>
                            <a:ea typeface="Times New Roman" panose="02020603050405020304" pitchFamily="18" charset="0"/>
                            <a:cs typeface="Times New Roman" panose="02020603050405020304" pitchFamily="18" charset="0"/>
                          </a:rPr>
                          <m:t>𝜆</m:t>
                        </m:r>
                      </m:e>
                      <m:sub>
                        <m:r>
                          <a:rPr lang="ru-RU" sz="2400" i="1">
                            <a:latin typeface="Cambria Math" panose="02040503050406030204" pitchFamily="18" charset="0"/>
                            <a:ea typeface="Times New Roman" panose="02020603050405020304" pitchFamily="18" charset="0"/>
                            <a:cs typeface="Times New Roman" panose="02020603050405020304" pitchFamily="18" charset="0"/>
                          </a:rPr>
                          <m:t>0</m:t>
                        </m:r>
                      </m:sub>
                    </m:sSub>
                    <m:sSub>
                      <m:sSubPr>
                        <m:ctrlPr>
                          <a:rPr lang="ru-RU" sz="2400" i="1">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latin typeface="Cambria Math" panose="02040503050406030204" pitchFamily="18" charset="0"/>
                            <a:ea typeface="Times New Roman" panose="02020603050405020304" pitchFamily="18" charset="0"/>
                            <a:cs typeface="Times New Roman" panose="02020603050405020304" pitchFamily="18" charset="0"/>
                          </a:rPr>
                          <m:t>𝑉</m:t>
                        </m:r>
                      </m:e>
                      <m:sub>
                        <m:r>
                          <a:rPr lang="ru-RU" sz="2400" i="1">
                            <a:latin typeface="Cambria Math" panose="02040503050406030204" pitchFamily="18" charset="0"/>
                            <a:ea typeface="Times New Roman" panose="02020603050405020304" pitchFamily="18" charset="0"/>
                            <a:cs typeface="Times New Roman" panose="02020603050405020304" pitchFamily="18" charset="0"/>
                          </a:rPr>
                          <m:t>h</m:t>
                        </m:r>
                      </m:sub>
                    </m:sSub>
                  </m:oMath>
                </a14:m>
                <a:r>
                  <a:rPr lang="ru-RU" sz="2400" dirty="0">
                    <a:latin typeface="Times New Roman" panose="02020603050405020304" pitchFamily="18" charset="0"/>
                    <a:ea typeface="Times New Roman" panose="02020603050405020304" pitchFamily="18" charset="0"/>
                    <a:cs typeface="Times New Roman" panose="02020603050405020304" pitchFamily="18" charset="0"/>
                  </a:rPr>
                  <a:t>.Это объясняется тем, что воздух в компрессоре подогревается от соприкосновения с горячими поверхностями клапанов и цилиндра, что приводит к уменьшению плотности воздуха. </a:t>
                </a:r>
                <a:r>
                  <a:rPr lang="ru-RU" sz="2400" dirty="0" err="1">
                    <a:latin typeface="Times New Roman" panose="02020603050405020304" pitchFamily="18" charset="0"/>
                    <a:ea typeface="Times New Roman" panose="02020603050405020304" pitchFamily="18" charset="0"/>
                    <a:cs typeface="Times New Roman" panose="02020603050405020304" pitchFamily="18" charset="0"/>
                  </a:rPr>
                  <a:t>Неплотности</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в клапанах, сальниках и между поршнем и стенками цилиндра приводят к утеканию воздуха из одного пространства в другое</a:t>
                </a:r>
                <a:endParaRPr lang="ru-RU" sz="2400" dirty="0">
                  <a:latin typeface="Times New Roman" panose="02020603050405020304" pitchFamily="18" charset="0"/>
                  <a:cs typeface="Times New Roman" panose="02020603050405020304" pitchFamily="18" charset="0"/>
                </a:endParaRPr>
              </a:p>
            </p:txBody>
          </p:sp>
        </mc:Choice>
        <mc:Fallback xmlns="">
          <p:sp>
            <p:nvSpPr>
              <p:cNvPr id="2" name="Прямоугольник 1"/>
              <p:cNvSpPr>
                <a:spLocks noRot="1" noChangeAspect="1" noMove="1" noResize="1" noEditPoints="1" noAdjustHandles="1" noChangeArrowheads="1" noChangeShapeType="1" noTextEdit="1"/>
              </p:cNvSpPr>
              <p:nvPr/>
            </p:nvSpPr>
            <p:spPr>
              <a:xfrm>
                <a:off x="0" y="474345"/>
                <a:ext cx="9036496" cy="4893647"/>
              </a:xfrm>
              <a:prstGeom prst="rect">
                <a:avLst/>
              </a:prstGeom>
              <a:blipFill>
                <a:blip r:embed="rId2"/>
                <a:stretch>
                  <a:fillRect l="-1012" r="-1080" b="-1868"/>
                </a:stretch>
              </a:blipFill>
            </p:spPr>
            <p:txBody>
              <a:bodyPr/>
              <a:lstStyle/>
              <a:p>
                <a:r>
                  <a:rPr lang="ru-RU">
                    <a:noFill/>
                  </a:rPr>
                  <a:t> </a:t>
                </a:r>
              </a:p>
            </p:txBody>
          </p:sp>
        </mc:Fallback>
      </mc:AlternateContent>
    </p:spTree>
    <p:extLst>
      <p:ext uri="{BB962C8B-B14F-4D97-AF65-F5344CB8AC3E}">
        <p14:creationId xmlns:p14="http://schemas.microsoft.com/office/powerpoint/2010/main" val="14113845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Прямоугольник 1"/>
              <p:cNvSpPr/>
              <p:nvPr/>
            </p:nvSpPr>
            <p:spPr>
              <a:xfrm>
                <a:off x="107504" y="1459"/>
                <a:ext cx="9001000" cy="6185539"/>
              </a:xfrm>
              <a:prstGeom prst="rect">
                <a:avLst/>
              </a:prstGeom>
            </p:spPr>
            <p:txBody>
              <a:bodyPr wrap="square">
                <a:spAutoFit/>
              </a:bodyPr>
              <a:lstStyle/>
              <a:p>
                <a:pPr>
                  <a:lnSpc>
                    <a:spcPct val="150000"/>
                  </a:lnSpc>
                  <a:spcAft>
                    <a:spcPts val="0"/>
                  </a:spcAft>
                </a:pPr>
                <a:r>
                  <a:rPr lang="ru-RU" sz="2400" dirty="0">
                    <a:latin typeface="Times New Roman" panose="02020603050405020304" pitchFamily="18" charset="0"/>
                    <a:ea typeface="Times New Roman" panose="02020603050405020304" pitchFamily="18" charset="0"/>
                    <a:cs typeface="Times New Roman" panose="02020603050405020304" pitchFamily="18" charset="0"/>
                  </a:rPr>
                  <a:t>Отношение действительного объема воздуха, подаваемого компрессором за один ход поршня </a:t>
                </a:r>
                <a14:m>
                  <m:oMath xmlns:m="http://schemas.openxmlformats.org/officeDocument/2006/math">
                    <m:r>
                      <a:rPr lang="ru-RU" sz="2400" i="1">
                        <a:latin typeface="Cambria Math" panose="02040503050406030204" pitchFamily="18" charset="0"/>
                        <a:ea typeface="Times New Roman" panose="02020603050405020304" pitchFamily="18" charset="0"/>
                        <a:cs typeface="Times New Roman" panose="02020603050405020304" pitchFamily="18" charset="0"/>
                      </a:rPr>
                      <m:t>𝑉</m:t>
                    </m:r>
                  </m:oMath>
                </a14:m>
                <a:r>
                  <a:rPr lang="ru-RU" sz="2400" dirty="0">
                    <a:latin typeface="Times New Roman" panose="02020603050405020304" pitchFamily="18" charset="0"/>
                    <a:ea typeface="Times New Roman" panose="02020603050405020304" pitchFamily="18" charset="0"/>
                    <a:cs typeface="Times New Roman" panose="02020603050405020304" pitchFamily="18" charset="0"/>
                  </a:rPr>
                  <a:t>, к рабочему объему цилиндра </a:t>
                </a:r>
                <a14:m>
                  <m:oMath xmlns:m="http://schemas.openxmlformats.org/officeDocument/2006/math">
                    <m:sSub>
                      <m:sSubPr>
                        <m:ctrlPr>
                          <a:rPr lang="ru-RU" sz="2400" i="1">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latin typeface="Cambria Math" panose="02040503050406030204" pitchFamily="18" charset="0"/>
                            <a:ea typeface="Times New Roman" panose="02020603050405020304" pitchFamily="18" charset="0"/>
                            <a:cs typeface="Times New Roman" panose="02020603050405020304" pitchFamily="18" charset="0"/>
                          </a:rPr>
                          <m:t>𝑉</m:t>
                        </m:r>
                      </m:e>
                      <m:sub>
                        <m:r>
                          <a:rPr lang="ru-RU" sz="2400" i="1">
                            <a:latin typeface="Cambria Math" panose="02040503050406030204" pitchFamily="18" charset="0"/>
                            <a:ea typeface="Times New Roman" panose="02020603050405020304" pitchFamily="18" charset="0"/>
                            <a:cs typeface="Times New Roman" panose="02020603050405020304" pitchFamily="18" charset="0"/>
                          </a:rPr>
                          <m:t>h</m:t>
                        </m:r>
                      </m:sub>
                    </m:sSub>
                  </m:oMath>
                </a14:m>
                <a:r>
                  <a:rPr lang="ru-RU" sz="2400" dirty="0">
                    <a:latin typeface="Times New Roman" panose="02020603050405020304" pitchFamily="18" charset="0"/>
                    <a:ea typeface="Times New Roman" panose="02020603050405020304" pitchFamily="18" charset="0"/>
                    <a:cs typeface="Times New Roman" panose="02020603050405020304" pitchFamily="18" charset="0"/>
                  </a:rPr>
                  <a:t> называется коэффициентом подачи компрессора:</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14:m>
                  <m:oMath xmlns:m="http://schemas.openxmlformats.org/officeDocument/2006/math">
                    <m:r>
                      <a:rPr lang="ru-RU" sz="2400" i="1">
                        <a:effectLst/>
                        <a:latin typeface="Cambria Math" panose="02040503050406030204" pitchFamily="18" charset="0"/>
                        <a:ea typeface="Times New Roman" panose="02020603050405020304" pitchFamily="18" charset="0"/>
                        <a:cs typeface="Times New Roman" panose="02020603050405020304" pitchFamily="18" charset="0"/>
                      </a:rPr>
                      <m:t>𝜆</m:t>
                    </m:r>
                    <m:r>
                      <a:rPr lang="ru-RU"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ru-RU"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𝑉</m:t>
                        </m:r>
                      </m:num>
                      <m:den>
                        <m:sSub>
                          <m:sSubPr>
                            <m:ctrlPr>
                              <a:rPr lang="ru-RU" sz="24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ru-RU" sz="2400" i="1">
                                <a:effectLst/>
                                <a:latin typeface="Cambria Math" panose="02040503050406030204" pitchFamily="18" charset="0"/>
                                <a:ea typeface="Times New Roman" panose="02020603050405020304" pitchFamily="18" charset="0"/>
                                <a:cs typeface="Times New Roman" panose="02020603050405020304" pitchFamily="18" charset="0"/>
                              </a:rPr>
                              <m:t>𝑉</m:t>
                            </m:r>
                          </m:e>
                          <m:sub>
                            <m:r>
                              <a:rPr lang="ru-RU" sz="2400" i="1">
                                <a:effectLst/>
                                <a:latin typeface="Cambria Math" panose="02040503050406030204" pitchFamily="18" charset="0"/>
                                <a:ea typeface="Times New Roman" panose="02020603050405020304" pitchFamily="18" charset="0"/>
                                <a:cs typeface="Times New Roman" panose="02020603050405020304" pitchFamily="18" charset="0"/>
                              </a:rPr>
                              <m:t>h</m:t>
                            </m:r>
                          </m:sub>
                        </m:sSub>
                      </m:den>
                    </m:f>
                  </m:oMath>
                </a14:m>
                <a:r>
                  <a:rPr lang="ru-RU" sz="2400" i="1"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400" dirty="0">
                    <a:latin typeface="Times New Roman" panose="02020603050405020304" pitchFamily="18" charset="0"/>
                    <a:ea typeface="Times New Roman" panose="02020603050405020304" pitchFamily="18" charset="0"/>
                    <a:cs typeface="Times New Roman" panose="02020603050405020304" pitchFamily="18" charset="0"/>
                  </a:rPr>
                  <a:t>Коэффициент подачи компрессора меньше объемного коэффициента на 4-5%. Подача компрессора измеряется количеством воздуха в единицу времени, пересчитанного на состояние газа на входе в компрессор, т.е. по засосанному газу.</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400" dirty="0">
                    <a:latin typeface="Times New Roman" panose="02020603050405020304" pitchFamily="18" charset="0"/>
                    <a:ea typeface="Times New Roman" panose="02020603050405020304" pitchFamily="18" charset="0"/>
                    <a:cs typeface="Times New Roman" panose="02020603050405020304" pitchFamily="18" charset="0"/>
                  </a:rPr>
                  <a:t>Теоретическая подача </a:t>
                </a:r>
                <a14:m>
                  <m:oMath xmlns:m="http://schemas.openxmlformats.org/officeDocument/2006/math">
                    <m:sSub>
                      <m:sSubPr>
                        <m:ctrlPr>
                          <a:rPr lang="ru-RU" sz="2400" i="1">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latin typeface="Cambria Math" panose="02040503050406030204" pitchFamily="18" charset="0"/>
                            <a:ea typeface="Times New Roman" panose="02020603050405020304" pitchFamily="18" charset="0"/>
                            <a:cs typeface="Times New Roman" panose="02020603050405020304" pitchFamily="18" charset="0"/>
                          </a:rPr>
                          <m:t>𝑄</m:t>
                        </m:r>
                      </m:e>
                      <m:sub>
                        <m:r>
                          <a:rPr lang="ru-RU" sz="2400" i="1">
                            <a:latin typeface="Cambria Math" panose="02040503050406030204" pitchFamily="18" charset="0"/>
                            <a:ea typeface="Times New Roman" panose="02020603050405020304" pitchFamily="18" charset="0"/>
                            <a:cs typeface="Times New Roman" panose="02020603050405020304" pitchFamily="18" charset="0"/>
                          </a:rPr>
                          <m:t>т  </m:t>
                        </m:r>
                      </m:sub>
                    </m:sSub>
                    <m:r>
                      <a:rPr lang="ru-RU" sz="2400" i="1">
                        <a:latin typeface="Cambria Math" panose="02040503050406030204" pitchFamily="18" charset="0"/>
                        <a:ea typeface="Times New Roman" panose="02020603050405020304" pitchFamily="18" charset="0"/>
                        <a:cs typeface="Times New Roman" panose="02020603050405020304" pitchFamily="18" charset="0"/>
                      </a:rPr>
                      <m:t>(</m:t>
                    </m:r>
                    <m:f>
                      <m:fPr>
                        <m:ctrlPr>
                          <a:rPr lang="ru-RU" sz="2400" i="1">
                            <a:latin typeface="Cambria Math" panose="02040503050406030204" pitchFamily="18" charset="0"/>
                            <a:ea typeface="Times New Roman" panose="02020603050405020304" pitchFamily="18" charset="0"/>
                            <a:cs typeface="Times New Roman" panose="02020603050405020304" pitchFamily="18" charset="0"/>
                          </a:rPr>
                        </m:ctrlPr>
                      </m:fPr>
                      <m:num>
                        <m:sSup>
                          <m:sSupPr>
                            <m:ctrlPr>
                              <a:rPr lang="ru-RU" sz="2400" i="1">
                                <a:latin typeface="Cambria Math" panose="02040503050406030204" pitchFamily="18" charset="0"/>
                                <a:ea typeface="Times New Roman" panose="02020603050405020304" pitchFamily="18" charset="0"/>
                                <a:cs typeface="Times New Roman" panose="02020603050405020304" pitchFamily="18" charset="0"/>
                              </a:rPr>
                            </m:ctrlPr>
                          </m:sSupPr>
                          <m:e>
                            <m:r>
                              <a:rPr lang="ru-RU" sz="2400" i="1">
                                <a:latin typeface="Cambria Math" panose="02040503050406030204" pitchFamily="18" charset="0"/>
                                <a:ea typeface="Times New Roman" panose="02020603050405020304" pitchFamily="18" charset="0"/>
                                <a:cs typeface="Times New Roman" panose="02020603050405020304" pitchFamily="18" charset="0"/>
                              </a:rPr>
                              <m:t>м</m:t>
                            </m:r>
                          </m:e>
                          <m:sup>
                            <m:r>
                              <a:rPr lang="ru-RU" sz="2400" i="1">
                                <a:latin typeface="Cambria Math" panose="02040503050406030204" pitchFamily="18" charset="0"/>
                                <a:ea typeface="Times New Roman" panose="02020603050405020304" pitchFamily="18" charset="0"/>
                                <a:cs typeface="Times New Roman" panose="02020603050405020304" pitchFamily="18" charset="0"/>
                              </a:rPr>
                              <m:t>3</m:t>
                            </m:r>
                          </m:sup>
                        </m:sSup>
                      </m:num>
                      <m:den>
                        <m:r>
                          <a:rPr lang="ru-RU" sz="2400" i="1">
                            <a:latin typeface="Cambria Math" panose="02040503050406030204" pitchFamily="18" charset="0"/>
                            <a:ea typeface="Times New Roman" panose="02020603050405020304" pitchFamily="18" charset="0"/>
                            <a:cs typeface="Times New Roman" panose="02020603050405020304" pitchFamily="18" charset="0"/>
                          </a:rPr>
                          <m:t>с</m:t>
                        </m:r>
                      </m:den>
                    </m:f>
                    <m:r>
                      <a:rPr lang="ru-RU" sz="2400" i="1">
                        <a:latin typeface="Cambria Math" panose="02040503050406030204" pitchFamily="18" charset="0"/>
                        <a:ea typeface="Times New Roman" panose="02020603050405020304" pitchFamily="18" charset="0"/>
                        <a:cs typeface="Times New Roman" panose="02020603050405020304" pitchFamily="18" charset="0"/>
                      </a:rPr>
                      <m:t>)</m:t>
                    </m:r>
                  </m:oMath>
                </a14:m>
                <a:r>
                  <a:rPr lang="ru-RU" sz="2400" dirty="0">
                    <a:latin typeface="Times New Roman" panose="02020603050405020304" pitchFamily="18" charset="0"/>
                    <a:ea typeface="Times New Roman" panose="02020603050405020304" pitchFamily="18" charset="0"/>
                    <a:cs typeface="Times New Roman" panose="02020603050405020304" pitchFamily="18" charset="0"/>
                  </a:rPr>
                  <a:t> компрессора простого действия определяется объемом, описываемым поршнем:</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2" name="Прямоугольник 1"/>
              <p:cNvSpPr>
                <a:spLocks noRot="1" noChangeAspect="1" noMove="1" noResize="1" noEditPoints="1" noAdjustHandles="1" noChangeArrowheads="1" noChangeShapeType="1" noTextEdit="1"/>
              </p:cNvSpPr>
              <p:nvPr/>
            </p:nvSpPr>
            <p:spPr>
              <a:xfrm>
                <a:off x="107504" y="1459"/>
                <a:ext cx="9001000" cy="6185539"/>
              </a:xfrm>
              <a:prstGeom prst="rect">
                <a:avLst/>
              </a:prstGeom>
              <a:blipFill>
                <a:blip r:embed="rId2"/>
                <a:stretch>
                  <a:fillRect l="-1084" r="-542" b="-1182"/>
                </a:stretch>
              </a:blipFill>
            </p:spPr>
            <p:txBody>
              <a:bodyPr/>
              <a:lstStyle/>
              <a:p>
                <a:r>
                  <a:rPr lang="ru-RU">
                    <a:noFill/>
                  </a:rPr>
                  <a:t> </a:t>
                </a:r>
              </a:p>
            </p:txBody>
          </p:sp>
        </mc:Fallback>
      </mc:AlternateContent>
    </p:spTree>
    <p:extLst>
      <p:ext uri="{BB962C8B-B14F-4D97-AF65-F5344CB8AC3E}">
        <p14:creationId xmlns:p14="http://schemas.microsoft.com/office/powerpoint/2010/main" val="7797890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Прямоугольник 1"/>
              <p:cNvSpPr/>
              <p:nvPr/>
            </p:nvSpPr>
            <p:spPr>
              <a:xfrm>
                <a:off x="683568" y="332657"/>
                <a:ext cx="7848872" cy="4790029"/>
              </a:xfrm>
              <a:prstGeom prst="rect">
                <a:avLst/>
              </a:prstGeom>
            </p:spPr>
            <p:txBody>
              <a:bodyPr wrap="square">
                <a:spAutoFit/>
              </a:bodyPr>
              <a:lstStyle/>
              <a:p>
                <a:pPr>
                  <a:lnSpc>
                    <a:spcPct val="150000"/>
                  </a:lnSpc>
                  <a:spcAft>
                    <a:spcPts val="0"/>
                  </a:spcAft>
                </a:pPr>
                <a14:m>
                  <m:oMath xmlns:m="http://schemas.openxmlformats.org/officeDocument/2006/math">
                    <m:sSub>
                      <m:sSubPr>
                        <m:ctrlPr>
                          <a:rPr lang="ru-RU" sz="2400" i="1">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𝑄</m:t>
                        </m:r>
                      </m:e>
                      <m:sub>
                        <m:r>
                          <a:rPr lang="ru-RU" sz="2400" i="1">
                            <a:effectLst/>
                            <a:latin typeface="Cambria Math" panose="02040503050406030204" pitchFamily="18" charset="0"/>
                            <a:ea typeface="Times New Roman" panose="02020603050405020304" pitchFamily="18" charset="0"/>
                            <a:cs typeface="Times New Roman" panose="02020603050405020304" pitchFamily="18" charset="0"/>
                          </a:rPr>
                          <m:t>т  </m:t>
                        </m:r>
                      </m:sub>
                    </m:sSub>
                    <m:r>
                      <a:rPr lang="ru-RU"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ru-RU"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effectLst/>
                            <a:latin typeface="Cambria Math" panose="02040503050406030204" pitchFamily="18" charset="0"/>
                            <a:ea typeface="Times New Roman" panose="02020603050405020304" pitchFamily="18" charset="0"/>
                            <a:cs typeface="Times New Roman" panose="02020603050405020304" pitchFamily="18" charset="0"/>
                          </a:rPr>
                          <m:t>𝐹𝑠𝑛</m:t>
                        </m:r>
                      </m:num>
                      <m:den>
                        <m:r>
                          <a:rPr lang="ru-RU" sz="2400" i="1">
                            <a:effectLst/>
                            <a:latin typeface="Cambria Math" panose="02040503050406030204" pitchFamily="18" charset="0"/>
                            <a:ea typeface="Times New Roman" panose="02020603050405020304" pitchFamily="18" charset="0"/>
                            <a:cs typeface="Times New Roman" panose="02020603050405020304" pitchFamily="18" charset="0"/>
                          </a:rPr>
                          <m:t>60</m:t>
                        </m:r>
                      </m:den>
                    </m:f>
                  </m:oMath>
                </a14:m>
                <a:r>
                  <a:rPr lang="ru-RU"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400" dirty="0">
                    <a:latin typeface="Times New Roman" panose="02020603050405020304" pitchFamily="18" charset="0"/>
                    <a:ea typeface="Times New Roman" panose="02020603050405020304" pitchFamily="18" charset="0"/>
                    <a:cs typeface="Times New Roman" panose="02020603050405020304" pitchFamily="18" charset="0"/>
                  </a:rPr>
                  <a:t>Где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F</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-площадь сечения поршня, </a:t>
                </a:r>
                <a14:m>
                  <m:oMath xmlns:m="http://schemas.openxmlformats.org/officeDocument/2006/math">
                    <m:sSup>
                      <m:sSupPr>
                        <m:ctrlPr>
                          <a:rPr lang="ru-RU" sz="2400" i="1">
                            <a:latin typeface="Cambria Math" panose="02040503050406030204" pitchFamily="18" charset="0"/>
                            <a:ea typeface="Times New Roman" panose="02020603050405020304" pitchFamily="18" charset="0"/>
                            <a:cs typeface="Times New Roman" panose="02020603050405020304" pitchFamily="18" charset="0"/>
                          </a:rPr>
                        </m:ctrlPr>
                      </m:sSupPr>
                      <m:e>
                        <m:r>
                          <a:rPr lang="ru-RU" sz="2400" i="1">
                            <a:latin typeface="Cambria Math" panose="02040503050406030204" pitchFamily="18" charset="0"/>
                            <a:ea typeface="Times New Roman" panose="02020603050405020304" pitchFamily="18" charset="0"/>
                            <a:cs typeface="Times New Roman" panose="02020603050405020304" pitchFamily="18" charset="0"/>
                          </a:rPr>
                          <m:t>м</m:t>
                        </m:r>
                      </m:e>
                      <m:sup>
                        <m:r>
                          <a:rPr lang="ru-RU" sz="2400" i="1">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ru-RU"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s</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ход поршня, м</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n</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-число двойных ходов в минуту, т.е. частота вращения кривошипа, об/мин.</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400" dirty="0">
                    <a:latin typeface="Times New Roman" panose="02020603050405020304" pitchFamily="18" charset="0"/>
                    <a:ea typeface="Times New Roman" panose="02020603050405020304" pitchFamily="18" charset="0"/>
                    <a:cs typeface="Times New Roman" panose="02020603050405020304" pitchFamily="18" charset="0"/>
                  </a:rPr>
                  <a:t>Действительная подача компрессора отличается от объема, описываемого поршнем:</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14:m>
                  <m:oMath xmlns:m="http://schemas.openxmlformats.org/officeDocument/2006/math">
                    <m:sSub>
                      <m:sSubPr>
                        <m:ctrlPr>
                          <a:rPr lang="ru-RU" sz="2400" i="1">
                            <a:latin typeface="Cambria Math" panose="02040503050406030204" pitchFamily="18" charset="0"/>
                            <a:ea typeface="Times New Roman" panose="02020603050405020304" pitchFamily="18" charset="0"/>
                            <a:cs typeface="Times New Roman" panose="02020603050405020304" pitchFamily="18" charset="0"/>
                          </a:rPr>
                        </m:ctrlPr>
                      </m:sSubPr>
                      <m:e>
                        <m:r>
                          <a:rPr lang="ru-RU" sz="2400" i="1">
                            <a:latin typeface="Cambria Math" panose="02040503050406030204" pitchFamily="18" charset="0"/>
                            <a:ea typeface="Times New Roman" panose="02020603050405020304" pitchFamily="18" charset="0"/>
                            <a:cs typeface="Times New Roman" panose="02020603050405020304" pitchFamily="18" charset="0"/>
                          </a:rPr>
                          <m:t>𝑄</m:t>
                        </m:r>
                      </m:e>
                      <m:sub>
                        <m:r>
                          <a:rPr lang="ru-RU" sz="2400" i="1">
                            <a:latin typeface="Cambria Math" panose="02040503050406030204" pitchFamily="18" charset="0"/>
                            <a:ea typeface="Times New Roman" panose="02020603050405020304" pitchFamily="18" charset="0"/>
                            <a:cs typeface="Times New Roman" panose="02020603050405020304" pitchFamily="18" charset="0"/>
                          </a:rPr>
                          <m:t>д</m:t>
                        </m:r>
                      </m:sub>
                    </m:sSub>
                    <m:r>
                      <a:rPr lang="ru-RU" sz="2400" i="1">
                        <a:latin typeface="Cambria Math" panose="02040503050406030204" pitchFamily="18" charset="0"/>
                        <a:ea typeface="Times New Roman" panose="02020603050405020304" pitchFamily="18" charset="0"/>
                        <a:cs typeface="Times New Roman" panose="02020603050405020304" pitchFamily="18" charset="0"/>
                      </a:rPr>
                      <m:t>=</m:t>
                    </m:r>
                    <m:r>
                      <a:rPr lang="ru-RU" sz="2400" i="1">
                        <a:latin typeface="Cambria Math" panose="02040503050406030204" pitchFamily="18" charset="0"/>
                        <a:ea typeface="Times New Roman" panose="02020603050405020304" pitchFamily="18" charset="0"/>
                        <a:cs typeface="Times New Roman" panose="02020603050405020304" pitchFamily="18" charset="0"/>
                      </a:rPr>
                      <m:t>𝜆</m:t>
                    </m:r>
                    <m:sSub>
                      <m:sSubPr>
                        <m:ctrlPr>
                          <a:rPr lang="ru-RU" sz="2400" i="1">
                            <a:latin typeface="Cambria Math" panose="02040503050406030204" pitchFamily="18" charset="0"/>
                            <a:ea typeface="Times New Roman" panose="02020603050405020304" pitchFamily="18" charset="0"/>
                            <a:cs typeface="Times New Roman" panose="02020603050405020304" pitchFamily="18" charset="0"/>
                          </a:rPr>
                        </m:ctrlPr>
                      </m:sSubPr>
                      <m:e>
                        <m:r>
                          <a:rPr lang="en-US" sz="2400" i="1">
                            <a:latin typeface="Cambria Math" panose="02040503050406030204" pitchFamily="18" charset="0"/>
                            <a:ea typeface="Times New Roman" panose="02020603050405020304" pitchFamily="18" charset="0"/>
                            <a:cs typeface="Times New Roman" panose="02020603050405020304" pitchFamily="18" charset="0"/>
                          </a:rPr>
                          <m:t>𝑄</m:t>
                        </m:r>
                      </m:e>
                      <m:sub>
                        <m:r>
                          <a:rPr lang="ru-RU" sz="2400" i="1">
                            <a:latin typeface="Cambria Math" panose="02040503050406030204" pitchFamily="18" charset="0"/>
                            <a:ea typeface="Times New Roman" panose="02020603050405020304" pitchFamily="18" charset="0"/>
                            <a:cs typeface="Times New Roman" panose="02020603050405020304" pitchFamily="18" charset="0"/>
                          </a:rPr>
                          <m:t>т</m:t>
                        </m:r>
                      </m:sub>
                    </m:sSub>
                  </m:oMath>
                </a14:m>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2" name="Прямоугольник 1"/>
              <p:cNvSpPr>
                <a:spLocks noRot="1" noChangeAspect="1" noMove="1" noResize="1" noEditPoints="1" noAdjustHandles="1" noChangeArrowheads="1" noChangeShapeType="1" noTextEdit="1"/>
              </p:cNvSpPr>
              <p:nvPr/>
            </p:nvSpPr>
            <p:spPr>
              <a:xfrm>
                <a:off x="683568" y="332657"/>
                <a:ext cx="7848872" cy="4790029"/>
              </a:xfrm>
              <a:prstGeom prst="rect">
                <a:avLst/>
              </a:prstGeom>
              <a:blipFill>
                <a:blip r:embed="rId2"/>
                <a:stretch>
                  <a:fillRect l="-1165"/>
                </a:stretch>
              </a:blipFill>
            </p:spPr>
            <p:txBody>
              <a:bodyPr/>
              <a:lstStyle/>
              <a:p>
                <a:r>
                  <a:rPr lang="ru-RU">
                    <a:noFill/>
                  </a:rPr>
                  <a:t> </a:t>
                </a:r>
              </a:p>
            </p:txBody>
          </p:sp>
        </mc:Fallback>
      </mc:AlternateContent>
    </p:spTree>
    <p:extLst>
      <p:ext uri="{BB962C8B-B14F-4D97-AF65-F5344CB8AC3E}">
        <p14:creationId xmlns:p14="http://schemas.microsoft.com/office/powerpoint/2010/main" val="13018653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Прямоугольник 1"/>
              <p:cNvSpPr/>
              <p:nvPr/>
            </p:nvSpPr>
            <p:spPr>
              <a:xfrm>
                <a:off x="35496" y="332656"/>
                <a:ext cx="9108504" cy="6445739"/>
              </a:xfrm>
              <a:prstGeom prst="rect">
                <a:avLst/>
              </a:prstGeom>
            </p:spPr>
            <p:txBody>
              <a:bodyPr wrap="square">
                <a:spAutoFit/>
              </a:bodyPr>
              <a:lstStyle/>
              <a:p>
                <a:pPr algn="ctr">
                  <a:lnSpc>
                    <a:spcPct val="150000"/>
                  </a:lnSpc>
                  <a:spcAft>
                    <a:spcPts val="0"/>
                  </a:spcAft>
                </a:pP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Одно- и многоступенчатое сжатие</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000" dirty="0">
                    <a:latin typeface="Times New Roman" panose="02020603050405020304" pitchFamily="18" charset="0"/>
                    <a:ea typeface="Times New Roman" panose="02020603050405020304" pitchFamily="18" charset="0"/>
                    <a:cs typeface="Times New Roman" panose="02020603050405020304" pitchFamily="18" charset="0"/>
                  </a:rPr>
                  <a:t> Предельная степень сжатия воздуха </a:t>
                </a:r>
                <a14:m>
                  <m:oMath xmlns:m="http://schemas.openxmlformats.org/officeDocument/2006/math">
                    <m:r>
                      <a:rPr lang="ru-RU" sz="2000" i="1">
                        <a:latin typeface="Cambria Math" panose="02040503050406030204" pitchFamily="18" charset="0"/>
                        <a:ea typeface="Times New Roman" panose="02020603050405020304" pitchFamily="18" charset="0"/>
                        <a:cs typeface="Times New Roman" panose="02020603050405020304" pitchFamily="18" charset="0"/>
                      </a:rPr>
                      <m:t>𝜀</m:t>
                    </m:r>
                    <m:r>
                      <a:rPr lang="ru-RU" sz="2000" i="1">
                        <a:latin typeface="Cambria Math" panose="02040503050406030204" pitchFamily="18" charset="0"/>
                        <a:ea typeface="Times New Roman" panose="02020603050405020304" pitchFamily="18" charset="0"/>
                        <a:cs typeface="Times New Roman" panose="02020603050405020304" pitchFamily="18" charset="0"/>
                      </a:rPr>
                      <m:t>=</m:t>
                    </m:r>
                    <m:f>
                      <m:fPr>
                        <m:ctrlPr>
                          <a:rPr lang="ru-RU" sz="2000" i="1">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ru-RU" sz="2000" i="1">
                                <a:latin typeface="Cambria Math" panose="02040503050406030204" pitchFamily="18" charset="0"/>
                                <a:ea typeface="Times New Roman" panose="02020603050405020304" pitchFamily="18" charset="0"/>
                                <a:cs typeface="Times New Roman" panose="02020603050405020304" pitchFamily="18" charset="0"/>
                              </a:rPr>
                            </m:ctrlPr>
                          </m:sSubPr>
                          <m:e>
                            <m:r>
                              <a:rPr lang="ru-RU" sz="2000" i="1">
                                <a:latin typeface="Cambria Math" panose="02040503050406030204" pitchFamily="18" charset="0"/>
                                <a:ea typeface="Times New Roman" panose="02020603050405020304" pitchFamily="18" charset="0"/>
                                <a:cs typeface="Times New Roman" panose="02020603050405020304" pitchFamily="18" charset="0"/>
                              </a:rPr>
                              <m:t>р</m:t>
                            </m:r>
                          </m:e>
                          <m:sub>
                            <m:r>
                              <a:rPr lang="ru-RU" sz="2000" i="1">
                                <a:latin typeface="Cambria Math" panose="02040503050406030204" pitchFamily="18" charset="0"/>
                                <a:ea typeface="Times New Roman" panose="02020603050405020304" pitchFamily="18" charset="0"/>
                                <a:cs typeface="Times New Roman" panose="02020603050405020304" pitchFamily="18" charset="0"/>
                              </a:rPr>
                              <m:t>2</m:t>
                            </m:r>
                          </m:sub>
                        </m:sSub>
                      </m:num>
                      <m:den>
                        <m:sSub>
                          <m:sSubPr>
                            <m:ctrlPr>
                              <a:rPr lang="ru-RU" sz="2000" i="1">
                                <a:latin typeface="Cambria Math" panose="02040503050406030204" pitchFamily="18" charset="0"/>
                                <a:ea typeface="Times New Roman" panose="02020603050405020304" pitchFamily="18" charset="0"/>
                                <a:cs typeface="Times New Roman" panose="02020603050405020304" pitchFamily="18" charset="0"/>
                              </a:rPr>
                            </m:ctrlPr>
                          </m:sSubPr>
                          <m:e>
                            <m:r>
                              <a:rPr lang="ru-RU" sz="2000" i="1">
                                <a:latin typeface="Cambria Math" panose="02040503050406030204" pitchFamily="18" charset="0"/>
                                <a:ea typeface="Times New Roman" panose="02020603050405020304" pitchFamily="18" charset="0"/>
                                <a:cs typeface="Times New Roman" panose="02020603050405020304" pitchFamily="18" charset="0"/>
                              </a:rPr>
                              <m:t>р</m:t>
                            </m:r>
                          </m:e>
                          <m:sub>
                            <m:r>
                              <a:rPr lang="ru-RU" sz="2000" i="1">
                                <a:latin typeface="Cambria Math" panose="02040503050406030204" pitchFamily="18" charset="0"/>
                                <a:ea typeface="Times New Roman" panose="02020603050405020304" pitchFamily="18" charset="0"/>
                                <a:cs typeface="Times New Roman" panose="02020603050405020304" pitchFamily="18" charset="0"/>
                              </a:rPr>
                              <m:t>1</m:t>
                            </m:r>
                          </m:sub>
                        </m:sSub>
                      </m:den>
                    </m:f>
                  </m:oMath>
                </a14:m>
                <a:r>
                  <a:rPr lang="ru-RU" sz="2000" dirty="0">
                    <a:latin typeface="Times New Roman" panose="02020603050405020304" pitchFamily="18" charset="0"/>
                    <a:ea typeface="Times New Roman" panose="02020603050405020304" pitchFamily="18" charset="0"/>
                    <a:cs typeface="Times New Roman" panose="02020603050405020304" pitchFamily="18" charset="0"/>
                  </a:rPr>
                  <a:t> в одном цикле компрессора определяется температурой вспышки смазочного масла. Смазочные масла при высокой температуре разлагаются и легкие фракции их могут с воздухом образовывать взрывную смесь. Температура вспышки компрессорных масел около 200</a:t>
                </a:r>
                <a14:m>
                  <m:oMath xmlns:m="http://schemas.openxmlformats.org/officeDocument/2006/math">
                    <m:r>
                      <a:rPr lang="ru-RU" sz="2000" i="1">
                        <a:latin typeface="Cambria Math" panose="02040503050406030204" pitchFamily="18" charset="0"/>
                        <a:ea typeface="Times New Roman" panose="02020603050405020304" pitchFamily="18" charset="0"/>
                        <a:cs typeface="Times New Roman" panose="02020603050405020304" pitchFamily="18" charset="0"/>
                      </a:rPr>
                      <m:t>°∁</m:t>
                    </m:r>
                  </m:oMath>
                </a14:m>
                <a:r>
                  <a:rPr lang="ru-RU" sz="20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000" dirty="0">
                    <a:latin typeface="Times New Roman" panose="02020603050405020304" pitchFamily="18" charset="0"/>
                    <a:ea typeface="Times New Roman" panose="02020603050405020304" pitchFamily="18" charset="0"/>
                    <a:cs typeface="Times New Roman" panose="02020603050405020304" pitchFamily="18" charset="0"/>
                  </a:rPr>
                  <a:t>При адиабатном процессе (при прекращении подачи охлаждающей воды), принимая начальную температуру 27</a:t>
                </a:r>
                <a14:m>
                  <m:oMath xmlns:m="http://schemas.openxmlformats.org/officeDocument/2006/math">
                    <m:r>
                      <a:rPr lang="ru-RU" sz="2000" i="1">
                        <a:latin typeface="Cambria Math" panose="02040503050406030204" pitchFamily="18" charset="0"/>
                        <a:ea typeface="Times New Roman" panose="02020603050405020304" pitchFamily="18" charset="0"/>
                        <a:cs typeface="Times New Roman" panose="02020603050405020304" pitchFamily="18" charset="0"/>
                      </a:rPr>
                      <m:t>°∁</m:t>
                    </m:r>
                  </m:oMath>
                </a14:m>
                <a:r>
                  <a:rPr lang="ru-RU" sz="2000" dirty="0">
                    <a:latin typeface="Times New Roman" panose="02020603050405020304" pitchFamily="18" charset="0"/>
                    <a:ea typeface="Times New Roman" panose="02020603050405020304" pitchFamily="18" charset="0"/>
                    <a:cs typeface="Times New Roman" panose="02020603050405020304" pitchFamily="18" charset="0"/>
                  </a:rPr>
                  <a:t>, а допустимую температуру в конце сжатия 180</a:t>
                </a:r>
                <a14:m>
                  <m:oMath xmlns:m="http://schemas.openxmlformats.org/officeDocument/2006/math">
                    <m:r>
                      <a:rPr lang="ru-RU" sz="2000" i="1">
                        <a:latin typeface="Cambria Math" panose="02040503050406030204" pitchFamily="18" charset="0"/>
                        <a:ea typeface="Times New Roman" panose="02020603050405020304" pitchFamily="18" charset="0"/>
                        <a:cs typeface="Times New Roman" panose="02020603050405020304" pitchFamily="18" charset="0"/>
                      </a:rPr>
                      <m:t>°∁, получим</m:t>
                    </m:r>
                  </m:oMath>
                </a14:m>
                <a:r>
                  <a:rPr lang="ru-RU" sz="20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14:m>
                  <m:oMath xmlns:m="http://schemas.openxmlformats.org/officeDocument/2006/math">
                    <m:r>
                      <a:rPr lang="ru-RU" sz="2000" i="1">
                        <a:latin typeface="Cambria Math" panose="02040503050406030204" pitchFamily="18" charset="0"/>
                        <a:ea typeface="Times New Roman" panose="02020603050405020304" pitchFamily="18" charset="0"/>
                        <a:cs typeface="Times New Roman" panose="02020603050405020304" pitchFamily="18" charset="0"/>
                      </a:rPr>
                      <m:t>𝜀</m:t>
                    </m:r>
                    <m:r>
                      <a:rPr lang="ru-RU" sz="2000" i="1">
                        <a:latin typeface="Cambria Math" panose="02040503050406030204" pitchFamily="18" charset="0"/>
                        <a:ea typeface="Times New Roman" panose="02020603050405020304" pitchFamily="18" charset="0"/>
                        <a:cs typeface="Times New Roman" panose="02020603050405020304" pitchFamily="18" charset="0"/>
                      </a:rPr>
                      <m:t>=</m:t>
                    </m:r>
                    <m:f>
                      <m:fPr>
                        <m:ctrlPr>
                          <a:rPr lang="ru-RU" sz="2000" i="1">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ru-RU" sz="2000" i="1">
                                <a:latin typeface="Cambria Math" panose="02040503050406030204" pitchFamily="18" charset="0"/>
                                <a:ea typeface="Times New Roman" panose="02020603050405020304" pitchFamily="18" charset="0"/>
                                <a:cs typeface="Times New Roman" panose="02020603050405020304" pitchFamily="18" charset="0"/>
                              </a:rPr>
                            </m:ctrlPr>
                          </m:sSubPr>
                          <m:e>
                            <m:r>
                              <a:rPr lang="ru-RU" sz="2000" i="1">
                                <a:latin typeface="Cambria Math" panose="02040503050406030204" pitchFamily="18" charset="0"/>
                                <a:ea typeface="Times New Roman" panose="02020603050405020304" pitchFamily="18" charset="0"/>
                                <a:cs typeface="Times New Roman" panose="02020603050405020304" pitchFamily="18" charset="0"/>
                              </a:rPr>
                              <m:t>р</m:t>
                            </m:r>
                          </m:e>
                          <m:sub>
                            <m:r>
                              <a:rPr lang="ru-RU" sz="2000" i="1">
                                <a:latin typeface="Cambria Math" panose="02040503050406030204" pitchFamily="18" charset="0"/>
                                <a:ea typeface="Times New Roman" panose="02020603050405020304" pitchFamily="18" charset="0"/>
                                <a:cs typeface="Times New Roman" panose="02020603050405020304" pitchFamily="18" charset="0"/>
                              </a:rPr>
                              <m:t>2</m:t>
                            </m:r>
                          </m:sub>
                        </m:sSub>
                      </m:num>
                      <m:den>
                        <m:sSub>
                          <m:sSubPr>
                            <m:ctrlPr>
                              <a:rPr lang="ru-RU" sz="2000" i="1">
                                <a:latin typeface="Cambria Math" panose="02040503050406030204" pitchFamily="18" charset="0"/>
                                <a:ea typeface="Times New Roman" panose="02020603050405020304" pitchFamily="18" charset="0"/>
                                <a:cs typeface="Times New Roman" panose="02020603050405020304" pitchFamily="18" charset="0"/>
                              </a:rPr>
                            </m:ctrlPr>
                          </m:sSubPr>
                          <m:e>
                            <m:r>
                              <a:rPr lang="ru-RU" sz="2000" i="1">
                                <a:latin typeface="Cambria Math" panose="02040503050406030204" pitchFamily="18" charset="0"/>
                                <a:ea typeface="Times New Roman" panose="02020603050405020304" pitchFamily="18" charset="0"/>
                                <a:cs typeface="Times New Roman" panose="02020603050405020304" pitchFamily="18" charset="0"/>
                              </a:rPr>
                              <m:t>р</m:t>
                            </m:r>
                          </m:e>
                          <m:sub>
                            <m:r>
                              <a:rPr lang="ru-RU" sz="2000" i="1">
                                <a:latin typeface="Cambria Math" panose="02040503050406030204" pitchFamily="18" charset="0"/>
                                <a:ea typeface="Times New Roman" panose="02020603050405020304" pitchFamily="18" charset="0"/>
                                <a:cs typeface="Times New Roman" panose="02020603050405020304" pitchFamily="18" charset="0"/>
                              </a:rPr>
                              <m:t>1</m:t>
                            </m:r>
                          </m:sub>
                        </m:sSub>
                      </m:den>
                    </m:f>
                    <m:r>
                      <a:rPr lang="ru-RU" sz="2000" i="1">
                        <a:latin typeface="Cambria Math" panose="02040503050406030204" pitchFamily="18" charset="0"/>
                        <a:ea typeface="Times New Roman" panose="02020603050405020304" pitchFamily="18" charset="0"/>
                        <a:cs typeface="Times New Roman" panose="02020603050405020304" pitchFamily="18" charset="0"/>
                      </a:rPr>
                      <m:t>=</m:t>
                    </m:r>
                    <m:sSup>
                      <m:sSupPr>
                        <m:ctrlPr>
                          <a:rPr lang="ru-RU" sz="2000" i="1">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ru-RU" sz="2000" i="1">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ru-RU" sz="2000" i="1">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ru-RU" sz="2000" i="1">
                                        <a:latin typeface="Cambria Math" panose="02040503050406030204" pitchFamily="18" charset="0"/>
                                        <a:ea typeface="Times New Roman" panose="02020603050405020304" pitchFamily="18" charset="0"/>
                                        <a:cs typeface="Times New Roman" panose="02020603050405020304" pitchFamily="18" charset="0"/>
                                      </a:rPr>
                                    </m:ctrlPr>
                                  </m:sSubPr>
                                  <m:e>
                                    <m:r>
                                      <a:rPr lang="ru-RU" sz="2000" i="1">
                                        <a:latin typeface="Cambria Math" panose="02040503050406030204" pitchFamily="18" charset="0"/>
                                        <a:ea typeface="Times New Roman" panose="02020603050405020304" pitchFamily="18" charset="0"/>
                                        <a:cs typeface="Times New Roman" panose="02020603050405020304" pitchFamily="18" charset="0"/>
                                      </a:rPr>
                                      <m:t>Т</m:t>
                                    </m:r>
                                  </m:e>
                                  <m:sub>
                                    <m:r>
                                      <a:rPr lang="ru-RU" sz="2000" i="1">
                                        <a:latin typeface="Cambria Math" panose="02040503050406030204" pitchFamily="18" charset="0"/>
                                        <a:ea typeface="Times New Roman" panose="02020603050405020304" pitchFamily="18" charset="0"/>
                                        <a:cs typeface="Times New Roman" panose="02020603050405020304" pitchFamily="18" charset="0"/>
                                      </a:rPr>
                                      <m:t>2</m:t>
                                    </m:r>
                                  </m:sub>
                                </m:sSub>
                              </m:num>
                              <m:den>
                                <m:sSub>
                                  <m:sSubPr>
                                    <m:ctrlPr>
                                      <a:rPr lang="ru-RU" sz="2000" i="1">
                                        <a:latin typeface="Cambria Math" panose="02040503050406030204" pitchFamily="18" charset="0"/>
                                        <a:ea typeface="Times New Roman" panose="02020603050405020304" pitchFamily="18" charset="0"/>
                                        <a:cs typeface="Times New Roman" panose="02020603050405020304" pitchFamily="18" charset="0"/>
                                      </a:rPr>
                                    </m:ctrlPr>
                                  </m:sSubPr>
                                  <m:e>
                                    <m:r>
                                      <a:rPr lang="ru-RU" sz="2000" i="1">
                                        <a:latin typeface="Cambria Math" panose="02040503050406030204" pitchFamily="18" charset="0"/>
                                        <a:ea typeface="Times New Roman" panose="02020603050405020304" pitchFamily="18" charset="0"/>
                                        <a:cs typeface="Times New Roman" panose="02020603050405020304" pitchFamily="18" charset="0"/>
                                      </a:rPr>
                                      <m:t>Т</m:t>
                                    </m:r>
                                  </m:e>
                                  <m:sub>
                                    <m:r>
                                      <a:rPr lang="ru-RU" sz="2000" i="1">
                                        <a:latin typeface="Cambria Math" panose="02040503050406030204" pitchFamily="18" charset="0"/>
                                        <a:ea typeface="Times New Roman" panose="02020603050405020304" pitchFamily="18" charset="0"/>
                                        <a:cs typeface="Times New Roman" panose="02020603050405020304" pitchFamily="18" charset="0"/>
                                      </a:rPr>
                                      <m:t>1</m:t>
                                    </m:r>
                                  </m:sub>
                                </m:sSub>
                              </m:den>
                            </m:f>
                          </m:e>
                        </m:d>
                      </m:e>
                      <m:sup>
                        <m:f>
                          <m:fPr>
                            <m:ctrlPr>
                              <a:rPr lang="ru-RU" sz="2000" i="1">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latin typeface="Cambria Math" panose="02040503050406030204" pitchFamily="18" charset="0"/>
                                <a:ea typeface="Times New Roman" panose="02020603050405020304" pitchFamily="18" charset="0"/>
                                <a:cs typeface="Times New Roman" panose="02020603050405020304" pitchFamily="18" charset="0"/>
                              </a:rPr>
                              <m:t>𝑘</m:t>
                            </m:r>
                          </m:num>
                          <m:den>
                            <m:r>
                              <a:rPr lang="en-US" sz="2000" i="1">
                                <a:latin typeface="Cambria Math" panose="02040503050406030204" pitchFamily="18" charset="0"/>
                                <a:ea typeface="Times New Roman" panose="02020603050405020304" pitchFamily="18" charset="0"/>
                                <a:cs typeface="Times New Roman" panose="02020603050405020304" pitchFamily="18" charset="0"/>
                              </a:rPr>
                              <m:t>𝑘</m:t>
                            </m:r>
                            <m:r>
                              <a:rPr lang="en-US" sz="2000" i="1">
                                <a:latin typeface="Cambria Math" panose="02040503050406030204" pitchFamily="18" charset="0"/>
                                <a:ea typeface="Times New Roman" panose="02020603050405020304" pitchFamily="18" charset="0"/>
                                <a:cs typeface="Times New Roman" panose="02020603050405020304" pitchFamily="18" charset="0"/>
                              </a:rPr>
                              <m:t>−1</m:t>
                            </m:r>
                          </m:den>
                        </m:f>
                      </m:sup>
                    </m:sSup>
                  </m:oMath>
                </a14:m>
                <a:r>
                  <a:rPr lang="en-US" sz="2000" dirty="0">
                    <a:latin typeface="Times New Roman" panose="02020603050405020304" pitchFamily="18" charset="0"/>
                    <a:ea typeface="Times New Roman" panose="02020603050405020304" pitchFamily="18" charset="0"/>
                    <a:cs typeface="Times New Roman" panose="02020603050405020304" pitchFamily="18" charset="0"/>
                  </a:rPr>
                  <a:t>=</a:t>
                </a:r>
                <a14:m>
                  <m:oMath xmlns:m="http://schemas.openxmlformats.org/officeDocument/2006/math">
                    <m:sSup>
                      <m:sSupPr>
                        <m:ctrlPr>
                          <a:rPr lang="ru-RU" sz="2000" i="1">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ru-RU" sz="2000" i="1">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ru-RU" sz="2000" i="1">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latin typeface="Cambria Math" panose="02040503050406030204" pitchFamily="18" charset="0"/>
                                    <a:ea typeface="Times New Roman" panose="02020603050405020304" pitchFamily="18" charset="0"/>
                                    <a:cs typeface="Times New Roman" panose="02020603050405020304" pitchFamily="18" charset="0"/>
                                  </a:rPr>
                                  <m:t>273−180</m:t>
                                </m:r>
                              </m:num>
                              <m:den>
                                <m:r>
                                  <a:rPr lang="en-US" sz="2000" i="1">
                                    <a:latin typeface="Cambria Math" panose="02040503050406030204" pitchFamily="18" charset="0"/>
                                    <a:ea typeface="Times New Roman" panose="02020603050405020304" pitchFamily="18" charset="0"/>
                                    <a:cs typeface="Times New Roman" panose="02020603050405020304" pitchFamily="18" charset="0"/>
                                  </a:rPr>
                                  <m:t>273−27</m:t>
                                </m:r>
                              </m:den>
                            </m:f>
                          </m:e>
                        </m:d>
                      </m:e>
                      <m:sup>
                        <m:f>
                          <m:fPr>
                            <m:ctrlPr>
                              <a:rPr lang="ru-RU" sz="2000" i="1">
                                <a:latin typeface="Cambria Math" panose="02040503050406030204" pitchFamily="18" charset="0"/>
                                <a:ea typeface="Times New Roman" panose="02020603050405020304" pitchFamily="18" charset="0"/>
                                <a:cs typeface="Times New Roman" panose="02020603050405020304" pitchFamily="18" charset="0"/>
                              </a:rPr>
                            </m:ctrlPr>
                          </m:fPr>
                          <m:num>
                            <m:r>
                              <a:rPr lang="en-US" sz="2000" i="1">
                                <a:latin typeface="Cambria Math" panose="02040503050406030204" pitchFamily="18" charset="0"/>
                                <a:ea typeface="Times New Roman" panose="02020603050405020304" pitchFamily="18" charset="0"/>
                                <a:cs typeface="Times New Roman" panose="02020603050405020304" pitchFamily="18" charset="0"/>
                              </a:rPr>
                              <m:t>1.41</m:t>
                            </m:r>
                          </m:num>
                          <m:den>
                            <m:r>
                              <a:rPr lang="en-US" sz="2000" i="1">
                                <a:latin typeface="Cambria Math" panose="02040503050406030204" pitchFamily="18" charset="0"/>
                                <a:ea typeface="Times New Roman" panose="02020603050405020304" pitchFamily="18" charset="0"/>
                                <a:cs typeface="Times New Roman" panose="02020603050405020304" pitchFamily="18" charset="0"/>
                              </a:rPr>
                              <m:t>1.41−1</m:t>
                            </m:r>
                          </m:den>
                        </m:f>
                      </m:sup>
                    </m:sSup>
                    <m:r>
                      <a:rPr lang="en-US" sz="2000" i="1">
                        <a:latin typeface="Cambria Math" panose="02040503050406030204" pitchFamily="18" charset="0"/>
                        <a:ea typeface="Times New Roman" panose="02020603050405020304" pitchFamily="18" charset="0"/>
                        <a:cs typeface="Times New Roman" panose="02020603050405020304" pitchFamily="18" charset="0"/>
                      </a:rPr>
                      <m:t>≈4.5</m:t>
                    </m:r>
                  </m:oMath>
                </a14:m>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000" dirty="0">
                    <a:latin typeface="Times New Roman" panose="02020603050405020304" pitchFamily="18" charset="0"/>
                    <a:ea typeface="Times New Roman" panose="02020603050405020304" pitchFamily="18" charset="0"/>
                    <a:cs typeface="Times New Roman" panose="02020603050405020304" pitchFamily="18" charset="0"/>
                  </a:rPr>
                  <a:t>Степень сжатия не должна быть больше 5.</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2" name="Прямоугольник 1"/>
              <p:cNvSpPr>
                <a:spLocks noRot="1" noChangeAspect="1" noMove="1" noResize="1" noEditPoints="1" noAdjustHandles="1" noChangeArrowheads="1" noChangeShapeType="1" noTextEdit="1"/>
              </p:cNvSpPr>
              <p:nvPr/>
            </p:nvSpPr>
            <p:spPr>
              <a:xfrm>
                <a:off x="35496" y="332656"/>
                <a:ext cx="9108504" cy="6445739"/>
              </a:xfrm>
              <a:prstGeom prst="rect">
                <a:avLst/>
              </a:prstGeom>
              <a:blipFill>
                <a:blip r:embed="rId2"/>
                <a:stretch>
                  <a:fillRect l="-736"/>
                </a:stretch>
              </a:blipFill>
            </p:spPr>
            <p:txBody>
              <a:bodyPr/>
              <a:lstStyle/>
              <a:p>
                <a:r>
                  <a:rPr lang="ru-RU">
                    <a:noFill/>
                  </a:rPr>
                  <a:t> </a:t>
                </a:r>
              </a:p>
            </p:txBody>
          </p:sp>
        </mc:Fallback>
      </mc:AlternateContent>
    </p:spTree>
    <p:extLst>
      <p:ext uri="{BB962C8B-B14F-4D97-AF65-F5344CB8AC3E}">
        <p14:creationId xmlns:p14="http://schemas.microsoft.com/office/powerpoint/2010/main" val="3039347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6632"/>
            <a:ext cx="9144000" cy="3970318"/>
          </a:xfrm>
          <a:prstGeom prst="rect">
            <a:avLst/>
          </a:prstGeom>
        </p:spPr>
        <p:txBody>
          <a:bodyPr wrap="square">
            <a:spAutoFit/>
          </a:bodyPr>
          <a:lstStyle/>
          <a:p>
            <a:pPr algn="ctr">
              <a:lnSpc>
                <a:spcPct val="150000"/>
              </a:lnSpc>
              <a:spcAft>
                <a:spcPts val="0"/>
              </a:spcAft>
            </a:pPr>
            <a:r>
              <a:rPr lang="ru-RU" sz="2800" dirty="0">
                <a:latin typeface="Times New Roman" panose="02020603050405020304" pitchFamily="18" charset="0"/>
                <a:ea typeface="Times New Roman" panose="02020603050405020304" pitchFamily="18" charset="0"/>
                <a:cs typeface="Times New Roman" panose="02020603050405020304" pitchFamily="18" charset="0"/>
              </a:rPr>
              <a:t>Двухступенчатое </a:t>
            </a:r>
            <a:r>
              <a:rPr lang="ru-RU" sz="2800">
                <a:latin typeface="Times New Roman" panose="02020603050405020304" pitchFamily="18" charset="0"/>
                <a:ea typeface="Times New Roman" panose="02020603050405020304" pitchFamily="18" charset="0"/>
                <a:cs typeface="Times New Roman" panose="02020603050405020304" pitchFamily="18" charset="0"/>
              </a:rPr>
              <a:t>сжатие</a:t>
            </a:r>
            <a:r>
              <a:rPr lang="ru-RU" sz="2800" smtClean="0">
                <a:latin typeface="Times New Roman" panose="02020603050405020304" pitchFamily="18" charset="0"/>
                <a:ea typeface="Times New Roman" panose="02020603050405020304" pitchFamily="18" charset="0"/>
                <a:cs typeface="Times New Roman" panose="02020603050405020304" pitchFamily="18" charset="0"/>
              </a:rPr>
              <a:t>.</a:t>
            </a:r>
          </a:p>
          <a:p>
            <a:pPr algn="ctr">
              <a:lnSpc>
                <a:spcPct val="150000"/>
              </a:lnSpc>
              <a:spcAft>
                <a:spcPts val="0"/>
              </a:spcAft>
            </a:pPr>
            <a:endParaRPr lang="ru-RU" sz="2800" dirty="0">
              <a:latin typeface="Calibri" panose="020F0502020204030204" pitchFamily="34" charset="0"/>
              <a:ea typeface="Calibri" panose="020F0502020204030204" pitchFamily="34" charset="0"/>
              <a:cs typeface="Times New Roman" panose="02020603050405020304" pitchFamily="18" charset="0"/>
            </a:endParaRPr>
          </a:p>
          <a:p>
            <a:r>
              <a:rPr lang="ru-RU" sz="2400" dirty="0">
                <a:latin typeface="Times New Roman" panose="02020603050405020304" pitchFamily="18" charset="0"/>
                <a:ea typeface="Times New Roman" panose="02020603050405020304" pitchFamily="18" charset="0"/>
              </a:rPr>
              <a:t>Атмосферный воздуха поступает в цилиндр низкого давления (первая ступень) и сжимается до некоторого промежуточного давления, затем поступает в промежуточный холодильник и охлаждается до начальной температуры. Из холодильника воздух засасывается в цилиндр высокого давления (вторая ступень), где сжимается до конечного давления, и выталкивается в воздухосборник</a:t>
            </a:r>
            <a:endParaRPr lang="ru-RU" sz="2400" dirty="0"/>
          </a:p>
        </p:txBody>
      </p:sp>
    </p:spTree>
    <p:extLst>
      <p:ext uri="{BB962C8B-B14F-4D97-AF65-F5344CB8AC3E}">
        <p14:creationId xmlns:p14="http://schemas.microsoft.com/office/powerpoint/2010/main" val="2954015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7422"/>
            <a:ext cx="9144000" cy="6001643"/>
          </a:xfrm>
          <a:prstGeom prst="rect">
            <a:avLst/>
          </a:prstGeom>
        </p:spPr>
        <p:txBody>
          <a:bodyPr wrap="square">
            <a:spAutoFit/>
          </a:bodyPr>
          <a:lstStyle/>
          <a:p>
            <a:r>
              <a:rPr lang="ru-RU" sz="2400" dirty="0">
                <a:latin typeface="Times New Roman" pitchFamily="18" charset="0"/>
                <a:cs typeface="Times New Roman" pitchFamily="18" charset="0"/>
              </a:rPr>
              <a:t>Существуют много типов нагнетателей, которые классифицируются по нескольким признакам.</a:t>
            </a:r>
          </a:p>
          <a:p>
            <a:r>
              <a:rPr lang="ru-RU" sz="2400" dirty="0">
                <a:latin typeface="Times New Roman" pitchFamily="18" charset="0"/>
                <a:cs typeface="Times New Roman" pitchFamily="18" charset="0"/>
              </a:rPr>
              <a:t>По развиваемому давлению нагнетатели разделяют на компрессоры, воздуходувки, вентиляторы и вакуум-насосы.</a:t>
            </a:r>
          </a:p>
          <a:p>
            <a:r>
              <a:rPr lang="ru-RU" sz="2400" dirty="0">
                <a:latin typeface="Times New Roman" pitchFamily="18" charset="0"/>
                <a:cs typeface="Times New Roman" pitchFamily="18" charset="0"/>
              </a:rPr>
              <a:t>Вентиляторы и воздуходувки, создающие разрежение, называют эксгаустерами. Вентиляторы создают вакуум до 0,1 кгс/см</a:t>
            </a:r>
            <a:r>
              <a:rPr lang="ru-RU" sz="2400" baseline="30000" dirty="0">
                <a:latin typeface="Times New Roman" pitchFamily="18" charset="0"/>
                <a:cs typeface="Times New Roman" pitchFamily="18" charset="0"/>
              </a:rPr>
              <a:t>2</a:t>
            </a:r>
            <a:r>
              <a:rPr lang="ru-RU" sz="2400" dirty="0">
                <a:latin typeface="Times New Roman" pitchFamily="18" charset="0"/>
                <a:cs typeface="Times New Roman" pitchFamily="18" charset="0"/>
              </a:rPr>
              <a:t>, или 10 % , воздуходувки – до 0,3 кгс/см</a:t>
            </a:r>
            <a:r>
              <a:rPr lang="ru-RU" sz="2400" baseline="30000" dirty="0">
                <a:latin typeface="Times New Roman" pitchFamily="18" charset="0"/>
                <a:cs typeface="Times New Roman" pitchFamily="18" charset="0"/>
              </a:rPr>
              <a:t>2</a:t>
            </a:r>
            <a:r>
              <a:rPr lang="ru-RU" sz="2400" dirty="0">
                <a:latin typeface="Times New Roman" pitchFamily="18" charset="0"/>
                <a:cs typeface="Times New Roman" pitchFamily="18" charset="0"/>
              </a:rPr>
              <a:t>, или 30 %.</a:t>
            </a:r>
          </a:p>
          <a:p>
            <a:r>
              <a:rPr lang="ru-RU" sz="2400" dirty="0">
                <a:latin typeface="Times New Roman" pitchFamily="18" charset="0"/>
                <a:cs typeface="Times New Roman" pitchFamily="18" charset="0"/>
              </a:rPr>
              <a:t>Компрессоры, создающие разрежение до 97 % (остаточное давление 0,03 кгс/см</a:t>
            </a:r>
            <a:r>
              <a:rPr lang="ru-RU" sz="2400" baseline="30000" dirty="0">
                <a:latin typeface="Times New Roman" pitchFamily="18" charset="0"/>
                <a:cs typeface="Times New Roman" pitchFamily="18" charset="0"/>
              </a:rPr>
              <a:t>2</a:t>
            </a:r>
            <a:r>
              <a:rPr lang="ru-RU" sz="2400" dirty="0">
                <a:latin typeface="Times New Roman" pitchFamily="18" charset="0"/>
                <a:cs typeface="Times New Roman" pitchFamily="18" charset="0"/>
              </a:rPr>
              <a:t>), называют вакуум-насосами. Вакуумметр показывает разность между давлением атмосферы и остаточным давлением в пространстве, откуда отсасывается воздух. Единицы измерения вакуума - мм рт. ст., мм вод. ст., в процентах или долях атмосферного давления. Например, вакуум 600 мм рт. ст. при атмосферном давлении 760 мм рт. ст. соответствует остаточному давлению 760-600=160 мм рт. ст. или вакууму 600/760=0,8 (долей атмосферы), или 80 %.</a:t>
            </a:r>
          </a:p>
        </p:txBody>
      </p:sp>
    </p:spTree>
    <p:extLst>
      <p:ext uri="{BB962C8B-B14F-4D97-AF65-F5344CB8AC3E}">
        <p14:creationId xmlns:p14="http://schemas.microsoft.com/office/powerpoint/2010/main" val="350408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5262979"/>
          </a:xfrm>
          <a:prstGeom prst="rect">
            <a:avLst/>
          </a:prstGeom>
        </p:spPr>
        <p:txBody>
          <a:bodyPr wrap="square">
            <a:spAutoFit/>
          </a:bodyPr>
          <a:lstStyle/>
          <a:p>
            <a:r>
              <a:rPr lang="ru-RU" sz="2400" dirty="0">
                <a:latin typeface="Times New Roman" pitchFamily="18" charset="0"/>
                <a:cs typeface="Times New Roman" pitchFamily="18" charset="0"/>
              </a:rPr>
              <a:t>По принципу действия нагнетатели разделяются на:</a:t>
            </a:r>
          </a:p>
          <a:p>
            <a:r>
              <a:rPr lang="ru-RU" sz="2400" dirty="0">
                <a:latin typeface="Times New Roman" pitchFamily="18" charset="0"/>
                <a:cs typeface="Times New Roman" pitchFamily="18" charset="0"/>
              </a:rPr>
              <a:t>- </a:t>
            </a:r>
            <a:r>
              <a:rPr lang="ru-RU" sz="2400" i="1" dirty="0">
                <a:latin typeface="Times New Roman" pitchFamily="18" charset="0"/>
                <a:cs typeface="Times New Roman" pitchFamily="18" charset="0"/>
              </a:rPr>
              <a:t>поршневые </a:t>
            </a:r>
            <a:r>
              <a:rPr lang="ru-RU" sz="2400" dirty="0">
                <a:latin typeface="Times New Roman" pitchFamily="18" charset="0"/>
                <a:cs typeface="Times New Roman" pitchFamily="18" charset="0"/>
              </a:rPr>
              <a:t>- действие их основано на сжатии газа в замкнутом пространстве при уменьшении его объема. Изменение объема происходит путем возвратно-поступательного движения поршня в полости цилиндра;</a:t>
            </a:r>
          </a:p>
          <a:p>
            <a:r>
              <a:rPr lang="ru-RU" sz="2400" dirty="0">
                <a:latin typeface="Times New Roman" pitchFamily="18" charset="0"/>
                <a:cs typeface="Times New Roman" pitchFamily="18" charset="0"/>
              </a:rPr>
              <a:t>- </a:t>
            </a:r>
            <a:r>
              <a:rPr lang="ru-RU" sz="2400" i="1" dirty="0">
                <a:latin typeface="Times New Roman" pitchFamily="18" charset="0"/>
                <a:cs typeface="Times New Roman" pitchFamily="18" charset="0"/>
              </a:rPr>
              <a:t>центробежные</a:t>
            </a:r>
            <a:r>
              <a:rPr lang="ru-RU" sz="2400" dirty="0">
                <a:latin typeface="Times New Roman" pitchFamily="18" charset="0"/>
                <a:cs typeface="Times New Roman" pitchFamily="18" charset="0"/>
              </a:rPr>
              <a:t> – давление создается центробежными силами, возникающими во вращающемся потоке газа;</a:t>
            </a:r>
          </a:p>
          <a:p>
            <a:r>
              <a:rPr lang="ru-RU" sz="2400" dirty="0">
                <a:latin typeface="Times New Roman" pitchFamily="18" charset="0"/>
                <a:cs typeface="Times New Roman" pitchFamily="18" charset="0"/>
              </a:rPr>
              <a:t>- </a:t>
            </a:r>
            <a:r>
              <a:rPr lang="ru-RU" sz="2400" i="1" dirty="0">
                <a:latin typeface="Times New Roman" pitchFamily="18" charset="0"/>
                <a:cs typeface="Times New Roman" pitchFamily="18" charset="0"/>
              </a:rPr>
              <a:t>осевые машины</a:t>
            </a:r>
            <a:r>
              <a:rPr lang="ru-RU" sz="2400" dirty="0">
                <a:latin typeface="Times New Roman" pitchFamily="18" charset="0"/>
                <a:cs typeface="Times New Roman" pitchFamily="18" charset="0"/>
              </a:rPr>
              <a:t> основаны на повышении кинетической энергии потока путем сообщения частицам газа осевой скорости. Осевые машины можно рассматривать как разновидность центробежных;</a:t>
            </a:r>
          </a:p>
          <a:p>
            <a:r>
              <a:rPr lang="ru-RU" sz="2400" dirty="0">
                <a:latin typeface="Times New Roman" pitchFamily="18" charset="0"/>
                <a:cs typeface="Times New Roman" pitchFamily="18" charset="0"/>
              </a:rPr>
              <a:t>- </a:t>
            </a:r>
            <a:r>
              <a:rPr lang="ru-RU" sz="2400" i="1" dirty="0">
                <a:latin typeface="Times New Roman" pitchFamily="18" charset="0"/>
                <a:cs typeface="Times New Roman" pitchFamily="18" charset="0"/>
              </a:rPr>
              <a:t>ротационные </a:t>
            </a:r>
            <a:r>
              <a:rPr lang="ru-RU" sz="2400" dirty="0">
                <a:latin typeface="Times New Roman" pitchFamily="18" charset="0"/>
                <a:cs typeface="Times New Roman" pitchFamily="18" charset="0"/>
              </a:rPr>
              <a:t>– сжатие происходит в замкнутых отсеках (лопастях), образуемых вращающемся ротором и стенками корпуса. Ротационные нагнетатели можно рассматривать как машины с вращающимися поршнями.</a:t>
            </a:r>
          </a:p>
        </p:txBody>
      </p:sp>
    </p:spTree>
    <p:extLst>
      <p:ext uri="{BB962C8B-B14F-4D97-AF65-F5344CB8AC3E}">
        <p14:creationId xmlns:p14="http://schemas.microsoft.com/office/powerpoint/2010/main" val="1269366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4624"/>
            <a:ext cx="9144000" cy="830997"/>
          </a:xfrm>
          <a:prstGeom prst="rect">
            <a:avLst/>
          </a:prstGeom>
        </p:spPr>
        <p:txBody>
          <a:bodyPr wrap="square">
            <a:spAutoFit/>
          </a:bodyPr>
          <a:lstStyle/>
          <a:p>
            <a:pPr algn="ctr"/>
            <a:r>
              <a:rPr lang="ru-RU" sz="2400" b="1" dirty="0">
                <a:latin typeface="Times New Roman" pitchFamily="18" charset="0"/>
                <a:cs typeface="Times New Roman" pitchFamily="18" charset="0"/>
              </a:rPr>
              <a:t>Поршневой компрессор</a:t>
            </a:r>
            <a:endParaRPr lang="ru-RU" sz="2400" dirty="0">
              <a:latin typeface="Times New Roman" pitchFamily="18" charset="0"/>
              <a:cs typeface="Times New Roman" pitchFamily="18" charset="0"/>
            </a:endParaRPr>
          </a:p>
          <a:p>
            <a:pPr algn="ctr"/>
            <a:r>
              <a:rPr lang="ru-RU" sz="2400" dirty="0">
                <a:latin typeface="Times New Roman" pitchFamily="18" charset="0"/>
                <a:cs typeface="Times New Roman" pitchFamily="18" charset="0"/>
              </a:rPr>
              <a:t>1.Принцип действия поршневого компрессора</a:t>
            </a:r>
          </a:p>
        </p:txBody>
      </p:sp>
      <p:sp>
        <p:nvSpPr>
          <p:cNvPr id="3" name="Прямоугольник 2"/>
          <p:cNvSpPr/>
          <p:nvPr/>
        </p:nvSpPr>
        <p:spPr>
          <a:xfrm>
            <a:off x="-20742" y="1628800"/>
            <a:ext cx="9144000" cy="3785652"/>
          </a:xfrm>
          <a:prstGeom prst="rect">
            <a:avLst/>
          </a:prstGeom>
        </p:spPr>
        <p:txBody>
          <a:bodyPr wrap="square">
            <a:spAutoFit/>
          </a:bodyPr>
          <a:lstStyle/>
          <a:p>
            <a:pPr fontAlgn="base"/>
            <a:r>
              <a:rPr lang="ru-RU" sz="2400" b="1" dirty="0">
                <a:latin typeface="Times New Roman" pitchFamily="18" charset="0"/>
                <a:cs typeface="Times New Roman" pitchFamily="18" charset="0"/>
              </a:rPr>
              <a:t>Поршневой компрессор</a:t>
            </a:r>
            <a:r>
              <a:rPr lang="ru-RU" sz="2400" dirty="0">
                <a:latin typeface="Times New Roman" pitchFamily="18" charset="0"/>
                <a:cs typeface="Times New Roman" pitchFamily="18" charset="0"/>
              </a:rPr>
              <a:t> в основном состоит из рабочего цилиндра и поршня; имеет всасывающий и нагнетательный клапаны, расположенные обычно в крышке цилиндра. Для сообщения поршню возвратно-поступательного движения в большинстве поршневых компрессорах имеется кривошипно-шатунный механизм с коленчатым валом. Поршневые компрессоры бывают одно и многоцилиндровые, с вертикальным, горизонтальным, V или W - образным и другим расположением цилиндров, одинарного и двойного действия (когда поршень работает обеими сторонами), а также одноступенчатого или многоступенчатого сжатия.</a:t>
            </a:r>
          </a:p>
        </p:txBody>
      </p:sp>
    </p:spTree>
    <p:extLst>
      <p:ext uri="{BB962C8B-B14F-4D97-AF65-F5344CB8AC3E}">
        <p14:creationId xmlns:p14="http://schemas.microsoft.com/office/powerpoint/2010/main" val="926410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036496" cy="5632311"/>
          </a:xfrm>
          <a:prstGeom prst="rect">
            <a:avLst/>
          </a:prstGeom>
        </p:spPr>
        <p:txBody>
          <a:bodyPr wrap="square">
            <a:spAutoFit/>
          </a:bodyPr>
          <a:lstStyle/>
          <a:p>
            <a:pPr fontAlgn="base"/>
            <a:r>
              <a:rPr lang="ru-RU" sz="2400" dirty="0">
                <a:latin typeface="Times New Roman" pitchFamily="18" charset="0"/>
                <a:cs typeface="Times New Roman" pitchFamily="18" charset="0"/>
              </a:rPr>
              <a:t>Действие одноступенчатого воздушного поршневого компрессора (рис. </a:t>
            </a:r>
            <a:r>
              <a:rPr lang="ru-RU" sz="2400" dirty="0" smtClean="0">
                <a:latin typeface="Times New Roman" pitchFamily="18" charset="0"/>
                <a:cs typeface="Times New Roman" pitchFamily="18" charset="0"/>
              </a:rPr>
              <a:t>1) </a:t>
            </a:r>
            <a:r>
              <a:rPr lang="ru-RU" sz="2400" dirty="0">
                <a:latin typeface="Times New Roman" pitchFamily="18" charset="0"/>
                <a:cs typeface="Times New Roman" pitchFamily="18" charset="0"/>
              </a:rPr>
              <a:t>заключается в следующем. При вращении коленчатого вала 1 соединённый с ним шатун 2 сообщает поршню 3 возвратные движения. При этом в рабочем цилиндре 4 из-за, увеличения объёма, заключённого между днищем поршня и крышкой цилиндра 5, возникает разрежение и атмосферный воздух, преодолев своим давлением сопротивление пружины, удерживающей всасывающий клапан 9, открывает его и через воздухозаборник (с фильтром) 8 поступает в рабочий цилиндр. При обратном ходе поршня воздух будет сжиматься, а затем, когда его давление станет больше давления в нагнетательном патрубке на величину, способную преодолеть сопротивление пружины, прижимающей к седлу нагнетательный клапан 7, воздух открывает последний и поступает в трубопровод 6. При сжатии газа в компрессоре его температура значительно повышается.</a:t>
            </a:r>
          </a:p>
        </p:txBody>
      </p:sp>
    </p:spTree>
    <p:extLst>
      <p:ext uri="{BB962C8B-B14F-4D97-AF65-F5344CB8AC3E}">
        <p14:creationId xmlns:p14="http://schemas.microsoft.com/office/powerpoint/2010/main" val="2784143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C:\Users\Андрей\Desktop\kompressor.003.jpg"/>
          <p:cNvPicPr/>
          <p:nvPr/>
        </p:nvPicPr>
        <p:blipFill>
          <a:blip r:embed="rId2">
            <a:extLst>
              <a:ext uri="{28A0092B-C50C-407E-A947-70E740481C1C}">
                <a14:useLocalDpi xmlns:a14="http://schemas.microsoft.com/office/drawing/2010/main" val="0"/>
              </a:ext>
            </a:extLst>
          </a:blip>
          <a:srcRect/>
          <a:stretch>
            <a:fillRect/>
          </a:stretch>
        </p:blipFill>
        <p:spPr bwMode="auto">
          <a:xfrm>
            <a:off x="35496" y="0"/>
            <a:ext cx="5688632" cy="6858000"/>
          </a:xfrm>
          <a:prstGeom prst="rect">
            <a:avLst/>
          </a:prstGeom>
          <a:noFill/>
          <a:ln>
            <a:noFill/>
          </a:ln>
        </p:spPr>
      </p:pic>
      <p:sp>
        <p:nvSpPr>
          <p:cNvPr id="3" name="Прямоугольник 2"/>
          <p:cNvSpPr/>
          <p:nvPr/>
        </p:nvSpPr>
        <p:spPr>
          <a:xfrm>
            <a:off x="5732868" y="620688"/>
            <a:ext cx="3411132" cy="4893647"/>
          </a:xfrm>
          <a:prstGeom prst="rect">
            <a:avLst/>
          </a:prstGeom>
        </p:spPr>
        <p:txBody>
          <a:bodyPr wrap="square">
            <a:spAutoFit/>
          </a:bodyPr>
          <a:lstStyle/>
          <a:p>
            <a:r>
              <a:rPr lang="ru-RU" sz="2400" dirty="0" smtClean="0">
                <a:latin typeface="Times New Roman" pitchFamily="18" charset="0"/>
                <a:cs typeface="Times New Roman" pitchFamily="18" charset="0"/>
              </a:rPr>
              <a:t>Рис.1.</a:t>
            </a:r>
            <a:r>
              <a:rPr lang="ru-RU" sz="2400" dirty="0">
                <a:latin typeface="Times New Roman" pitchFamily="18" charset="0"/>
                <a:cs typeface="Times New Roman" pitchFamily="18" charset="0"/>
              </a:rPr>
              <a:t> </a:t>
            </a:r>
            <a:r>
              <a:rPr lang="ru-RU" sz="2400" b="1" dirty="0">
                <a:latin typeface="Times New Roman" pitchFamily="18" charset="0"/>
                <a:cs typeface="Times New Roman" pitchFamily="18" charset="0"/>
              </a:rPr>
              <a:t>Поршневой компрессор</a:t>
            </a:r>
            <a:r>
              <a:rPr lang="ru-RU" sz="2400" dirty="0">
                <a:latin typeface="Times New Roman" pitchFamily="18" charset="0"/>
                <a:cs typeface="Times New Roman" pitchFamily="18" charset="0"/>
              </a:rPr>
              <a:t>: 1 - коленчатый вал; 2 - шатун; 3 - поршень; 4 - рабочий цилиндр; 5 - крышка цилиндра; 6 - нагнетательный трубопровод; 7 - нагнетательный клапан; 8 - воздухозаборник; 9 - всасывающий клапан; 10 - труба для подвода охлаждающей воды</a:t>
            </a:r>
          </a:p>
        </p:txBody>
      </p:sp>
    </p:spTree>
    <p:extLst>
      <p:ext uri="{BB962C8B-B14F-4D97-AF65-F5344CB8AC3E}">
        <p14:creationId xmlns:p14="http://schemas.microsoft.com/office/powerpoint/2010/main" val="694955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C:\Users\Андрей\Desktop\порш комп рис\kompressor.002.jpg"/>
          <p:cNvPicPr/>
          <p:nvPr/>
        </p:nvPicPr>
        <p:blipFill>
          <a:blip r:embed="rId2">
            <a:extLst>
              <a:ext uri="{28A0092B-C50C-407E-A947-70E740481C1C}">
                <a14:useLocalDpi xmlns:a14="http://schemas.microsoft.com/office/drawing/2010/main" val="0"/>
              </a:ext>
            </a:extLst>
          </a:blip>
          <a:srcRect/>
          <a:stretch>
            <a:fillRect/>
          </a:stretch>
        </p:blipFill>
        <p:spPr bwMode="auto">
          <a:xfrm>
            <a:off x="1259632" y="58190"/>
            <a:ext cx="7344816" cy="5531050"/>
          </a:xfrm>
          <a:prstGeom prst="rect">
            <a:avLst/>
          </a:prstGeom>
          <a:noFill/>
          <a:ln>
            <a:noFill/>
          </a:ln>
        </p:spPr>
      </p:pic>
      <p:sp>
        <p:nvSpPr>
          <p:cNvPr id="3" name="Прямоугольник 2"/>
          <p:cNvSpPr/>
          <p:nvPr/>
        </p:nvSpPr>
        <p:spPr>
          <a:xfrm>
            <a:off x="0" y="5589240"/>
            <a:ext cx="9144000" cy="461665"/>
          </a:xfrm>
          <a:prstGeom prst="rect">
            <a:avLst/>
          </a:prstGeom>
        </p:spPr>
        <p:txBody>
          <a:bodyPr wrap="square">
            <a:spAutoFit/>
          </a:bodyPr>
          <a:lstStyle/>
          <a:p>
            <a:r>
              <a:rPr lang="ru-RU" sz="2400" b="1" dirty="0">
                <a:latin typeface="Times New Roman" pitchFamily="18" charset="0"/>
                <a:cs typeface="Times New Roman" pitchFamily="18" charset="0"/>
              </a:rPr>
              <a:t>Рис. </a:t>
            </a:r>
            <a:r>
              <a:rPr lang="ru-RU" sz="2400" b="1" dirty="0" smtClean="0">
                <a:latin typeface="Times New Roman" pitchFamily="18" charset="0"/>
                <a:cs typeface="Times New Roman" pitchFamily="18" charset="0"/>
              </a:rPr>
              <a:t>2.</a:t>
            </a:r>
            <a:r>
              <a:rPr lang="ru-RU" sz="2400" b="1" dirty="0">
                <a:latin typeface="Times New Roman" pitchFamily="18" charset="0"/>
                <a:cs typeface="Times New Roman" pitchFamily="18" charset="0"/>
              </a:rPr>
              <a:t> Схема работы поршневого компрессора</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57891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C:\Users\Андрей\Desktop\kompressor.004.jpg"/>
          <p:cNvPicPr/>
          <p:nvPr/>
        </p:nvPicPr>
        <p:blipFill>
          <a:blip r:embed="rId2">
            <a:extLst>
              <a:ext uri="{28A0092B-C50C-407E-A947-70E740481C1C}">
                <a14:useLocalDpi xmlns:a14="http://schemas.microsoft.com/office/drawing/2010/main" val="0"/>
              </a:ext>
            </a:extLst>
          </a:blip>
          <a:srcRect/>
          <a:stretch>
            <a:fillRect/>
          </a:stretch>
        </p:blipFill>
        <p:spPr bwMode="auto">
          <a:xfrm>
            <a:off x="2267744" y="0"/>
            <a:ext cx="3528392" cy="4869160"/>
          </a:xfrm>
          <a:prstGeom prst="rect">
            <a:avLst/>
          </a:prstGeom>
          <a:noFill/>
          <a:ln>
            <a:noFill/>
          </a:ln>
        </p:spPr>
      </p:pic>
      <p:sp>
        <p:nvSpPr>
          <p:cNvPr id="3" name="Прямоугольник 2"/>
          <p:cNvSpPr/>
          <p:nvPr/>
        </p:nvSpPr>
        <p:spPr>
          <a:xfrm>
            <a:off x="107504" y="5517232"/>
            <a:ext cx="8928992" cy="400110"/>
          </a:xfrm>
          <a:prstGeom prst="rect">
            <a:avLst/>
          </a:prstGeom>
        </p:spPr>
        <p:txBody>
          <a:bodyPr wrap="square">
            <a:spAutoFit/>
          </a:bodyPr>
          <a:lstStyle/>
          <a:p>
            <a:r>
              <a:rPr lang="ru-RU" sz="2000" b="1" dirty="0">
                <a:latin typeface="Times New Roman" panose="02020603050405020304" pitchFamily="18" charset="0"/>
                <a:ea typeface="Calibri" panose="020F0502020204030204" pitchFamily="34" charset="0"/>
              </a:rPr>
              <a:t>Рис. 3. Одноступенчатый поршневой компрессор одинарного действия</a:t>
            </a:r>
            <a:endParaRPr lang="ru-RU" sz="2000" dirty="0"/>
          </a:p>
        </p:txBody>
      </p:sp>
    </p:spTree>
    <p:extLst>
      <p:ext uri="{BB962C8B-B14F-4D97-AF65-F5344CB8AC3E}">
        <p14:creationId xmlns:p14="http://schemas.microsoft.com/office/powerpoint/2010/main" val="1214789494"/>
      </p:ext>
    </p:extLst>
  </p:cSld>
  <p:clrMapOvr>
    <a:masterClrMapping/>
  </p:clrMapOvr>
</p:sld>
</file>

<file path=ppt/theme/theme1.xml><?xml version="1.0" encoding="utf-8"?>
<a:theme xmlns:a="http://schemas.openxmlformats.org/drawingml/2006/main" name="Точки">
  <a:themeElements>
    <a:clrScheme name="Точки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Точки">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Точки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Точки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Точки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Точки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Точки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Точки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Точки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Точки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Точки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1075</TotalTime>
  <Words>929</Words>
  <Application>Microsoft Office PowerPoint</Application>
  <PresentationFormat>Экран (4:3)</PresentationFormat>
  <Paragraphs>72</Paragraphs>
  <Slides>27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27</vt:i4>
      </vt:variant>
    </vt:vector>
  </HeadingPairs>
  <TitlesOfParts>
    <vt:vector size="33" baseType="lpstr">
      <vt:lpstr>Arial</vt:lpstr>
      <vt:lpstr>Calibri</vt:lpstr>
      <vt:lpstr>Cambria Math</vt:lpstr>
      <vt:lpstr>Times New Roman</vt:lpstr>
      <vt:lpstr>Wingdings</vt:lpstr>
      <vt:lpstr>Точки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zstudent</dc:creator>
  <cp:lastModifiedBy>Учетная запись Майкрософт</cp:lastModifiedBy>
  <cp:revision>128</cp:revision>
  <dcterms:created xsi:type="dcterms:W3CDTF">2017-10-16T15:00:25Z</dcterms:created>
  <dcterms:modified xsi:type="dcterms:W3CDTF">2024-12-01T13:27:39Z</dcterms:modified>
</cp:coreProperties>
</file>