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987" r:id="rId2"/>
    <p:sldId id="1002" r:id="rId3"/>
    <p:sldId id="1003" r:id="rId4"/>
    <p:sldId id="1001" r:id="rId5"/>
    <p:sldId id="990" r:id="rId6"/>
    <p:sldId id="991" r:id="rId7"/>
    <p:sldId id="994" r:id="rId8"/>
    <p:sldId id="1004" r:id="rId9"/>
    <p:sldId id="1006" r:id="rId10"/>
    <p:sldId id="1007" r:id="rId11"/>
    <p:sldId id="1005" r:id="rId12"/>
    <p:sldId id="992" r:id="rId13"/>
    <p:sldId id="995" r:id="rId14"/>
    <p:sldId id="1010" r:id="rId15"/>
    <p:sldId id="1022" r:id="rId16"/>
    <p:sldId id="1023" r:id="rId17"/>
    <p:sldId id="1024" r:id="rId18"/>
    <p:sldId id="1025" r:id="rId19"/>
    <p:sldId id="996" r:id="rId20"/>
    <p:sldId id="1009" r:id="rId21"/>
    <p:sldId id="1026" r:id="rId22"/>
    <p:sldId id="998" r:id="rId23"/>
    <p:sldId id="1027" r:id="rId24"/>
    <p:sldId id="1028" r:id="rId25"/>
    <p:sldId id="997" r:id="rId26"/>
    <p:sldId id="1000" r:id="rId27"/>
    <p:sldId id="1029" r:id="rId28"/>
    <p:sldId id="1030" r:id="rId29"/>
    <p:sldId id="947" r:id="rId30"/>
  </p:sldIdLst>
  <p:sldSz cx="9906000" cy="6858000" type="A4"/>
  <p:notesSz cx="6797675" cy="9872663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93A6C0-49D7-48C6-B2BB-4923926E3892}">
          <p14:sldIdLst>
            <p14:sldId id="987"/>
            <p14:sldId id="1002"/>
            <p14:sldId id="1003"/>
            <p14:sldId id="1001"/>
            <p14:sldId id="990"/>
            <p14:sldId id="991"/>
            <p14:sldId id="994"/>
            <p14:sldId id="1004"/>
            <p14:sldId id="1006"/>
            <p14:sldId id="1007"/>
            <p14:sldId id="1005"/>
            <p14:sldId id="992"/>
            <p14:sldId id="995"/>
            <p14:sldId id="1010"/>
            <p14:sldId id="1022"/>
            <p14:sldId id="1023"/>
            <p14:sldId id="1024"/>
            <p14:sldId id="1025"/>
            <p14:sldId id="996"/>
            <p14:sldId id="1009"/>
            <p14:sldId id="1026"/>
            <p14:sldId id="998"/>
            <p14:sldId id="1027"/>
            <p14:sldId id="1028"/>
            <p14:sldId id="997"/>
            <p14:sldId id="1000"/>
            <p14:sldId id="1029"/>
            <p14:sldId id="1030"/>
            <p14:sldId id="9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25A"/>
    <a:srgbClr val="363B59"/>
    <a:srgbClr val="ED4F43"/>
    <a:srgbClr val="EBEBEB"/>
    <a:srgbClr val="565169"/>
    <a:srgbClr val="7B768D"/>
    <a:srgbClr val="CCCCCC"/>
    <a:srgbClr val="FE4F4F"/>
    <a:srgbClr val="FE5454"/>
    <a:srgbClr val="FE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4712" autoAdjust="0"/>
  </p:normalViewPr>
  <p:slideViewPr>
    <p:cSldViewPr snapToGrid="0" showGuides="1">
      <p:cViewPr varScale="1">
        <p:scale>
          <a:sx n="109" d="100"/>
          <a:sy n="109" d="100"/>
        </p:scale>
        <p:origin x="1284" y="10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971292A-BE21-4392-8610-489C87C53FD0}" type="datetimeFigureOut">
              <a:rPr lang="ru-RU"/>
              <a:t>02.12.2024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7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3AC220B-3898-499C-B8CB-44F24613E5A4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730" kern="1200">
        <a:solidFill>
          <a:schemeClr val="tx1"/>
        </a:solidFill>
        <a:latin typeface="+mn-lt"/>
        <a:ea typeface="+mn-ea"/>
        <a:cs typeface="+mn-cs"/>
      </a:defRPr>
    </a:lvl1pPr>
    <a:lvl2pPr marL="278765" algn="l" rtl="0" eaLnBrk="0" fontAlgn="base" hangingPunct="0">
      <a:spcBef>
        <a:spcPct val="30000"/>
      </a:spcBef>
      <a:spcAft>
        <a:spcPct val="0"/>
      </a:spcAft>
      <a:defRPr sz="730" kern="1200">
        <a:solidFill>
          <a:schemeClr val="tx1"/>
        </a:solidFill>
        <a:latin typeface="+mn-lt"/>
        <a:ea typeface="+mn-ea"/>
        <a:cs typeface="+mn-cs"/>
      </a:defRPr>
    </a:lvl2pPr>
    <a:lvl3pPr marL="556895" algn="l" rtl="0" eaLnBrk="0" fontAlgn="base" hangingPunct="0">
      <a:spcBef>
        <a:spcPct val="30000"/>
      </a:spcBef>
      <a:spcAft>
        <a:spcPct val="0"/>
      </a:spcAft>
      <a:defRPr sz="730" kern="1200">
        <a:solidFill>
          <a:schemeClr val="tx1"/>
        </a:solidFill>
        <a:latin typeface="+mn-lt"/>
        <a:ea typeface="+mn-ea"/>
        <a:cs typeface="+mn-cs"/>
      </a:defRPr>
    </a:lvl3pPr>
    <a:lvl4pPr marL="835660" algn="l" rtl="0" eaLnBrk="0" fontAlgn="base" hangingPunct="0">
      <a:spcBef>
        <a:spcPct val="30000"/>
      </a:spcBef>
      <a:spcAft>
        <a:spcPct val="0"/>
      </a:spcAft>
      <a:defRPr sz="730" kern="1200">
        <a:solidFill>
          <a:schemeClr val="tx1"/>
        </a:solidFill>
        <a:latin typeface="+mn-lt"/>
        <a:ea typeface="+mn-ea"/>
        <a:cs typeface="+mn-cs"/>
      </a:defRPr>
    </a:lvl4pPr>
    <a:lvl5pPr marL="1113790" algn="l" rtl="0" eaLnBrk="0" fontAlgn="base" hangingPunct="0">
      <a:spcBef>
        <a:spcPct val="30000"/>
      </a:spcBef>
      <a:spcAft>
        <a:spcPct val="0"/>
      </a:spcAft>
      <a:defRPr sz="730" kern="1200">
        <a:solidFill>
          <a:schemeClr val="tx1"/>
        </a:solidFill>
        <a:latin typeface="+mn-lt"/>
        <a:ea typeface="+mn-ea"/>
        <a:cs typeface="+mn-cs"/>
      </a:defRPr>
    </a:lvl5pPr>
    <a:lvl6pPr marL="1392555" algn="l" defTabSz="556895" rtl="0" eaLnBrk="1" latinLnBrk="0" hangingPunct="1">
      <a:defRPr sz="730" kern="1200">
        <a:solidFill>
          <a:schemeClr val="tx1"/>
        </a:solidFill>
        <a:latin typeface="+mn-lt"/>
        <a:ea typeface="+mn-ea"/>
        <a:cs typeface="+mn-cs"/>
      </a:defRPr>
    </a:lvl6pPr>
    <a:lvl7pPr marL="1671320" algn="l" defTabSz="556895" rtl="0" eaLnBrk="1" latinLnBrk="0" hangingPunct="1">
      <a:defRPr sz="730" kern="1200">
        <a:solidFill>
          <a:schemeClr val="tx1"/>
        </a:solidFill>
        <a:latin typeface="+mn-lt"/>
        <a:ea typeface="+mn-ea"/>
        <a:cs typeface="+mn-cs"/>
      </a:defRPr>
    </a:lvl7pPr>
    <a:lvl8pPr marL="1949450" algn="l" defTabSz="556895" rtl="0" eaLnBrk="1" latinLnBrk="0" hangingPunct="1">
      <a:defRPr sz="730" kern="1200">
        <a:solidFill>
          <a:schemeClr val="tx1"/>
        </a:solidFill>
        <a:latin typeface="+mn-lt"/>
        <a:ea typeface="+mn-ea"/>
        <a:cs typeface="+mn-cs"/>
      </a:defRPr>
    </a:lvl8pPr>
    <a:lvl9pPr marL="2228215" algn="l" defTabSz="556895" rtl="0" eaLnBrk="1" latinLnBrk="0" hangingPunct="1">
      <a:defRPr sz="7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AC220B-3898-499C-B8CB-44F24613E5A4}" type="slidenum">
              <a:rPr lang="ru-RU" smtClean="0"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9145-4178-4B8B-B9A2-9EE60ECA01DE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35EDB-01A6-404A-9143-E3C91F6DE24C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7741-BB53-4D03-8B57-3AA64ECA0C2C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23C4-D043-457B-A864-43A134AD9C12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76DDD-F886-4329-90E9-A284B76B0590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9047D-53DC-4E11-917B-61390A71E4D3}" type="datetime1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0C37-EA8D-4490-8FBD-4C19E6693795}" type="datetime1">
              <a:rPr lang="ru-RU" smtClean="0"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81531-15C0-41AC-B298-3C81A3D4655D}" type="datetime1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8E81-7F45-45A5-8EFA-109BD544DD5A}" type="datetime1">
              <a:rPr lang="ru-RU" smtClean="0"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B20C-42BE-4649-9E6B-FCC259662505}" type="datetime1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B6473-94A7-41D5-B0AF-026ED459EEA5}" type="datetime1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9D24D-079F-431D-A1E6-E10224F0BE99}" type="datetime1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EF47-AE7C-464E-9B88-5857F693B9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0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slide" Target="slide7.xml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42.png"/><Relationship Id="rId5" Type="http://schemas.openxmlformats.org/officeDocument/2006/relationships/image" Target="../media/image27.png"/><Relationship Id="rId10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10" Type="http://schemas.openxmlformats.org/officeDocument/2006/relationships/image" Target="../media/image43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10" Type="http://schemas.openxmlformats.org/officeDocument/2006/relationships/image" Target="../media/image45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47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0.png"/><Relationship Id="rId5" Type="http://schemas.openxmlformats.org/officeDocument/2006/relationships/image" Target="../media/image27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52.png"/><Relationship Id="rId5" Type="http://schemas.openxmlformats.org/officeDocument/2006/relationships/image" Target="../media/image27.png"/><Relationship Id="rId10" Type="http://schemas.openxmlformats.org/officeDocument/2006/relationships/image" Target="../media/image51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microsoft.com/office/2007/relationships/hdphoto" Target="../media/hdphoto2.wdp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slide" Target="slide12.xm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slide" Target="slide9.xml"/><Relationship Id="rId2" Type="http://schemas.openxmlformats.org/officeDocument/2006/relationships/image" Target="../media/image7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slide" Target="slide19.xml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0"/>
          <p:cNvSpPr/>
          <p:nvPr/>
        </p:nvSpPr>
        <p:spPr>
          <a:xfrm>
            <a:off x="234514" y="4376377"/>
            <a:ext cx="5354110" cy="548048"/>
          </a:xfrm>
          <a:prstGeom prst="roundRect">
            <a:avLst>
              <a:gd name="adj" fmla="val 0"/>
            </a:avLst>
          </a:prstGeom>
          <a:solidFill>
            <a:srgbClr val="EBEBEB">
              <a:alpha val="4288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5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37802" t="23127" r="34911" b="30620"/>
          <a:stretch>
            <a:fillRect/>
          </a:stretch>
        </p:blipFill>
        <p:spPr>
          <a:xfrm>
            <a:off x="6539345" y="3397904"/>
            <a:ext cx="3366655" cy="3210078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>
          <a:xfrm>
            <a:off x="616269" y="1758354"/>
            <a:ext cx="6643653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40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Мастерская наставничества</a:t>
            </a:r>
          </a:p>
        </p:txBody>
      </p:sp>
      <p:pic>
        <p:nvPicPr>
          <p:cNvPr id="12" name="Рисунок 11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15" y="382792"/>
            <a:ext cx="2485796" cy="42175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знак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3F42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1" y="242248"/>
            <a:ext cx="1571007" cy="507214"/>
          </a:xfrm>
          <a:prstGeom prst="rect">
            <a:avLst/>
          </a:prstGeom>
        </p:spPr>
      </p:pic>
      <p:sp>
        <p:nvSpPr>
          <p:cNvPr id="10" name="Прямоугольник: скругленные углы 10"/>
          <p:cNvSpPr/>
          <p:nvPr/>
        </p:nvSpPr>
        <p:spPr>
          <a:xfrm>
            <a:off x="0" y="6778799"/>
            <a:ext cx="9906000" cy="79201"/>
          </a:xfrm>
          <a:prstGeom prst="roundRect">
            <a:avLst>
              <a:gd name="adj" fmla="val 0"/>
            </a:avLst>
          </a:prstGeom>
          <a:solidFill>
            <a:srgbClr val="363B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5" dirty="0">
              <a:solidFill>
                <a:srgbClr val="363B59"/>
              </a:solidFill>
            </a:endParaRPr>
          </a:p>
        </p:txBody>
      </p:sp>
      <p:pic>
        <p:nvPicPr>
          <p:cNvPr id="4" name="Рисунок 3" descr="Изображение выглядит как текст, Шрифт, линия, диаграмма&#10;&#10;Автоматически созданное описание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5375" r="10988" b="15700"/>
          <a:stretch>
            <a:fillRect/>
          </a:stretch>
        </p:blipFill>
        <p:spPr>
          <a:xfrm>
            <a:off x="102381" y="242248"/>
            <a:ext cx="1027776" cy="951051"/>
          </a:xfrm>
          <a:prstGeom prst="rect">
            <a:avLst/>
          </a:prstGeom>
        </p:spPr>
      </p:pic>
      <p:sp>
        <p:nvSpPr>
          <p:cNvPr id="17" name="Прямоугольник: скругленные углы 10"/>
          <p:cNvSpPr/>
          <p:nvPr/>
        </p:nvSpPr>
        <p:spPr>
          <a:xfrm>
            <a:off x="0" y="1916348"/>
            <a:ext cx="651753" cy="223464"/>
          </a:xfrm>
          <a:prstGeom prst="roundRect">
            <a:avLst>
              <a:gd name="adj" fmla="val 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5" dirty="0">
              <a:solidFill>
                <a:srgbClr val="363B59"/>
              </a:solidFill>
            </a:endParaRPr>
          </a:p>
        </p:txBody>
      </p:sp>
      <p:sp>
        <p:nvSpPr>
          <p:cNvPr id="19" name="Прямоугольник: скругленные углы 10"/>
          <p:cNvSpPr/>
          <p:nvPr/>
        </p:nvSpPr>
        <p:spPr>
          <a:xfrm>
            <a:off x="4936871" y="5072230"/>
            <a:ext cx="651753" cy="223464"/>
          </a:xfrm>
          <a:prstGeom prst="roundRect">
            <a:avLst>
              <a:gd name="adj" fmla="val 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15" dirty="0">
              <a:solidFill>
                <a:srgbClr val="363B59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006896" y="81579"/>
            <a:ext cx="1794729" cy="722969"/>
            <a:chOff x="8006896" y="81579"/>
            <a:chExt cx="1794729" cy="722969"/>
          </a:xfrm>
        </p:grpSpPr>
        <p:pic>
          <p:nvPicPr>
            <p:cNvPr id="7" name="Рисунок 6" descr="Изображение выглядит как Шрифт, Графика, снимок экрана, графический дизайн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6896" y="81579"/>
              <a:ext cx="1794729" cy="667883"/>
            </a:xfrm>
            <a:prstGeom prst="rect">
              <a:avLst/>
            </a:prstGeom>
          </p:spPr>
        </p:pic>
        <p:pic>
          <p:nvPicPr>
            <p:cNvPr id="21" name="Picture 5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29783" b="37125"/>
            <a:stretch>
              <a:fillRect/>
            </a:stretch>
          </p:blipFill>
          <p:spPr>
            <a:xfrm>
              <a:off x="8138957" y="629036"/>
              <a:ext cx="1631960" cy="175512"/>
            </a:xfrm>
            <a:prstGeom prst="rect">
              <a:avLst/>
            </a:prstGeom>
          </p:spPr>
        </p:pic>
      </p:grpSp>
      <p:sp>
        <p:nvSpPr>
          <p:cNvPr id="2" name="Заголовок 1"/>
          <p:cNvSpPr txBox="1"/>
          <p:nvPr/>
        </p:nvSpPr>
        <p:spPr>
          <a:xfrm>
            <a:off x="533839" y="2862861"/>
            <a:ext cx="8489811" cy="9804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843915">
              <a:lnSpc>
                <a:spcPct val="80000"/>
              </a:lnSpc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«Применение цифровых сервисов и ресурсов в обучении и воспитании детей и подростков»</a:t>
            </a:r>
          </a:p>
          <a:p>
            <a:pPr algn="just" defTabSz="843915">
              <a:lnSpc>
                <a:spcPct val="80000"/>
              </a:lnSpc>
            </a:pPr>
            <a:endParaRPr lang="ru-RU" sz="4000" b="1" dirty="0">
              <a:solidFill>
                <a:schemeClr val="accent1">
                  <a:lumMod val="50000"/>
                </a:schemeClr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/>
          <a:srcRect l="15138" t="23164" r="65108" b="7124"/>
          <a:stretch>
            <a:fillRect/>
          </a:stretch>
        </p:blipFill>
        <p:spPr>
          <a:xfrm>
            <a:off x="3797760" y="350981"/>
            <a:ext cx="509614" cy="507214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325876" y="4401196"/>
            <a:ext cx="5354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Козлов Иван Васильевич</a:t>
            </a:r>
            <a:r>
              <a:rPr lang="ru-RU" sz="16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учителя физики, МБОУ «СОШ № 25 им. Героя Советского Союза генерал-лейтенанта Д.М. Карбышева с кадетскими классами», ЗАТО Свободный ГО</a:t>
            </a: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endParaRPr lang="ru-RU" sz="14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4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endParaRPr lang="ru-RU" sz="1400" dirty="0">
              <a:solidFill>
                <a:schemeClr val="tx2">
                  <a:lumMod val="50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>
          <a:xfrm>
            <a:off x="326532" y="1332933"/>
            <a:ext cx="5985125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на развитие креативности  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621932" y="209584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Описать для учеников и показать как выглядит итог выполненного задания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56435"/>
            <a:ext cx="5243830" cy="3314700"/>
          </a:xfrm>
          <a:prstGeom prst="rect">
            <a:avLst/>
          </a:prstGeom>
        </p:spPr>
      </p:pic>
      <p:pic>
        <p:nvPicPr>
          <p:cNvPr id="10" name="Изображение 9" descr="94035c1856fc863dc907900f5b29b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430" y="5186680"/>
            <a:ext cx="4712970" cy="16789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23" name="Заголовок 1"/>
          <p:cNvSpPr txBox="1"/>
          <p:nvPr/>
        </p:nvSpPr>
        <p:spPr>
          <a:xfrm>
            <a:off x="5881541" y="2035361"/>
            <a:ext cx="3592618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для учеников: (используется как задание из кейса)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Как зависит период колебаний  пружинного маятника от массы груза?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6230" r="15092"/>
          <a:stretch>
            <a:fillRect/>
          </a:stretch>
        </p:blipFill>
        <p:spPr>
          <a:xfrm>
            <a:off x="97238" y="1812644"/>
            <a:ext cx="5681769" cy="3893292"/>
          </a:xfrm>
          <a:prstGeom prst="rect">
            <a:avLst/>
          </a:prstGeom>
        </p:spPr>
      </p:pic>
      <p:sp>
        <p:nvSpPr>
          <p:cNvPr id="10" name="Стрелка: вправо 9"/>
          <p:cNvSpPr/>
          <p:nvPr/>
        </p:nvSpPr>
        <p:spPr>
          <a:xfrm rot="5400000">
            <a:off x="2684933" y="5702456"/>
            <a:ext cx="466266" cy="473227"/>
          </a:xfrm>
          <a:prstGeom prst="rightArrow">
            <a:avLst/>
          </a:prstGeom>
          <a:solidFill>
            <a:srgbClr val="36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70510" y="2091690"/>
            <a:ext cx="5469255" cy="536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Заголовок 1"/>
          <p:cNvSpPr txBox="1"/>
          <p:nvPr/>
        </p:nvSpPr>
        <p:spPr>
          <a:xfrm>
            <a:off x="326532" y="1189423"/>
            <a:ext cx="5985125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на умение работать в команде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910244" y="6287791"/>
            <a:ext cx="30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https://oblakoz.ru/registration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2. Самостоятельная работа </a:t>
            </a:r>
          </a:p>
        </p:txBody>
      </p:sp>
      <p:sp>
        <p:nvSpPr>
          <p:cNvPr id="11" name="Стрелка: вправо 10"/>
          <p:cNvSpPr/>
          <p:nvPr/>
        </p:nvSpPr>
        <p:spPr>
          <a:xfrm rot="5400000">
            <a:off x="2875592" y="1648305"/>
            <a:ext cx="466266" cy="473227"/>
          </a:xfrm>
          <a:prstGeom prst="rightArrow">
            <a:avLst/>
          </a:prstGeom>
          <a:solidFill>
            <a:srgbClr val="36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"/>
          <p:cNvSpPr txBox="1"/>
          <p:nvPr/>
        </p:nvSpPr>
        <p:spPr>
          <a:xfrm>
            <a:off x="6311657" y="2033244"/>
            <a:ext cx="3599198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для учеников: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Установите соответствие между пружинным маятником и периодом его колебаний (задание рыбка)</a:t>
            </a:r>
          </a:p>
        </p:txBody>
      </p:sp>
      <p:pic>
        <p:nvPicPr>
          <p:cNvPr id="13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0125"/>
            <a:ext cx="6362065" cy="3335655"/>
          </a:xfrm>
          <a:prstGeom prst="rect">
            <a:avLst/>
          </a:prstGeom>
        </p:spPr>
      </p:pic>
      <p:pic>
        <p:nvPicPr>
          <p:cNvPr id="14" name="Изображение 13" descr="images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0075" y="3415030"/>
            <a:ext cx="2295525" cy="1990725"/>
          </a:xfrm>
          <a:prstGeom prst="rect">
            <a:avLst/>
          </a:prstGeom>
        </p:spPr>
      </p:pic>
      <p:cxnSp>
        <p:nvCxnSpPr>
          <p:cNvPr id="16" name="Прямое соединение 15"/>
          <p:cNvCxnSpPr/>
          <p:nvPr/>
        </p:nvCxnSpPr>
        <p:spPr>
          <a:xfrm>
            <a:off x="615315" y="3246120"/>
            <a:ext cx="1203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Прямое соединение 17"/>
          <p:cNvCxnSpPr/>
          <p:nvPr/>
        </p:nvCxnSpPr>
        <p:spPr>
          <a:xfrm>
            <a:off x="1905000" y="3246120"/>
            <a:ext cx="12039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Прямое соединение 18"/>
          <p:cNvCxnSpPr/>
          <p:nvPr/>
        </p:nvCxnSpPr>
        <p:spPr>
          <a:xfrm>
            <a:off x="3218815" y="3246120"/>
            <a:ext cx="120396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Прямое соединение 20"/>
          <p:cNvCxnSpPr/>
          <p:nvPr/>
        </p:nvCxnSpPr>
        <p:spPr>
          <a:xfrm>
            <a:off x="4498975" y="3246120"/>
            <a:ext cx="120396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18" name="Изображение 17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005330"/>
            <a:ext cx="9906000" cy="485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3665" y="2033270"/>
            <a:ext cx="9906000" cy="471741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35160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10" name="Изображение 9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114550"/>
            <a:ext cx="9906000" cy="47434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10" name="Изображение 9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136775"/>
            <a:ext cx="9906000" cy="4721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090420"/>
            <a:ext cx="9906000" cy="47675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3. Лабораторная работа </a:t>
            </a: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125345"/>
            <a:ext cx="9906000" cy="47326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350914" y="1270328"/>
            <a:ext cx="6927709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Оценка выполненной лабораторной работы </a:t>
            </a:r>
          </a:p>
        </p:txBody>
      </p:sp>
      <p:pic>
        <p:nvPicPr>
          <p:cNvPr id="15" name="Изображение 14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070" y="1976120"/>
            <a:ext cx="9467215" cy="5022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074" y="1388015"/>
            <a:ext cx="9655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МИНИСТЕРСТВО ПРОСВЕЩЕНИЯ РОССИЙСКОЙ ФЕДЕРАЦИИ</a:t>
            </a:r>
          </a:p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ПРИКАЗ от 18 июля 2024 г. N 499</a:t>
            </a:r>
          </a:p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  </a:r>
            <a:endParaRPr lang="ru-RU" sz="1200" b="0" i="0" dirty="0">
              <a:solidFill>
                <a:srgbClr val="ED4F43"/>
              </a:solidFill>
              <a:effectLst/>
              <a:latin typeface="PT Seri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993" y="466645"/>
            <a:ext cx="5656693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srgbClr val="3F425A"/>
                </a:solidFill>
                <a:latin typeface="Muller Bold" pitchFamily="2" charset="-52"/>
              </a:rPr>
              <a:t>Цифровых образовательные ресурсы в работе учителя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t="6982" r="17332"/>
          <a:stretch>
            <a:fillRect/>
          </a:stretch>
        </p:blipFill>
        <p:spPr>
          <a:xfrm>
            <a:off x="220634" y="2546902"/>
            <a:ext cx="4797157" cy="35552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r="9816" b="1895"/>
          <a:stretch>
            <a:fillRect/>
          </a:stretch>
        </p:blipFill>
        <p:spPr>
          <a:xfrm>
            <a:off x="5020077" y="2583478"/>
            <a:ext cx="4825432" cy="2552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трелка вниз 12">
            <a:hlinkClick r:id="rId10" action="ppaction://hlinksldjump"/>
          </p:cNvPr>
          <p:cNvSpPr/>
          <p:nvPr/>
        </p:nvSpPr>
        <p:spPr>
          <a:xfrm rot="10800000">
            <a:off x="9194433" y="6506308"/>
            <a:ext cx="272562" cy="351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>
          <a:xfrm>
            <a:off x="350914" y="1270328"/>
            <a:ext cx="6461366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5. Тематические контрольные работы </a:t>
            </a:r>
          </a:p>
        </p:txBody>
      </p:sp>
      <p:sp>
        <p:nvSpPr>
          <p:cNvPr id="15" name="Заголовок 1"/>
          <p:cNvSpPr txBox="1"/>
          <p:nvPr/>
        </p:nvSpPr>
        <p:spPr>
          <a:xfrm>
            <a:off x="350914" y="2254856"/>
            <a:ext cx="3599198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для учеников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6" name="Заголовок 1"/>
          <p:cNvSpPr txBox="1"/>
          <p:nvPr/>
        </p:nvSpPr>
        <p:spPr>
          <a:xfrm>
            <a:off x="5457135" y="2227818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итог выполненного задания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6230" y="2486025"/>
            <a:ext cx="4455795" cy="235140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869940" y="3336925"/>
            <a:ext cx="690245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1" name="Изображение 10" descr="94035c1856fc863dc907900f5b29b10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905" y="2486025"/>
            <a:ext cx="5398135" cy="259588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879465" y="3910330"/>
            <a:ext cx="574675" cy="244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5869940" y="4138930"/>
            <a:ext cx="33972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0" name="Прямоугольник 19"/>
          <p:cNvSpPr/>
          <p:nvPr/>
        </p:nvSpPr>
        <p:spPr>
          <a:xfrm>
            <a:off x="6117590" y="4437380"/>
            <a:ext cx="400050" cy="165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1" name="Прямоугольник 20"/>
          <p:cNvSpPr/>
          <p:nvPr/>
        </p:nvSpPr>
        <p:spPr>
          <a:xfrm>
            <a:off x="4110355" y="4739640"/>
            <a:ext cx="368300" cy="3206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>
          <a:xfrm>
            <a:off x="350914" y="1270328"/>
            <a:ext cx="6927709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Оценка выполненной лабораторной работы </a:t>
            </a:r>
          </a:p>
        </p:txBody>
      </p:sp>
      <p:pic>
        <p:nvPicPr>
          <p:cNvPr id="13" name="Изображение 12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86915"/>
            <a:ext cx="5431790" cy="2558415"/>
          </a:xfrm>
          <a:prstGeom prst="rect">
            <a:avLst/>
          </a:prstGeom>
        </p:spPr>
      </p:pic>
      <p:pic>
        <p:nvPicPr>
          <p:cNvPr id="14" name="Изображение 13" descr="94035c1856fc863dc907900f5b29b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61995" y="2618105"/>
            <a:ext cx="6644005" cy="31845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sp>
        <p:nvSpPr>
          <p:cNvPr id="10" name="Заголовок 1"/>
          <p:cNvSpPr txBox="1"/>
          <p:nvPr/>
        </p:nvSpPr>
        <p:spPr>
          <a:xfrm>
            <a:off x="350914" y="1270328"/>
            <a:ext cx="756779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Подготовка к написанию по предмету ОГЭ и ЕГЭ </a:t>
            </a:r>
          </a:p>
        </p:txBody>
      </p:sp>
      <p:sp>
        <p:nvSpPr>
          <p:cNvPr id="11" name="Заголовок 1"/>
          <p:cNvSpPr txBox="1"/>
          <p:nvPr/>
        </p:nvSpPr>
        <p:spPr>
          <a:xfrm>
            <a:off x="621932" y="209584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Описать и показать как выглядит 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Изображение 1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033270"/>
            <a:ext cx="9009380" cy="46977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sp>
        <p:nvSpPr>
          <p:cNvPr id="10" name="Заголовок 1"/>
          <p:cNvSpPr txBox="1"/>
          <p:nvPr/>
        </p:nvSpPr>
        <p:spPr>
          <a:xfrm>
            <a:off x="350914" y="1270328"/>
            <a:ext cx="756779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Подготовка к написанию по предмету ОГЭ и ЕГЭ </a:t>
            </a:r>
          </a:p>
        </p:txBody>
      </p:sp>
      <p:sp>
        <p:nvSpPr>
          <p:cNvPr id="11" name="Заголовок 1"/>
          <p:cNvSpPr txBox="1"/>
          <p:nvPr/>
        </p:nvSpPr>
        <p:spPr>
          <a:xfrm>
            <a:off x="621932" y="209584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Описать и показать как выглядит 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3" name="Изображение 12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570" y="1976120"/>
            <a:ext cx="5213350" cy="467233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sp>
        <p:nvSpPr>
          <p:cNvPr id="10" name="Заголовок 1"/>
          <p:cNvSpPr txBox="1"/>
          <p:nvPr/>
        </p:nvSpPr>
        <p:spPr>
          <a:xfrm>
            <a:off x="350914" y="1270328"/>
            <a:ext cx="756779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Подготовка к написанию по предмету ОГЭ и ЕГЭ </a:t>
            </a:r>
          </a:p>
        </p:txBody>
      </p:sp>
      <p:sp>
        <p:nvSpPr>
          <p:cNvPr id="11" name="Заголовок 1"/>
          <p:cNvSpPr txBox="1"/>
          <p:nvPr/>
        </p:nvSpPr>
        <p:spPr>
          <a:xfrm>
            <a:off x="621932" y="209584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Описать и показать как выглядит 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027"/>
            <a:ext cx="6603023" cy="494397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9" t="6152" r="62708" b="48078"/>
          <a:stretch>
            <a:fillRect/>
          </a:stretch>
        </p:blipFill>
        <p:spPr>
          <a:xfrm>
            <a:off x="310401" y="2268530"/>
            <a:ext cx="2432799" cy="39342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0401" y="2370924"/>
            <a:ext cx="878319" cy="280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944" y="3035946"/>
            <a:ext cx="1700784" cy="20664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6. Проведение онлайн урока 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226130" y="1804363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1 шаг. </a:t>
            </a:r>
            <a:r>
              <a:rPr lang="ru-RU" sz="1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Нажмите на вкладку Онлайн-урок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7096" r="18655"/>
          <a:stretch>
            <a:fillRect/>
          </a:stretch>
        </p:blipFill>
        <p:spPr>
          <a:xfrm>
            <a:off x="3667567" y="2033244"/>
            <a:ext cx="6238433" cy="482475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448300" y="4505325"/>
            <a:ext cx="1028700" cy="346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191250" y="4270375"/>
            <a:ext cx="17494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87975" y="4378325"/>
            <a:ext cx="850900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788400" y="2033244"/>
            <a:ext cx="781050" cy="2352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049"/>
            <a:ext cx="9906000" cy="51829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62750" y="2257425"/>
            <a:ext cx="404813" cy="1857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0850" y="2290763"/>
            <a:ext cx="152400" cy="100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6. Проведение онлайн урока 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226130" y="1804363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1 шаг. </a:t>
            </a:r>
            <a:r>
              <a:rPr lang="ru-RU" sz="1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В электронном журнале зайти на урок, который планируется в дистанционном формате.</a:t>
            </a:r>
          </a:p>
        </p:txBody>
      </p:sp>
      <p:sp>
        <p:nvSpPr>
          <p:cNvPr id="19" name="Заголовок 1"/>
          <p:cNvSpPr txBox="1"/>
          <p:nvPr/>
        </p:nvSpPr>
        <p:spPr>
          <a:xfrm>
            <a:off x="5012304" y="180461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2 шаг.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В день проведения занятия,  нажать на кнопку опубликовать, во время проведения урока</a:t>
            </a:r>
          </a:p>
        </p:txBody>
      </p:sp>
      <p:pic>
        <p:nvPicPr>
          <p:cNvPr id="15" name="Изображение 14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2486025"/>
            <a:ext cx="4582160" cy="2058035"/>
          </a:xfrm>
          <a:prstGeom prst="rect">
            <a:avLst/>
          </a:prstGeom>
        </p:spPr>
      </p:pic>
      <p:pic>
        <p:nvPicPr>
          <p:cNvPr id="18" name="Изображение 17" descr="94035c1856fc863dc907900f5b29b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750" y="2567305"/>
            <a:ext cx="4800600" cy="20866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0160" y="3528060"/>
            <a:ext cx="952500" cy="1447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35980" y="3701358"/>
            <a:ext cx="1036320" cy="106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>
          <a:xfrm>
            <a:off x="350915" y="1270328"/>
            <a:ext cx="4455780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6. Проведение онлайн урока (отображение со страницы ученика)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226130" y="2382848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 шаг.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Не забываем, прописать домашнее задание на этот урок, для учащихся</a:t>
            </a: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9" name="Заголовок 1"/>
          <p:cNvSpPr txBox="1"/>
          <p:nvPr/>
        </p:nvSpPr>
        <p:spPr>
          <a:xfrm>
            <a:off x="5088504" y="2383104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4 шаг.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Как только учитель начнет урок у обучающихся в журнале появится сообщение.</a:t>
            </a: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  </a:t>
            </a:r>
            <a:endParaRPr lang="ru-RU" sz="1400" b="1" dirty="0">
              <a:solidFill>
                <a:schemeClr val="tx1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8" name="Изображение 7" descr="94035c1856fc863dc907900f5b29b10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15640"/>
            <a:ext cx="4861560" cy="23558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8395" y="4991100"/>
            <a:ext cx="1743075" cy="4095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pic>
        <p:nvPicPr>
          <p:cNvPr id="11" name="Изображение 10" descr="94035c1856fc863dc907900f5b29b10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0115" y="3584575"/>
            <a:ext cx="5175885" cy="23514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56605" y="4905375"/>
            <a:ext cx="3933825" cy="8432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5" name="Прямоугольник 14"/>
          <p:cNvSpPr/>
          <p:nvPr/>
        </p:nvSpPr>
        <p:spPr>
          <a:xfrm>
            <a:off x="7002780" y="4770121"/>
            <a:ext cx="868680" cy="113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" y="5973193"/>
            <a:ext cx="9905999" cy="884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265" t="18693" r="34448" b="28745"/>
          <a:stretch>
            <a:fillRect/>
          </a:stretch>
        </p:blipFill>
        <p:spPr>
          <a:xfrm>
            <a:off x="296681" y="2913054"/>
            <a:ext cx="2874891" cy="31150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5546" y="1471027"/>
            <a:ext cx="8253025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363B59"/>
                </a:solidFill>
                <a:latin typeface="Muller Bold" pitchFamily="2" charset="-52"/>
              </a:rPr>
              <a:t>Центр непрерывного повышения профессионального мастерства</a:t>
            </a:r>
          </a:p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363B59"/>
                </a:solidFill>
                <a:latin typeface="Muller Bold" pitchFamily="2" charset="-52"/>
              </a:rPr>
              <a:t>«Учитель будущего</a:t>
            </a:r>
            <a:r>
              <a:rPr lang="ru-RU" sz="2800" b="1" dirty="0">
                <a:solidFill>
                  <a:srgbClr val="363B59"/>
                </a:solidFill>
                <a:latin typeface="Muller Bold" pitchFamily="2" charset="-52"/>
              </a:rPr>
              <a:t>»</a:t>
            </a: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4"/>
          <a:srcRect t="4559" b="4799"/>
          <a:stretch>
            <a:fillRect/>
          </a:stretch>
        </p:blipFill>
        <p:spPr>
          <a:xfrm>
            <a:off x="4372034" y="3070781"/>
            <a:ext cx="1772753" cy="160682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689828" y="3828167"/>
            <a:ext cx="626354" cy="626354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641857" y="3954294"/>
            <a:ext cx="559648" cy="55964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417405" y="3005444"/>
            <a:ext cx="1772753" cy="1772753"/>
          </a:xfrm>
          <a:prstGeom prst="rect">
            <a:avLst/>
          </a:prstGeom>
        </p:spPr>
      </p:pic>
      <p:sp>
        <p:nvSpPr>
          <p:cNvPr id="23" name="TextBox 14"/>
          <p:cNvSpPr txBox="1"/>
          <p:nvPr/>
        </p:nvSpPr>
        <p:spPr>
          <a:xfrm>
            <a:off x="3469076" y="5761463"/>
            <a:ext cx="3265354" cy="39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575" dirty="0">
                <a:solidFill>
                  <a:srgbClr val="363B59"/>
                </a:solidFill>
                <a:latin typeface="Muller Bold" pitchFamily="2" charset="-52"/>
              </a:rPr>
              <a:t>Присоединяйтесь к нам в социальных сетях </a:t>
            </a:r>
          </a:p>
        </p:txBody>
      </p:sp>
      <p:sp>
        <p:nvSpPr>
          <p:cNvPr id="24" name="TextBox 15"/>
          <p:cNvSpPr txBox="1"/>
          <p:nvPr/>
        </p:nvSpPr>
        <p:spPr>
          <a:xfrm>
            <a:off x="5134791" y="4811883"/>
            <a:ext cx="357378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dirty="0">
                <a:solidFill>
                  <a:srgbClr val="363B59"/>
                </a:solidFill>
                <a:latin typeface="Muller Bold" pitchFamily="2" charset="-52"/>
              </a:rPr>
              <a:t>#УчительБудущего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87472" y="5187031"/>
            <a:ext cx="5620487" cy="366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100" b="1" kern="150" dirty="0">
                <a:solidFill>
                  <a:srgbClr val="363B59"/>
                </a:solidFill>
                <a:latin typeface="Muller Bold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«Учитель будущего»  - это инновационная площадка, оснащенная всеми необходимыми ресурсами для непрерывного и успешного профессионального роста педагога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21681" y="6063027"/>
            <a:ext cx="2419038" cy="320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900" kern="150" dirty="0">
                <a:solidFill>
                  <a:srgbClr val="363B59"/>
                </a:solidFill>
                <a:latin typeface="Muller Bold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г. Екатеринбург ул. 8 Марта, 75</a:t>
            </a:r>
          </a:p>
          <a:p>
            <a:pPr algn="ctr">
              <a:lnSpc>
                <a:spcPct val="80000"/>
              </a:lnSpc>
            </a:pPr>
            <a:endParaRPr lang="ru-RU" sz="900" kern="150" dirty="0">
              <a:solidFill>
                <a:srgbClr val="363B59"/>
              </a:solidFill>
              <a:latin typeface="Muller Bold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35206" y="5723669"/>
            <a:ext cx="2419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kern="150" dirty="0">
                <a:solidFill>
                  <a:srgbClr val="363B59"/>
                </a:solidFill>
                <a:latin typeface="Muller Bold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+ 7 (343) 286-30-80</a:t>
            </a:r>
          </a:p>
          <a:p>
            <a:r>
              <a:rPr lang="en-US" sz="900" kern="150" dirty="0">
                <a:solidFill>
                  <a:srgbClr val="363B59"/>
                </a:solidFill>
                <a:latin typeface="Muller Bold" pitchFamily="2" charset="-52"/>
                <a:ea typeface="Times New Roman" panose="02020603050405020304" pitchFamily="18" charset="0"/>
                <a:cs typeface="Times New Roman" panose="02020603050405020304" pitchFamily="18" charset="0"/>
              </a:rPr>
              <a:t>mp@uspu.ru</a:t>
            </a:r>
            <a:endParaRPr lang="ru-RU" sz="900" kern="150" dirty="0">
              <a:solidFill>
                <a:srgbClr val="363B59"/>
              </a:solidFill>
              <a:latin typeface="Muller Bold" pitchFamily="2" charset="-52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987404" y="79201"/>
            <a:ext cx="2041111" cy="756968"/>
            <a:chOff x="7987404" y="79201"/>
            <a:chExt cx="2041111" cy="756968"/>
          </a:xfrm>
        </p:grpSpPr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rgbClr val="363B5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 detail="2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t="29783" b="37125"/>
            <a:stretch>
              <a:fillRect/>
            </a:stretch>
          </p:blipFill>
          <p:spPr>
            <a:xfrm>
              <a:off x="8157829" y="659170"/>
              <a:ext cx="1645790" cy="176999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текст, коллекция картинок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2" cstate="print">
              <a:duotone>
                <a:prstClr val="black"/>
                <a:srgbClr val="363B5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-100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291"/>
            <a:stretch>
              <a:fillRect/>
            </a:stretch>
          </p:blipFill>
          <p:spPr>
            <a:xfrm>
              <a:off x="7987404" y="79201"/>
              <a:ext cx="2041111" cy="603426"/>
            </a:xfrm>
            <a:prstGeom prst="rect">
              <a:avLst/>
            </a:prstGeom>
          </p:spPr>
        </p:pic>
      </p:grpSp>
      <p:pic>
        <p:nvPicPr>
          <p:cNvPr id="22" name="Рисунок 21" descr="Изображение выглядит как текст, знак&#10;&#10;Автоматически созданное описание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3F42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1" y="242248"/>
            <a:ext cx="1571007" cy="50721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074" y="1388015"/>
            <a:ext cx="96554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МИНИСТЕРСТВО ПРОСВЕЩЕНИЯ РОССИЙСКОЙ ФЕДЕРАЦИИ</a:t>
            </a:r>
          </a:p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ПРИКАЗ от 18 июля 2024 г. N 499</a:t>
            </a:r>
          </a:p>
          <a:p>
            <a:pPr algn="just" fontAlgn="base"/>
            <a:r>
              <a:rPr lang="ru-RU" sz="1200" dirty="0">
                <a:solidFill>
                  <a:srgbClr val="ED4F43"/>
                </a:solidFill>
                <a:latin typeface="PT Serif"/>
              </a:rPr>
              <a:t>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</a:t>
            </a:r>
            <a:endParaRPr lang="ru-RU" sz="1200" b="0" i="0" dirty="0">
              <a:solidFill>
                <a:srgbClr val="ED4F43"/>
              </a:solidFill>
              <a:effectLst/>
              <a:latin typeface="PT Seri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993" y="466645"/>
            <a:ext cx="5656693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srgbClr val="3F425A"/>
                </a:solidFill>
                <a:latin typeface="Muller Bold" pitchFamily="2" charset="-52"/>
              </a:rPr>
              <a:t>Цифровых образовательные ресурсы в работе учителя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t="7705" r="16092"/>
          <a:stretch>
            <a:fillRect/>
          </a:stretch>
        </p:blipFill>
        <p:spPr>
          <a:xfrm>
            <a:off x="126066" y="2403678"/>
            <a:ext cx="7088550" cy="41750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78" y="2825452"/>
            <a:ext cx="1964690" cy="19982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63244" y="4859606"/>
            <a:ext cx="30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https://oblakoz.ru/registration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50915" y="409723"/>
            <a:ext cx="5617616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b="1" dirty="0">
                <a:solidFill>
                  <a:srgbClr val="3F425A"/>
                </a:solidFill>
                <a:latin typeface="Muller Bold" pitchFamily="2" charset="-52"/>
              </a:rPr>
              <a:t>Плюсы в работе с цифровыми образовательными ресурсами</a:t>
            </a:r>
          </a:p>
        </p:txBody>
      </p:sp>
      <p:sp>
        <p:nvSpPr>
          <p:cNvPr id="2" name="Заголовок 1"/>
          <p:cNvSpPr txBox="1"/>
          <p:nvPr/>
        </p:nvSpPr>
        <p:spPr>
          <a:xfrm>
            <a:off x="616269" y="1697122"/>
            <a:ext cx="4266627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Для учителя:</a:t>
            </a:r>
          </a:p>
        </p:txBody>
      </p:sp>
      <p:sp>
        <p:nvSpPr>
          <p:cNvPr id="11" name="Заголовок 1"/>
          <p:cNvSpPr txBox="1"/>
          <p:nvPr/>
        </p:nvSpPr>
        <p:spPr>
          <a:xfrm>
            <a:off x="5875200" y="1712669"/>
            <a:ext cx="341453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Для ученика:</a:t>
            </a:r>
          </a:p>
        </p:txBody>
      </p:sp>
      <p:sp>
        <p:nvSpPr>
          <p:cNvPr id="13" name="Заголовок 1"/>
          <p:cNvSpPr txBox="1"/>
          <p:nvPr/>
        </p:nvSpPr>
        <p:spPr>
          <a:xfrm>
            <a:off x="5440680" y="2666084"/>
            <a:ext cx="4153239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развитие критического мышления;</a:t>
            </a:r>
          </a:p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развитие креативности;</a:t>
            </a:r>
          </a:p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развитие умение работать в команде.</a:t>
            </a:r>
          </a:p>
        </p:txBody>
      </p:sp>
      <p:sp>
        <p:nvSpPr>
          <p:cNvPr id="14" name="Заголовок 1"/>
          <p:cNvSpPr txBox="1"/>
          <p:nvPr/>
        </p:nvSpPr>
        <p:spPr>
          <a:xfrm>
            <a:off x="350915" y="2666084"/>
            <a:ext cx="4153239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Экономия времени;</a:t>
            </a:r>
            <a:endParaRPr lang="ru-RU" sz="16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Многообразие готовых заданий;</a:t>
            </a:r>
            <a:endParaRPr lang="ru-RU" sz="16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  <a:p>
            <a:pPr marL="285750" indent="-285750" defTabSz="84391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Вариативность заданий</a:t>
            </a:r>
            <a:endParaRPr lang="ru-RU" sz="16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2" t="16101" r="39748" b="27878"/>
          <a:stretch>
            <a:fillRect/>
          </a:stretch>
        </p:blipFill>
        <p:spPr>
          <a:xfrm>
            <a:off x="350915" y="1883664"/>
            <a:ext cx="2118907" cy="2912373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5" y="4861944"/>
            <a:ext cx="1926562" cy="19594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050450" y="6448277"/>
            <a:ext cx="30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https://oblakoz.ru/registration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>
          <a:xfrm>
            <a:off x="326532" y="1272445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1 шаг. </a:t>
            </a:r>
            <a:r>
              <a:rPr lang="ru-RU" sz="1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Зарегистрируйтесь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8" t="13127" r="37785" b="46472"/>
          <a:stretch>
            <a:fillRect/>
          </a:stretch>
        </p:blipFill>
        <p:spPr>
          <a:xfrm>
            <a:off x="2787797" y="1987950"/>
            <a:ext cx="2368296" cy="2093976"/>
          </a:xfrm>
          <a:prstGeom prst="rect">
            <a:avLst/>
          </a:prstGeom>
        </p:spPr>
      </p:pic>
      <p:sp>
        <p:nvSpPr>
          <p:cNvPr id="10" name="Заголовок 1"/>
          <p:cNvSpPr txBox="1"/>
          <p:nvPr/>
        </p:nvSpPr>
        <p:spPr>
          <a:xfrm>
            <a:off x="3044230" y="1294401"/>
            <a:ext cx="2437289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2 шаг. </a:t>
            </a:r>
            <a:r>
              <a:rPr lang="ru-RU" sz="1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Подтвердите почту</a:t>
            </a:r>
          </a:p>
        </p:txBody>
      </p:sp>
      <p:sp>
        <p:nvSpPr>
          <p:cNvPr id="11" name="Стрелка: вправо 10"/>
          <p:cNvSpPr/>
          <p:nvPr/>
        </p:nvSpPr>
        <p:spPr>
          <a:xfrm>
            <a:off x="2438392" y="2984104"/>
            <a:ext cx="434031" cy="149078"/>
          </a:xfrm>
          <a:prstGeom prst="rightArrow">
            <a:avLst/>
          </a:prstGeom>
          <a:solidFill>
            <a:srgbClr val="36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t="2594" r="38580" b="48149"/>
          <a:stretch>
            <a:fillRect/>
          </a:stretch>
        </p:blipFill>
        <p:spPr>
          <a:xfrm>
            <a:off x="5199663" y="1976282"/>
            <a:ext cx="4578342" cy="22397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772732" y="2201838"/>
            <a:ext cx="457364" cy="1540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Заголовок 1"/>
          <p:cNvSpPr txBox="1"/>
          <p:nvPr/>
        </p:nvSpPr>
        <p:spPr>
          <a:xfrm>
            <a:off x="5548105" y="1309655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3 шаг. </a:t>
            </a:r>
            <a:r>
              <a:rPr lang="ru-RU" sz="1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Подбери материалы к уроку</a:t>
            </a:r>
          </a:p>
        </p:txBody>
      </p:sp>
      <p:sp>
        <p:nvSpPr>
          <p:cNvPr id="22" name="Стрелка: вправо 21"/>
          <p:cNvSpPr/>
          <p:nvPr/>
        </p:nvSpPr>
        <p:spPr>
          <a:xfrm>
            <a:off x="4982647" y="2983234"/>
            <a:ext cx="434031" cy="149078"/>
          </a:xfrm>
          <a:prstGeom prst="rightArrow">
            <a:avLst/>
          </a:prstGeom>
          <a:solidFill>
            <a:srgbClr val="363B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5" t="6449" r="22923"/>
          <a:stretch>
            <a:fillRect/>
          </a:stretch>
        </p:blipFill>
        <p:spPr>
          <a:xfrm>
            <a:off x="1700784" y="1803367"/>
            <a:ext cx="6071616" cy="4853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3026" y="2150391"/>
            <a:ext cx="888024" cy="3050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53620" y="2150391"/>
            <a:ext cx="4264269" cy="45104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 txBox="1"/>
          <p:nvPr/>
        </p:nvSpPr>
        <p:spPr>
          <a:xfrm>
            <a:off x="107425" y="1290373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4 шаг. </a:t>
            </a:r>
            <a:r>
              <a:rPr lang="ru-RU" sz="1400" b="1" dirty="0" smtClean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Наполнение Сайта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290"/>
            <a:ext cx="9906000" cy="5198710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248" y="2970572"/>
            <a:ext cx="2532869" cy="257614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31594" y="5616525"/>
            <a:ext cx="30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https://oblakoz.ru/registration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5" y="2400299"/>
            <a:ext cx="6177961" cy="40382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369" y="4079631"/>
            <a:ext cx="6036507" cy="3516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rId12" action="ppaction://hlinksldjump"/>
          </p:cNvPr>
          <p:cNvSpPr/>
          <p:nvPr/>
        </p:nvSpPr>
        <p:spPr>
          <a:xfrm rot="10800000">
            <a:off x="6631594" y="4154365"/>
            <a:ext cx="402252" cy="202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2369" y="4431323"/>
            <a:ext cx="6036507" cy="3165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hlinkClick r:id="rId13" action="ppaction://hlinksldjump"/>
          </p:cNvPr>
          <p:cNvSpPr/>
          <p:nvPr/>
        </p:nvSpPr>
        <p:spPr>
          <a:xfrm rot="10800000">
            <a:off x="6625293" y="4472620"/>
            <a:ext cx="402253" cy="2339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2369" y="4747846"/>
            <a:ext cx="6036507" cy="3253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>
            <a:hlinkClick r:id="rId14" action="ppaction://hlinksldjump"/>
          </p:cNvPr>
          <p:cNvSpPr/>
          <p:nvPr/>
        </p:nvSpPr>
        <p:spPr>
          <a:xfrm>
            <a:off x="6625292" y="4809392"/>
            <a:ext cx="402254" cy="19343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2369" y="5073162"/>
            <a:ext cx="6036507" cy="33410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>
            <a:hlinkClick r:id="rId15" action="ppaction://hlinksldjump"/>
          </p:cNvPr>
          <p:cNvSpPr/>
          <p:nvPr/>
        </p:nvSpPr>
        <p:spPr>
          <a:xfrm>
            <a:off x="6625292" y="5143500"/>
            <a:ext cx="402254" cy="1846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sp>
        <p:nvSpPr>
          <p:cNvPr id="24" name="Заголовок 1"/>
          <p:cNvSpPr txBox="1"/>
          <p:nvPr/>
        </p:nvSpPr>
        <p:spPr>
          <a:xfrm>
            <a:off x="107425" y="1290373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5 шаг. </a:t>
            </a:r>
            <a:r>
              <a:rPr lang="ru-RU" sz="1400" b="1" dirty="0" smtClean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Основные типы цифровых работ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>
          <a:xfrm>
            <a:off x="326532" y="1272445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1. Опорные конспекты 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5934596" y="1912521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для учеников: </a:t>
            </a:r>
            <a:r>
              <a:rPr lang="ru-RU" sz="1400" b="1" dirty="0">
                <a:solidFill>
                  <a:schemeClr val="tx1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На основании опорного конспекта составить условие задачи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6494" r="17938"/>
          <a:stretch>
            <a:fillRect/>
          </a:stretch>
        </p:blipFill>
        <p:spPr>
          <a:xfrm>
            <a:off x="168316" y="1912521"/>
            <a:ext cx="5766279" cy="4133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5138" t="23164" r="65108" b="7124"/>
          <a:stretch>
            <a:fillRect/>
          </a:stretch>
        </p:blipFill>
        <p:spPr>
          <a:xfrm>
            <a:off x="8058089" y="205345"/>
            <a:ext cx="414061" cy="41211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8495778" y="125864"/>
            <a:ext cx="1178572" cy="491592"/>
            <a:chOff x="8570566" y="79620"/>
            <a:chExt cx="1178572" cy="491592"/>
          </a:xfrm>
        </p:grpSpPr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3"/>
            <a:srcRect t="29783" b="37125"/>
            <a:stretch>
              <a:fillRect/>
            </a:stretch>
          </p:blipFill>
          <p:spPr>
            <a:xfrm>
              <a:off x="8662291" y="457368"/>
              <a:ext cx="1058553" cy="11384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570566" y="79620"/>
              <a:ext cx="1178572" cy="438511"/>
            </a:xfrm>
            <a:prstGeom prst="rect">
              <a:avLst/>
            </a:prstGeom>
          </p:spPr>
        </p:pic>
      </p:grpSp>
      <p:pic>
        <p:nvPicPr>
          <p:cNvPr id="7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5400000">
            <a:off x="9466995" y="1143404"/>
            <a:ext cx="253849" cy="253849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265062">
            <a:off x="9282444" y="997698"/>
            <a:ext cx="167232" cy="167232"/>
          </a:xfrm>
          <a:prstGeom prst="rect">
            <a:avLst/>
          </a:prstGeom>
        </p:spPr>
      </p:pic>
      <p:sp>
        <p:nvSpPr>
          <p:cNvPr id="17" name="Прямоугольник: скругленные углы 120"/>
          <p:cNvSpPr/>
          <p:nvPr/>
        </p:nvSpPr>
        <p:spPr>
          <a:xfrm>
            <a:off x="350915" y="200877"/>
            <a:ext cx="5988851" cy="833158"/>
          </a:xfrm>
          <a:prstGeom prst="roundRect">
            <a:avLst/>
          </a:prstGeom>
          <a:solidFill>
            <a:srgbClr val="EBECE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550134" y="411400"/>
            <a:ext cx="4761523" cy="40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ED4F43"/>
                </a:solidFill>
                <a:latin typeface="Muller Bold" pitchFamily="2" charset="-52"/>
              </a:rPr>
              <a:t>ЦОР «Облако знаний»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3" r="89938" b="86520"/>
          <a:stretch>
            <a:fillRect/>
          </a:stretch>
        </p:blipFill>
        <p:spPr>
          <a:xfrm>
            <a:off x="369485" y="335710"/>
            <a:ext cx="1535516" cy="563492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>
          <a:xfrm>
            <a:off x="326532" y="1332933"/>
            <a:ext cx="5985125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2400" b="1" dirty="0">
                <a:solidFill>
                  <a:srgbClr val="3F425A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Задание на критического мышление  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621932" y="2095849"/>
            <a:ext cx="4097951" cy="7629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3915">
              <a:lnSpc>
                <a:spcPct val="80000"/>
              </a:lnSpc>
            </a:pPr>
            <a:r>
              <a:rPr lang="ru-RU" sz="1400" b="1" dirty="0">
                <a:solidFill>
                  <a:srgbClr val="ED4F43"/>
                </a:solidFill>
                <a:latin typeface="Muller Bold"/>
                <a:ea typeface="Roboto Condensed" panose="02000000000000000000" pitchFamily="2" charset="0"/>
                <a:cs typeface="Arial" panose="020B0604020202020204" pitchFamily="34" charset="0"/>
                <a:sym typeface="Helvetica Neue"/>
              </a:rPr>
              <a:t>Описать для учеников и показать как выглядит итог выполненного задания </a:t>
            </a:r>
            <a:endParaRPr lang="ru-RU" sz="1400" b="1" dirty="0">
              <a:solidFill>
                <a:srgbClr val="3F425A"/>
              </a:solidFill>
              <a:latin typeface="Muller Bold"/>
              <a:ea typeface="Roboto Condensed" panose="02000000000000000000" pitchFamily="2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015"/>
            <a:ext cx="5073162" cy="33882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699"/>
            <a:ext cx="9906000" cy="17073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50731" y="5635869"/>
            <a:ext cx="2558561" cy="2989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34708" y="5635869"/>
            <a:ext cx="2297722" cy="2989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382715" y="5983819"/>
            <a:ext cx="2080847" cy="2989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46405" y="6259195"/>
            <a:ext cx="2039620" cy="2990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3937000" y="6242050"/>
            <a:ext cx="3455670" cy="29845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ea2a765437d8b6409b736914a6bd8be6b9bbc7"/>
</p:tagLst>
</file>

<file path=ppt/theme/theme1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656</Words>
  <Application>Microsoft Office PowerPoint</Application>
  <PresentationFormat>Лист A4 (210x297 мм)</PresentationFormat>
  <Paragraphs>105</Paragraphs>
  <Slides>29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Arial</vt:lpstr>
      <vt:lpstr>Calibri</vt:lpstr>
      <vt:lpstr>Calibri Light</vt:lpstr>
      <vt:lpstr>Helvetica Neue</vt:lpstr>
      <vt:lpstr>Muller Bold</vt:lpstr>
      <vt:lpstr>PT Serif</vt:lpstr>
      <vt:lpstr>Roboto Condensed</vt:lpstr>
      <vt:lpstr>Times New Roman</vt:lpstr>
      <vt:lpstr>Wingdings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</dc:title>
  <dc:creator>Oleg Griban</dc:creator>
  <cp:lastModifiedBy>Ivanr</cp:lastModifiedBy>
  <cp:revision>340</cp:revision>
  <cp:lastPrinted>2024-05-02T07:31:00Z</cp:lastPrinted>
  <dcterms:created xsi:type="dcterms:W3CDTF">2014-02-28T04:41:00Z</dcterms:created>
  <dcterms:modified xsi:type="dcterms:W3CDTF">2024-12-02T06:09:54Z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FBE5A073AF544EAD97C55E9B3D15E0EB_12</vt:lpwstr>
  </property>
  <property fmtid="{D5CDD505-2E9C-101B-9397-08002B2CF9AE}" pid="3" name="KSOProductBuildVer">
    <vt:lpwstr>1049-12.2.0.18911</vt:lpwstr>
  </property>
</Properties>
</file>