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304" r:id="rId3"/>
    <p:sldId id="270" r:id="rId4"/>
    <p:sldId id="258" r:id="rId5"/>
    <p:sldId id="271" r:id="rId6"/>
    <p:sldId id="257" r:id="rId7"/>
    <p:sldId id="259" r:id="rId8"/>
    <p:sldId id="260" r:id="rId9"/>
    <p:sldId id="261" r:id="rId10"/>
    <p:sldId id="26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3" r:id="rId21"/>
    <p:sldId id="264" r:id="rId22"/>
    <p:sldId id="265" r:id="rId23"/>
    <p:sldId id="266" r:id="rId24"/>
    <p:sldId id="294" r:id="rId25"/>
    <p:sldId id="267" r:id="rId26"/>
    <p:sldId id="272" r:id="rId27"/>
    <p:sldId id="274" r:id="rId28"/>
    <p:sldId id="268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69" r:id="rId39"/>
  </p:sldIdLst>
  <p:sldSz cx="18288000" cy="10287000"/>
  <p:notesSz cx="6858000" cy="9144000"/>
  <p:embeddedFontLst>
    <p:embeddedFont>
      <p:font typeface="Waffle Soft" panose="020B0604020202020204" charset="-52"/>
      <p:regular r:id="rId41"/>
    </p:embeddedFont>
    <p:embeddedFont>
      <p:font typeface="Cocomat Pro Italics" panose="020B0604020202020204" charset="0"/>
      <p:regular r:id="rId42"/>
    </p:embeddedFont>
    <p:embeddedFont>
      <p:font typeface="Wingdings 2" panose="05020102010507070707" pitchFamily="18" charset="2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comat Pro Bold" panose="020B0604020202020204" charset="0"/>
      <p:regular r:id="rId48"/>
    </p:embeddedFont>
    <p:embeddedFont>
      <p:font typeface="Nautilius Pompilius" panose="020B0604020202020204" charset="-52"/>
      <p:regular r:id="rId49"/>
    </p:embeddedFont>
    <p:embeddedFont>
      <p:font typeface="Cocomat Pro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237B8-65EF-4BFA-9E09-73FA62ECC8A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24B2-564D-4947-AFF7-669B27FEE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D24B2-564D-4947-AFF7-669B27FEEFB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5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33800" y="0"/>
            <a:ext cx="8520777" cy="10287000"/>
          </a:xfrm>
          <a:custGeom>
            <a:avLst/>
            <a:gdLst/>
            <a:ahLst/>
            <a:cxnLst/>
            <a:rect l="l" t="t" r="r" b="b"/>
            <a:pathLst>
              <a:path w="8802759" h="12589759">
                <a:moveTo>
                  <a:pt x="0" y="0"/>
                </a:moveTo>
                <a:lnTo>
                  <a:pt x="8802759" y="0"/>
                </a:lnTo>
                <a:lnTo>
                  <a:pt x="8802759" y="12589759"/>
                </a:lnTo>
                <a:lnTo>
                  <a:pt x="0" y="12589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57800" y="3771900"/>
            <a:ext cx="11911012" cy="396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2"/>
              </a:lnSpc>
              <a:spcBef>
                <a:spcPct val="0"/>
              </a:spcBef>
            </a:pPr>
            <a:r>
              <a:rPr lang="en-US" sz="7516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Родительская</a:t>
            </a:r>
            <a:r>
              <a:rPr lang="en-US" sz="7516" dirty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7516" dirty="0" err="1" smtClean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встреча</a:t>
            </a:r>
            <a:endParaRPr lang="ru-RU" sz="7516" dirty="0" smtClean="0">
              <a:solidFill>
                <a:srgbClr val="000000"/>
              </a:solidFill>
              <a:latin typeface="Waffle Soft"/>
              <a:ea typeface="Waffle Soft"/>
              <a:cs typeface="Waffle Soft"/>
              <a:sym typeface="Waffle Soft"/>
            </a:endParaRPr>
          </a:p>
          <a:p>
            <a:pPr algn="ctr">
              <a:lnSpc>
                <a:spcPts val="10522"/>
              </a:lnSpc>
              <a:spcBef>
                <a:spcPct val="0"/>
              </a:spcBef>
            </a:pPr>
            <a:r>
              <a:rPr lang="ru-RU" sz="7516" dirty="0" smtClean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«Первая отметка»</a:t>
            </a:r>
            <a:endParaRPr lang="en-US" sz="7516" dirty="0">
              <a:solidFill>
                <a:srgbClr val="000000"/>
              </a:solidFill>
              <a:latin typeface="Waffle Soft"/>
              <a:ea typeface="Waffle Soft"/>
              <a:cs typeface="Waffle Soft"/>
              <a:sym typeface="Waffle Sof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86258" y="1"/>
            <a:ext cx="7866945" cy="10286999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433" y="2726481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86730" y="2517377"/>
            <a:ext cx="9713142" cy="683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9"/>
              </a:lnSpc>
            </a:pPr>
            <a:r>
              <a:rPr lang="en-US" sz="579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Устный</a:t>
            </a:r>
            <a:r>
              <a:rPr lang="en-US" sz="579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579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ответ</a:t>
            </a:r>
            <a:endParaRPr lang="en-US" sz="579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11009"/>
              </a:lnSpc>
            </a:pPr>
            <a:r>
              <a:rPr lang="ru-RU" sz="579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Практические задачи</a:t>
            </a:r>
            <a:endParaRPr lang="en-US" sz="579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11009"/>
              </a:lnSpc>
            </a:pPr>
            <a:r>
              <a:rPr lang="en-US" sz="579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Тест</a:t>
            </a:r>
            <a:endParaRPr lang="en-US" sz="579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11009"/>
              </a:lnSpc>
            </a:pPr>
            <a:r>
              <a:rPr lang="en-US" sz="579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Работа</a:t>
            </a:r>
            <a:r>
              <a:rPr lang="en-US" sz="579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в </a:t>
            </a:r>
            <a:r>
              <a:rPr lang="en-US" sz="579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тетради</a:t>
            </a:r>
            <a:endParaRPr lang="en-US" sz="579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11009"/>
              </a:lnSpc>
            </a:pPr>
            <a:r>
              <a:rPr lang="en-US" sz="579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Контрольная</a:t>
            </a:r>
            <a:r>
              <a:rPr lang="en-US" sz="579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579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работа</a:t>
            </a:r>
            <a:endParaRPr lang="en-US" sz="579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34433" y="419334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4433" y="5610225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4433" y="7027102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1"/>
                </a:lnTo>
                <a:lnTo>
                  <a:pt x="0" y="95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4433" y="844397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19423" y="3563396"/>
            <a:ext cx="1560717" cy="2063448"/>
          </a:xfrm>
          <a:custGeom>
            <a:avLst/>
            <a:gdLst/>
            <a:ahLst/>
            <a:cxnLst/>
            <a:rect l="l" t="t" r="r" b="b"/>
            <a:pathLst>
              <a:path w="1560717" h="2063448">
                <a:moveTo>
                  <a:pt x="0" y="0"/>
                </a:moveTo>
                <a:lnTo>
                  <a:pt x="1560716" y="0"/>
                </a:lnTo>
                <a:lnTo>
                  <a:pt x="1560716" y="2063448"/>
                </a:lnTo>
                <a:lnTo>
                  <a:pt x="0" y="2063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60484" y="5531677"/>
            <a:ext cx="1406513" cy="2057400"/>
          </a:xfrm>
          <a:custGeom>
            <a:avLst/>
            <a:gdLst/>
            <a:ahLst/>
            <a:cxnLst/>
            <a:rect l="l" t="t" r="r" b="b"/>
            <a:pathLst>
              <a:path w="1406513" h="2057400">
                <a:moveTo>
                  <a:pt x="0" y="0"/>
                </a:moveTo>
                <a:lnTo>
                  <a:pt x="1406514" y="0"/>
                </a:lnTo>
                <a:lnTo>
                  <a:pt x="140651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76367" y="7667625"/>
            <a:ext cx="1503772" cy="2057400"/>
          </a:xfrm>
          <a:custGeom>
            <a:avLst/>
            <a:gdLst/>
            <a:ahLst/>
            <a:cxnLst/>
            <a:rect l="l" t="t" r="r" b="b"/>
            <a:pathLst>
              <a:path w="1503772" h="2057400">
                <a:moveTo>
                  <a:pt x="0" y="0"/>
                </a:moveTo>
                <a:lnTo>
                  <a:pt x="1503772" y="0"/>
                </a:lnTo>
                <a:lnTo>
                  <a:pt x="150377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97108" y="1544429"/>
            <a:ext cx="1569889" cy="2172857"/>
          </a:xfrm>
          <a:custGeom>
            <a:avLst/>
            <a:gdLst/>
            <a:ahLst/>
            <a:cxnLst/>
            <a:rect l="l" t="t" r="r" b="b"/>
            <a:pathLst>
              <a:path w="1569889" h="2172857">
                <a:moveTo>
                  <a:pt x="0" y="0"/>
                </a:moveTo>
                <a:lnTo>
                  <a:pt x="1569890" y="0"/>
                </a:lnTo>
                <a:lnTo>
                  <a:pt x="1569890" y="2172857"/>
                </a:lnTo>
                <a:lnTo>
                  <a:pt x="0" y="2172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5273" y="301190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Критерии</a:t>
            </a:r>
            <a:r>
              <a:rPr lang="en-US" sz="5470" dirty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оценивания</a:t>
            </a:r>
            <a:r>
              <a:rPr lang="en-US" sz="5470" dirty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работ</a:t>
            </a:r>
            <a:endParaRPr lang="en-US" sz="5470" dirty="0">
              <a:solidFill>
                <a:srgbClr val="000000"/>
              </a:solidFill>
              <a:latin typeface="Waffle Soft"/>
              <a:ea typeface="Waffle Soft"/>
              <a:cs typeface="Waffle Soft"/>
              <a:sym typeface="Waffle Sof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4433" y="1439654"/>
            <a:ext cx="67762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Окружающий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700" y="0"/>
            <a:ext cx="11249025" cy="17145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B050"/>
                </a:solidFill>
                <a:latin typeface="Cocomat Pro" panose="020B0604020202020204" charset="0"/>
              </a:rPr>
              <a:t>РУССКИЙ ЯЗЫК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2514600"/>
            <a:ext cx="11544300" cy="8001000"/>
          </a:xfrm>
        </p:spPr>
        <p:txBody>
          <a:bodyPr>
            <a:normAutofit/>
          </a:bodyPr>
          <a:lstStyle/>
          <a:p>
            <a:pPr marL="548640" indent="-425196" algn="ctr">
              <a:buNone/>
              <a:defRPr/>
            </a:pPr>
            <a:r>
              <a:rPr lang="ru-RU" sz="4800" b="1" dirty="0">
                <a:latin typeface="Waffle Soft" panose="020B0604020202020204" charset="-52"/>
              </a:rPr>
              <a:t>Нормы  оценок</a:t>
            </a:r>
          </a:p>
          <a:p>
            <a:pPr marL="548640" indent="-425196" algn="ctr">
              <a:buNone/>
              <a:defRPr/>
            </a:pPr>
            <a:r>
              <a:rPr lang="ru-RU" sz="4800" b="1" u="sng" dirty="0">
                <a:latin typeface="Waffle Soft" panose="020B0604020202020204" charset="-52"/>
              </a:rPr>
              <a:t>Диктант</a:t>
            </a:r>
          </a:p>
          <a:p>
            <a:pPr marL="548640" indent="-425196" algn="ctr"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b="1" dirty="0">
                <a:latin typeface="Cocomat Pro" panose="020B0604020202020204" charset="0"/>
              </a:rPr>
              <a:t>«5» - нет ошибок;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b="1" dirty="0">
                <a:latin typeface="Cocomat Pro" panose="020B0604020202020204" charset="0"/>
              </a:rPr>
              <a:t>«4» - не более 2-х ошибок;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b="1" dirty="0">
                <a:latin typeface="Cocomat Pro" panose="020B0604020202020204" charset="0"/>
              </a:rPr>
              <a:t>«3» - не более 5-ти ошибок;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b="1" dirty="0">
                <a:latin typeface="Cocomat Pro" panose="020B0604020202020204" charset="0"/>
              </a:rPr>
              <a:t>«2» - 6 и более ошибок</a:t>
            </a:r>
            <a:r>
              <a:rPr lang="ru-RU" sz="4800" dirty="0">
                <a:latin typeface="Cocomat Pro" panose="020B0604020202020204" charset="0"/>
              </a:rPr>
              <a:t>.</a:t>
            </a:r>
          </a:p>
        </p:txBody>
      </p:sp>
      <p:pic>
        <p:nvPicPr>
          <p:cNvPr id="20484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82762" y="7038975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335oh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51435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828800"/>
            <a:ext cx="13182600" cy="72009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dirty="0">
                <a:latin typeface="Waffle Soft" panose="020B0604020202020204" charset="-52"/>
              </a:rPr>
              <a:t>Нормы  оценок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u="sng" dirty="0">
                <a:latin typeface="Waffle Soft" panose="020B0604020202020204" charset="-52"/>
              </a:rPr>
              <a:t>Грамматическое  задание</a:t>
            </a:r>
          </a:p>
          <a:p>
            <a:pPr eaLnBrk="1" hangingPunct="1"/>
            <a:r>
              <a:rPr lang="ru-RU" sz="4400" b="1" dirty="0">
                <a:latin typeface="Cocomat Pro" panose="020B0604020202020204" charset="0"/>
              </a:rPr>
              <a:t>«5»</a:t>
            </a:r>
            <a:r>
              <a:rPr lang="ru-RU" sz="4400" dirty="0">
                <a:latin typeface="Cocomat Pro" panose="020B0604020202020204" charset="0"/>
              </a:rPr>
              <a:t> - </a:t>
            </a:r>
            <a:r>
              <a:rPr lang="ru-RU" sz="4400" b="1" dirty="0">
                <a:latin typeface="Cocomat Pro" panose="020B0604020202020204" charset="0"/>
              </a:rPr>
              <a:t>задание выполнено без ошибок</a:t>
            </a:r>
            <a:r>
              <a:rPr lang="ru-RU" sz="4400" dirty="0">
                <a:latin typeface="Cocomat Pro" panose="020B0604020202020204" charset="0"/>
              </a:rPr>
              <a:t>;</a:t>
            </a:r>
          </a:p>
          <a:p>
            <a:pPr eaLnBrk="1" hangingPunct="1"/>
            <a:r>
              <a:rPr lang="ru-RU" sz="4400" b="1" dirty="0">
                <a:latin typeface="Cocomat Pro" panose="020B0604020202020204" charset="0"/>
              </a:rPr>
              <a:t>«4» </a:t>
            </a:r>
            <a:r>
              <a:rPr lang="ru-RU" sz="4400" dirty="0">
                <a:latin typeface="Cocomat Pro" panose="020B0604020202020204" charset="0"/>
              </a:rPr>
              <a:t>- </a:t>
            </a:r>
            <a:r>
              <a:rPr lang="ru-RU" sz="4400" b="1" dirty="0">
                <a:latin typeface="Cocomat Pro" panose="020B0604020202020204" charset="0"/>
              </a:rPr>
              <a:t>задание выполнено полностью,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400" b="1" dirty="0">
                <a:latin typeface="Cocomat Pro" panose="020B0604020202020204" charset="0"/>
              </a:rPr>
              <a:t>    1 ошибка или 1-2 исправления</a:t>
            </a:r>
          </a:p>
          <a:p>
            <a:pPr eaLnBrk="1" hangingPunct="1"/>
            <a:r>
              <a:rPr lang="ru-RU" sz="4400" b="1" dirty="0">
                <a:latin typeface="Cocomat Pro" panose="020B0604020202020204" charset="0"/>
              </a:rPr>
              <a:t>«3» </a:t>
            </a:r>
            <a:r>
              <a:rPr lang="ru-RU" sz="4400" dirty="0">
                <a:latin typeface="Cocomat Pro" panose="020B0604020202020204" charset="0"/>
              </a:rPr>
              <a:t>- </a:t>
            </a:r>
            <a:r>
              <a:rPr lang="ru-RU" sz="4400" b="1" dirty="0">
                <a:latin typeface="Cocomat Pro" panose="020B0604020202020204" charset="0"/>
              </a:rPr>
              <a:t>не полостью выполнено задание или полностью выполнено, но 2 ошибки;</a:t>
            </a:r>
          </a:p>
          <a:p>
            <a:pPr eaLnBrk="1" hangingPunct="1"/>
            <a:r>
              <a:rPr lang="ru-RU" sz="4400" b="1" dirty="0">
                <a:latin typeface="Cocomat Pro" panose="020B0604020202020204" charset="0"/>
              </a:rPr>
              <a:t>«2» - невыполненное задание.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38A0F1-D25B-443F-9242-4B40A5701353}"/>
              </a:ext>
            </a:extLst>
          </p:cNvPr>
          <p:cNvSpPr txBox="1">
            <a:spLocks noChangeArrowheads="1"/>
          </p:cNvSpPr>
          <p:nvPr/>
        </p:nvSpPr>
        <p:spPr>
          <a:xfrm>
            <a:off x="4457700" y="0"/>
            <a:ext cx="11249025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rgbClr val="00B050"/>
                </a:solidFill>
                <a:latin typeface="Cocomat Pro" panose="020B0604020202020204" charset="0"/>
              </a:rPr>
              <a:t>РУССКИЙ ЯЗЫК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828800"/>
            <a:ext cx="12649200" cy="76581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>
                <a:latin typeface="Waffle Soft" panose="020B0604020202020204" charset="-52"/>
              </a:rPr>
              <a:t>Нормы  оценок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800" b="1" u="sng" dirty="0">
                <a:latin typeface="Waffle Soft" panose="020B0604020202020204" charset="-52"/>
              </a:rPr>
              <a:t>Списывание текста (без задания)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/>
          </a:p>
          <a:p>
            <a:pPr eaLnBrk="1" hangingPunct="1"/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5</a:t>
            </a:r>
            <a:r>
              <a:rPr lang="ru-RU" sz="4400" dirty="0">
                <a:latin typeface="Cocomat Pro" panose="020B0604020202020204" charset="0"/>
              </a:rPr>
              <a:t>» - безукоризненно выполненная работа, в которой </a:t>
            </a:r>
            <a:r>
              <a:rPr lang="ru-RU" sz="4400" u="sng" dirty="0">
                <a:latin typeface="Cocomat Pro" panose="020B0604020202020204" charset="0"/>
              </a:rPr>
              <a:t>нет исправлений, </a:t>
            </a:r>
            <a:r>
              <a:rPr lang="ru-RU" sz="4400" dirty="0">
                <a:latin typeface="Cocomat Pro" panose="020B0604020202020204" charset="0"/>
              </a:rPr>
              <a:t>выполненная каллиграфически правильным почерком</a:t>
            </a:r>
          </a:p>
          <a:p>
            <a:pPr eaLnBrk="1" hangingPunct="1"/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4</a:t>
            </a:r>
            <a:r>
              <a:rPr lang="ru-RU" sz="4400" dirty="0">
                <a:latin typeface="Cocomat Pro" panose="020B0604020202020204" charset="0"/>
              </a:rPr>
              <a:t>» - 1-2 исправления или 1 ошибка;</a:t>
            </a:r>
          </a:p>
          <a:p>
            <a:pPr eaLnBrk="1" hangingPunct="1"/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3</a:t>
            </a:r>
            <a:r>
              <a:rPr lang="ru-RU" sz="4400" dirty="0">
                <a:latin typeface="Cocomat Pro" panose="020B0604020202020204" charset="0"/>
              </a:rPr>
              <a:t>» - 2-3 ошибки;</a:t>
            </a:r>
          </a:p>
          <a:p>
            <a:pPr eaLnBrk="1" hangingPunct="1"/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2</a:t>
            </a:r>
            <a:r>
              <a:rPr lang="ru-RU" sz="4400" dirty="0">
                <a:latin typeface="Cocomat Pro" panose="020B0604020202020204" charset="0"/>
              </a:rPr>
              <a:t>» - 4 ошибки и более.</a:t>
            </a:r>
          </a:p>
        </p:txBody>
      </p:sp>
      <p:pic>
        <p:nvPicPr>
          <p:cNvPr id="22532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7600" y="8108155"/>
            <a:ext cx="2540795" cy="215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BEE3FEF-BAAB-4E4D-8D2A-9CFD16A87F5C}"/>
              </a:ext>
            </a:extLst>
          </p:cNvPr>
          <p:cNvSpPr txBox="1">
            <a:spLocks noChangeArrowheads="1"/>
          </p:cNvSpPr>
          <p:nvPr/>
        </p:nvSpPr>
        <p:spPr>
          <a:xfrm>
            <a:off x="4457700" y="0"/>
            <a:ext cx="11249025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rgbClr val="00B050"/>
                </a:solidFill>
                <a:latin typeface="Cocomat Pro" panose="020B0604020202020204" charset="0"/>
              </a:rPr>
              <a:t>РУССКИЙ ЯЗЫК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783159"/>
            <a:ext cx="12268200" cy="6720682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dirty="0">
                <a:latin typeface="Waffle Soft" panose="020B0604020202020204" charset="-52"/>
              </a:rPr>
              <a:t>Нормы  оценок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800" u="sng" dirty="0">
                <a:latin typeface="Waffle Soft" panose="020B0604020202020204" charset="-52"/>
              </a:rPr>
              <a:t>Словарный диктант (10-12 слов)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/>
          </a:p>
          <a:p>
            <a:pPr eaLnBrk="1" hangingPunct="1"/>
            <a:r>
              <a:rPr lang="ru-RU" sz="5200" dirty="0">
                <a:latin typeface="Cocomat Pro" panose="020B0604020202020204" charset="0"/>
              </a:rPr>
              <a:t>«</a:t>
            </a:r>
            <a:r>
              <a:rPr lang="ru-RU" sz="5200" b="1" dirty="0">
                <a:latin typeface="Cocomat Pro" panose="020B0604020202020204" charset="0"/>
              </a:rPr>
              <a:t>5</a:t>
            </a:r>
            <a:r>
              <a:rPr lang="ru-RU" sz="5200" dirty="0">
                <a:latin typeface="Cocomat Pro" panose="020B0604020202020204" charset="0"/>
              </a:rPr>
              <a:t>» - </a:t>
            </a:r>
            <a:r>
              <a:rPr lang="ru-RU" sz="4800" dirty="0">
                <a:latin typeface="Cocomat Pro" panose="020B0604020202020204" charset="0"/>
              </a:rPr>
              <a:t>работа</a:t>
            </a:r>
            <a:r>
              <a:rPr lang="ru-RU" sz="5200" dirty="0">
                <a:latin typeface="Cocomat Pro" panose="020B0604020202020204" charset="0"/>
              </a:rPr>
              <a:t> без ошибок;</a:t>
            </a:r>
          </a:p>
          <a:p>
            <a:pPr eaLnBrk="1" hangingPunct="1"/>
            <a:r>
              <a:rPr lang="ru-RU" sz="5200" dirty="0">
                <a:latin typeface="Cocomat Pro" panose="020B0604020202020204" charset="0"/>
              </a:rPr>
              <a:t>«</a:t>
            </a:r>
            <a:r>
              <a:rPr lang="ru-RU" sz="5200" b="1" dirty="0">
                <a:latin typeface="Cocomat Pro" panose="020B0604020202020204" charset="0"/>
              </a:rPr>
              <a:t>4</a:t>
            </a:r>
            <a:r>
              <a:rPr lang="ru-RU" sz="5200" dirty="0">
                <a:latin typeface="Cocomat Pro" panose="020B0604020202020204" charset="0"/>
              </a:rPr>
              <a:t>» - 1-2 ошибки;</a:t>
            </a:r>
          </a:p>
          <a:p>
            <a:pPr eaLnBrk="1" hangingPunct="1"/>
            <a:r>
              <a:rPr lang="ru-RU" sz="5200" dirty="0">
                <a:latin typeface="Cocomat Pro" panose="020B0604020202020204" charset="0"/>
              </a:rPr>
              <a:t>«</a:t>
            </a:r>
            <a:r>
              <a:rPr lang="ru-RU" sz="5200" b="1" dirty="0">
                <a:latin typeface="Cocomat Pro" panose="020B0604020202020204" charset="0"/>
              </a:rPr>
              <a:t>3</a:t>
            </a:r>
            <a:r>
              <a:rPr lang="ru-RU" sz="5200" dirty="0">
                <a:latin typeface="Cocomat Pro" panose="020B0604020202020204" charset="0"/>
              </a:rPr>
              <a:t>» - 3-4 ошибки;</a:t>
            </a:r>
          </a:p>
          <a:p>
            <a:pPr eaLnBrk="1" hangingPunct="1"/>
            <a:r>
              <a:rPr lang="ru-RU" sz="5200" dirty="0">
                <a:latin typeface="Cocomat Pro" panose="020B0604020202020204" charset="0"/>
              </a:rPr>
              <a:t>«</a:t>
            </a:r>
            <a:r>
              <a:rPr lang="ru-RU" sz="5200" b="1" dirty="0">
                <a:latin typeface="Cocomat Pro" panose="020B0604020202020204" charset="0"/>
              </a:rPr>
              <a:t>2</a:t>
            </a:r>
            <a:r>
              <a:rPr lang="ru-RU" sz="5200" dirty="0">
                <a:latin typeface="Cocomat Pro" panose="020B0604020202020204" charset="0"/>
              </a:rPr>
              <a:t>» - 5 и более ошибок.</a:t>
            </a:r>
          </a:p>
        </p:txBody>
      </p:sp>
      <p:pic>
        <p:nvPicPr>
          <p:cNvPr id="23556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0" y="7772399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9975239-CABF-4113-8BE4-56474C074E46}"/>
              </a:ext>
            </a:extLst>
          </p:cNvPr>
          <p:cNvSpPr txBox="1">
            <a:spLocks noChangeArrowheads="1"/>
          </p:cNvSpPr>
          <p:nvPr/>
        </p:nvSpPr>
        <p:spPr>
          <a:xfrm>
            <a:off x="4457700" y="0"/>
            <a:ext cx="11249025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rgbClr val="00B050"/>
                </a:solidFill>
                <a:latin typeface="Cocomat Pro" panose="020B0604020202020204" charset="0"/>
              </a:rPr>
              <a:t>РУССКИЙ ЯЗЫК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386408"/>
            <a:ext cx="13944600" cy="6262292"/>
          </a:xfrm>
        </p:spPr>
        <p:txBody>
          <a:bodyPr>
            <a:normAutofit lnSpcReduction="10000"/>
          </a:bodyPr>
          <a:lstStyle/>
          <a:p>
            <a:pPr marL="548640" indent="-425196" algn="ctr">
              <a:buNone/>
              <a:defRPr/>
            </a:pPr>
            <a:r>
              <a:rPr lang="ru-RU" sz="4800" dirty="0">
                <a:latin typeface="Waffle Soft" panose="020B0604020202020204" charset="-52"/>
              </a:rPr>
              <a:t>Нормы  оценок</a:t>
            </a:r>
          </a:p>
          <a:p>
            <a:pPr marL="548640" indent="-425196" algn="ctr">
              <a:buNone/>
              <a:defRPr/>
            </a:pPr>
            <a:r>
              <a:rPr lang="ru-RU" sz="4800" u="sng" dirty="0">
                <a:latin typeface="Waffle Soft" panose="020B0604020202020204" charset="-52"/>
              </a:rPr>
              <a:t>Контрольная работа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«5» - безошибочно выполнены все задания;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«4» - выполнено правильно не менее 3/4 всех заданий;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«3» - выполнено не менее ½ заданий;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«2» - ученик не справился с большинством заданий.</a:t>
            </a:r>
          </a:p>
        </p:txBody>
      </p:sp>
      <p:pic>
        <p:nvPicPr>
          <p:cNvPr id="24580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9802" y="7962900"/>
            <a:ext cx="2540795" cy="215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CF7B1A-79F3-4493-8C89-83956B6ECF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800601" y="3452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rgbClr val="00B050"/>
                </a:solidFill>
                <a:latin typeface="Cocomat Pro" panose="020B0604020202020204" charset="0"/>
              </a:rPr>
              <a:t>РУССКИЙ ЯЗЫК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Cocomat Pro" panose="020B0604020202020204" charset="0"/>
              </a:rPr>
              <a:t>МАТЕМАТИКА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13944601" cy="7353300"/>
          </a:xfrm>
        </p:spPr>
        <p:txBody>
          <a:bodyPr>
            <a:normAutofit fontScale="92500"/>
          </a:bodyPr>
          <a:lstStyle/>
          <a:p>
            <a:pPr marL="548640" indent="-425196" algn="ctr">
              <a:buNone/>
              <a:defRPr/>
            </a:pPr>
            <a:r>
              <a:rPr lang="ru-RU" sz="4800" dirty="0">
                <a:latin typeface="Waffle Soft" panose="020B0604020202020204" charset="-52"/>
              </a:rPr>
              <a:t>Письменная работа, </a:t>
            </a:r>
          </a:p>
          <a:p>
            <a:pPr marL="548640" indent="-425196" algn="ctr">
              <a:buNone/>
              <a:defRPr/>
            </a:pPr>
            <a:r>
              <a:rPr lang="ru-RU" sz="4800" dirty="0">
                <a:latin typeface="Waffle Soft" panose="020B0604020202020204" charset="-52"/>
              </a:rPr>
              <a:t>содержащая только примеры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«5» - вся работа выполнена безошибочно  и нет исправлений;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«4» - допущены 1-2 вычислительные ошибки;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«3» - допущены 3-4 вычислительные ошибки;</a:t>
            </a:r>
          </a:p>
          <a:p>
            <a:pPr marL="548640" indent="-425196">
              <a:buFont typeface="Wingdings 2"/>
              <a:buChar char=""/>
              <a:defRPr/>
            </a:pPr>
            <a:r>
              <a:rPr lang="ru-RU" sz="4800" dirty="0">
                <a:latin typeface="Cocomat Pro" panose="020B0604020202020204" charset="0"/>
              </a:rPr>
              <a:t>«2» - допущены 5 и более вычислительных ошибок.</a:t>
            </a:r>
          </a:p>
        </p:txBody>
      </p:sp>
      <p:pic>
        <p:nvPicPr>
          <p:cNvPr id="25604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8630" y="7873602"/>
            <a:ext cx="2540795" cy="215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Cocomat Pro" panose="020B0604020202020204" charset="0"/>
              </a:rPr>
              <a:t>МАТЕМАТИКА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13563601" cy="76581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>
                <a:latin typeface="Waffle Soft" panose="020B0604020202020204" charset="-52"/>
              </a:rPr>
              <a:t>Письменная работа, содержащая только задачи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600" dirty="0"/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5</a:t>
            </a:r>
            <a:r>
              <a:rPr lang="ru-RU" sz="4400" dirty="0">
                <a:latin typeface="Cocomat Pro" panose="020B0604020202020204" charset="0"/>
              </a:rPr>
              <a:t>» - все задачи решены и нет исправлений;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4</a:t>
            </a:r>
            <a:r>
              <a:rPr lang="ru-RU" sz="4400" dirty="0">
                <a:latin typeface="Cocomat Pro" panose="020B0604020202020204" charset="0"/>
              </a:rPr>
              <a:t>» - нет ошибок в ходе решения задач, но допущены 1-2 вычислительные ошибки;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3</a:t>
            </a:r>
            <a:r>
              <a:rPr lang="ru-RU" sz="4400" dirty="0">
                <a:latin typeface="Cocomat Pro" panose="020B0604020202020204" charset="0"/>
              </a:rPr>
              <a:t>» - хотя бы одна ошибка в ходе решения задачи и 1 вычислительная ошибка или если вычислительных ошибок нет, но не решена 1 задача;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2</a:t>
            </a:r>
            <a:r>
              <a:rPr lang="ru-RU" sz="4400" dirty="0">
                <a:latin typeface="Cocomat Pro" panose="020B0604020202020204" charset="0"/>
              </a:rPr>
              <a:t>» - допущена ошибка в ходе решения 2-х задач или допущена ошибка в ходе решения задачи и 2 вычислительные ошибки.</a:t>
            </a:r>
          </a:p>
        </p:txBody>
      </p:sp>
      <p:pic>
        <p:nvPicPr>
          <p:cNvPr id="26628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0201" y="8224838"/>
            <a:ext cx="242649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МАТЕМАТИКА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81100"/>
            <a:ext cx="14554200" cy="8763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u="sng" dirty="0">
                <a:latin typeface="Waffle Soft" panose="020B0604020202020204" charset="-52"/>
              </a:rPr>
              <a:t>Комбинированная контрольная работа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>
                <a:latin typeface="Cocomat Pro" panose="020B0604020202020204" charset="0"/>
              </a:rPr>
              <a:t>(1 задача, примеры и задание другого вида)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5</a:t>
            </a:r>
            <a:r>
              <a:rPr lang="ru-RU" sz="4400" dirty="0">
                <a:latin typeface="Cocomat Pro" panose="020B0604020202020204" charset="0"/>
              </a:rPr>
              <a:t>» - вся работа выполнена безошибочно и нет исправлений;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4</a:t>
            </a:r>
            <a:r>
              <a:rPr lang="ru-RU" sz="4400" dirty="0">
                <a:latin typeface="Cocomat Pro" panose="020B0604020202020204" charset="0"/>
              </a:rPr>
              <a:t>» - допущены 1-2 вычислительные ошибки;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3</a:t>
            </a:r>
            <a:r>
              <a:rPr lang="ru-RU" sz="4400" dirty="0">
                <a:latin typeface="Cocomat Pro" panose="020B0604020202020204" charset="0"/>
              </a:rPr>
              <a:t>» - допущены ошибки в ходе решения задачи при правильном выполнении всех заданий или допущены 3-4 вычислительные ошибки;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2</a:t>
            </a:r>
            <a:r>
              <a:rPr lang="ru-RU" sz="4400" dirty="0">
                <a:latin typeface="Cocomat Pro" panose="020B0604020202020204" charset="0"/>
              </a:rPr>
              <a:t>» - допущена ошибка в ходе решения задачи и хотя бы одна вычислительная ошибка или при решении задач и примеров допущено более 5 вычислительных ошибок.</a:t>
            </a:r>
          </a:p>
        </p:txBody>
      </p:sp>
      <p:pic>
        <p:nvPicPr>
          <p:cNvPr id="27652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3400" y="8196262"/>
            <a:ext cx="20574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chemeClr val="tx2">
                    <a:satMod val="130000"/>
                  </a:schemeClr>
                </a:solidFill>
              </a:rPr>
              <a:t>МАТЕМАТИКА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879997"/>
            <a:ext cx="13877925" cy="72009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latin typeface="Waffle Soft" panose="020B0604020202020204" charset="-52"/>
              </a:rPr>
              <a:t>Математический  диктант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5</a:t>
            </a:r>
            <a:r>
              <a:rPr lang="ru-RU" sz="4400" dirty="0">
                <a:latin typeface="Cocomat Pro" panose="020B0604020202020204" charset="0"/>
              </a:rPr>
              <a:t>» - вся работа выполнена безошибочно и нет исправлений;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4</a:t>
            </a:r>
            <a:r>
              <a:rPr lang="ru-RU" sz="4400" dirty="0">
                <a:latin typeface="Cocomat Pro" panose="020B0604020202020204" charset="0"/>
              </a:rPr>
              <a:t>» - не выполнена 1/5 часть примеров от их общего числа;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3</a:t>
            </a:r>
            <a:r>
              <a:rPr lang="ru-RU" sz="4400" dirty="0">
                <a:latin typeface="Cocomat Pro" panose="020B0604020202020204" charset="0"/>
              </a:rPr>
              <a:t>» - не выполнена 1/4 часть примеров от их общего числа;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>
                <a:latin typeface="Cocomat Pro" panose="020B0604020202020204" charset="0"/>
              </a:rPr>
              <a:t>«</a:t>
            </a:r>
            <a:r>
              <a:rPr lang="ru-RU" sz="4400" b="1" dirty="0">
                <a:latin typeface="Cocomat Pro" panose="020B0604020202020204" charset="0"/>
              </a:rPr>
              <a:t>2</a:t>
            </a:r>
            <a:r>
              <a:rPr lang="ru-RU" sz="4400" dirty="0">
                <a:latin typeface="Cocomat Pro" panose="020B0604020202020204" charset="0"/>
              </a:rPr>
              <a:t>» - не выполнена 1/2 часть примеров от их общего числа;</a:t>
            </a:r>
          </a:p>
        </p:txBody>
      </p:sp>
      <p:pic>
        <p:nvPicPr>
          <p:cNvPr id="28676" name="Рисунок 3" descr="учитель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1206" y="8001001"/>
            <a:ext cx="2540795" cy="215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"/>
            <a:ext cx="9081120" cy="9903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0400" y="10287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Ф.П.Решетников</a:t>
            </a:r>
            <a:r>
              <a:rPr lang="ru-RU" sz="4800" b="1" dirty="0" smtClean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800" b="1" dirty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Опять </a:t>
            </a:r>
            <a:r>
              <a:rPr lang="ru-RU" sz="4800" b="1" dirty="0" smtClean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двойка</a:t>
            </a:r>
            <a:r>
              <a:rPr lang="ru-RU" sz="4800" b="1" dirty="0">
                <a:solidFill>
                  <a:srgbClr val="0070C0"/>
                </a:solidFill>
                <a:effectLst>
                  <a:reflection blurRad="6350" stA="300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808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08101" y="1"/>
            <a:ext cx="7645102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47961" y="2818086"/>
            <a:ext cx="5530113" cy="89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88"/>
              </a:lnSpc>
            </a:pPr>
            <a:r>
              <a:rPr lang="en-US" sz="4099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 течение 1 дня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5273" y="301190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Сроки выставления отметок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4433" y="2047758"/>
            <a:ext cx="67762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Текущие отметки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4433" y="5454052"/>
            <a:ext cx="67762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Контрольные работы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47961" y="6424868"/>
            <a:ext cx="5530113" cy="187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88"/>
              </a:lnSpc>
            </a:pPr>
            <a:r>
              <a:rPr lang="en-US" sz="4099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не</a:t>
            </a:r>
            <a:r>
              <a:rPr lang="en-US" sz="4099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позднее</a:t>
            </a:r>
            <a:r>
              <a:rPr lang="en-US" sz="4099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99" b="1" dirty="0">
                <a:solidFill>
                  <a:srgbClr val="C00000"/>
                </a:solidFill>
                <a:latin typeface="Cocomat Pro"/>
                <a:ea typeface="Cocomat Pro"/>
                <a:cs typeface="Cocomat Pro"/>
                <a:sym typeface="Cocomat Pro"/>
              </a:rPr>
              <a:t>10</a:t>
            </a:r>
            <a:r>
              <a:rPr lang="en-US" sz="4099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дней</a:t>
            </a:r>
            <a:r>
              <a:rPr lang="en-US" sz="4099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выполнения</a:t>
            </a:r>
            <a:r>
              <a:rPr lang="en-US" sz="4099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работы</a:t>
            </a:r>
            <a:endParaRPr lang="en-US" sz="4099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78074" y="2888462"/>
            <a:ext cx="67762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Внешний контроль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77988" y="4818643"/>
            <a:ext cx="5530113" cy="2855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88"/>
              </a:lnSpc>
            </a:pPr>
            <a:r>
              <a:rPr lang="en-US" sz="4099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После получения результатов от организации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78074" y="3938978"/>
            <a:ext cx="67762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Олимпиады/конкурсы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1473" y="1"/>
            <a:ext cx="7671731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50267" y="5290612"/>
            <a:ext cx="12773083" cy="2638593"/>
            <a:chOff x="0" y="0"/>
            <a:chExt cx="17030777" cy="351812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7030777" cy="363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40"/>
                </a:lnSpc>
              </a:pPr>
              <a:r>
                <a:rPr lang="en-US" sz="5243">
                  <a:solidFill>
                    <a:srgbClr val="000000"/>
                  </a:solidFill>
                  <a:latin typeface="Cocomat Pro"/>
                  <a:ea typeface="Cocomat Pro"/>
                  <a:cs typeface="Cocomat Pro"/>
                  <a:sym typeface="Cocomat Pro"/>
                </a:rPr>
                <a:t>1 час в неделю -      3 отметки</a:t>
              </a:r>
            </a:p>
            <a:p>
              <a:pPr algn="l">
                <a:lnSpc>
                  <a:spcPts val="7340"/>
                </a:lnSpc>
              </a:pPr>
              <a:r>
                <a:rPr lang="en-US" sz="5243">
                  <a:solidFill>
                    <a:srgbClr val="000000"/>
                  </a:solidFill>
                  <a:latin typeface="Cocomat Pro"/>
                  <a:ea typeface="Cocomat Pro"/>
                  <a:cs typeface="Cocomat Pro"/>
                  <a:sym typeface="Cocomat Pro"/>
                </a:rPr>
                <a:t>2 часа в неделю -      5 отметок</a:t>
              </a:r>
            </a:p>
            <a:p>
              <a:pPr algn="l">
                <a:lnSpc>
                  <a:spcPts val="7340"/>
                </a:lnSpc>
              </a:pPr>
              <a:r>
                <a:rPr lang="en-US" sz="5243">
                  <a:solidFill>
                    <a:srgbClr val="000000"/>
                  </a:solidFill>
                  <a:latin typeface="Cocomat Pro"/>
                  <a:ea typeface="Cocomat Pro"/>
                  <a:cs typeface="Cocomat Pro"/>
                  <a:sym typeface="Cocomat Pro"/>
                </a:rPr>
                <a:t>3-5 часов в неделю -    7 отметок</a:t>
              </a:r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8308193" y="1351274"/>
              <a:ext cx="717706" cy="815575"/>
            </a:xfrm>
            <a:custGeom>
              <a:avLst/>
              <a:gdLst/>
              <a:ahLst/>
              <a:cxnLst/>
              <a:rect l="l" t="t" r="r" b="b"/>
              <a:pathLst>
                <a:path w="717706" h="815575">
                  <a:moveTo>
                    <a:pt x="717706" y="0"/>
                  </a:moveTo>
                  <a:lnTo>
                    <a:pt x="0" y="0"/>
                  </a:lnTo>
                  <a:lnTo>
                    <a:pt x="0" y="815576"/>
                  </a:lnTo>
                  <a:lnTo>
                    <a:pt x="717706" y="815576"/>
                  </a:lnTo>
                  <a:lnTo>
                    <a:pt x="71770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7352282" y="0"/>
              <a:ext cx="717706" cy="815575"/>
            </a:xfrm>
            <a:custGeom>
              <a:avLst/>
              <a:gdLst/>
              <a:ahLst/>
              <a:cxnLst/>
              <a:rect l="l" t="t" r="r" b="b"/>
              <a:pathLst>
                <a:path w="717706" h="815575">
                  <a:moveTo>
                    <a:pt x="717706" y="0"/>
                  </a:moveTo>
                  <a:lnTo>
                    <a:pt x="0" y="0"/>
                  </a:lnTo>
                  <a:lnTo>
                    <a:pt x="0" y="815575"/>
                  </a:lnTo>
                  <a:lnTo>
                    <a:pt x="717706" y="815575"/>
                  </a:lnTo>
                  <a:lnTo>
                    <a:pt x="71770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flipH="1">
              <a:off x="9261951" y="2480233"/>
              <a:ext cx="717706" cy="815575"/>
            </a:xfrm>
            <a:custGeom>
              <a:avLst/>
              <a:gdLst/>
              <a:ahLst/>
              <a:cxnLst/>
              <a:rect l="l" t="t" r="r" b="b"/>
              <a:pathLst>
                <a:path w="717706" h="815575">
                  <a:moveTo>
                    <a:pt x="717706" y="0"/>
                  </a:moveTo>
                  <a:lnTo>
                    <a:pt x="0" y="0"/>
                  </a:lnTo>
                  <a:lnTo>
                    <a:pt x="0" y="815575"/>
                  </a:lnTo>
                  <a:lnTo>
                    <a:pt x="717706" y="815575"/>
                  </a:lnTo>
                  <a:lnTo>
                    <a:pt x="71770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2111518" y="5143500"/>
            <a:ext cx="2623663" cy="2708298"/>
          </a:xfrm>
          <a:custGeom>
            <a:avLst/>
            <a:gdLst/>
            <a:ahLst/>
            <a:cxnLst/>
            <a:rect l="l" t="t" r="r" b="b"/>
            <a:pathLst>
              <a:path w="2623663" h="2708298">
                <a:moveTo>
                  <a:pt x="0" y="0"/>
                </a:moveTo>
                <a:lnTo>
                  <a:pt x="2623663" y="0"/>
                </a:lnTo>
                <a:lnTo>
                  <a:pt x="2623663" y="2708298"/>
                </a:lnTo>
                <a:lnTo>
                  <a:pt x="0" y="2708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5273" y="498608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Выставление триместровых отметок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4355" y="2622914"/>
            <a:ext cx="11412734" cy="166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Количество отметок необходимых для выставления триместровой отметки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400" y="0"/>
            <a:ext cx="7645102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4774" y="3716283"/>
            <a:ext cx="5819848" cy="3953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3"/>
              </a:lnSpc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Зачёт/незачёт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Музыка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Физкультура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Труд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ИЗО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27755" y="3699622"/>
            <a:ext cx="8282959" cy="555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3"/>
              </a:lnSpc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Выставление отметок (“АЗ”, “3”, “4”, “5”)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Русский язык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Математика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Литературное чтение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Английский язык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Окружающий мир</a:t>
            </a:r>
          </a:p>
          <a:p>
            <a:pPr marL="721985" lvl="1" indent="-360993" algn="l">
              <a:lnSpc>
                <a:spcPts val="6353"/>
              </a:lnSpc>
              <a:buAutoNum type="arabicPeriod"/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Осмысленное чтение</a:t>
            </a:r>
          </a:p>
        </p:txBody>
      </p:sp>
      <p:sp>
        <p:nvSpPr>
          <p:cNvPr id="5" name="Freeform 5"/>
          <p:cNvSpPr/>
          <p:nvPr/>
        </p:nvSpPr>
        <p:spPr>
          <a:xfrm rot="1502902">
            <a:off x="12238429" y="7185748"/>
            <a:ext cx="2384709" cy="2820623"/>
          </a:xfrm>
          <a:custGeom>
            <a:avLst/>
            <a:gdLst/>
            <a:ahLst/>
            <a:cxnLst/>
            <a:rect l="l" t="t" r="r" b="b"/>
            <a:pathLst>
              <a:path w="2384709" h="2820623">
                <a:moveTo>
                  <a:pt x="0" y="0"/>
                </a:moveTo>
                <a:lnTo>
                  <a:pt x="2384709" y="0"/>
                </a:lnTo>
                <a:lnTo>
                  <a:pt x="2384709" y="2820623"/>
                </a:lnTo>
                <a:lnTo>
                  <a:pt x="0" y="2820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203118" flipV="1">
            <a:off x="5996253" y="3271697"/>
            <a:ext cx="1076737" cy="325713"/>
          </a:xfrm>
          <a:custGeom>
            <a:avLst/>
            <a:gdLst/>
            <a:ahLst/>
            <a:cxnLst/>
            <a:rect l="l" t="t" r="r" b="b"/>
            <a:pathLst>
              <a:path w="1076737" h="325713">
                <a:moveTo>
                  <a:pt x="0" y="325713"/>
                </a:moveTo>
                <a:lnTo>
                  <a:pt x="1076737" y="325713"/>
                </a:lnTo>
                <a:lnTo>
                  <a:pt x="1076737" y="0"/>
                </a:lnTo>
                <a:lnTo>
                  <a:pt x="0" y="0"/>
                </a:lnTo>
                <a:lnTo>
                  <a:pt x="0" y="32571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5273" y="498608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Выставление триместровых отметок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8059" y="2236543"/>
            <a:ext cx="5882807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Система отметок</a:t>
            </a:r>
          </a:p>
        </p:txBody>
      </p:sp>
      <p:sp>
        <p:nvSpPr>
          <p:cNvPr id="9" name="Freeform 9"/>
          <p:cNvSpPr/>
          <p:nvPr/>
        </p:nvSpPr>
        <p:spPr>
          <a:xfrm rot="8002184">
            <a:off x="2257777" y="3271697"/>
            <a:ext cx="1076737" cy="325713"/>
          </a:xfrm>
          <a:custGeom>
            <a:avLst/>
            <a:gdLst/>
            <a:ahLst/>
            <a:cxnLst/>
            <a:rect l="l" t="t" r="r" b="b"/>
            <a:pathLst>
              <a:path w="1076737" h="325713">
                <a:moveTo>
                  <a:pt x="0" y="0"/>
                </a:moveTo>
                <a:lnTo>
                  <a:pt x="1076736" y="0"/>
                </a:lnTo>
                <a:lnTo>
                  <a:pt x="1076736" y="325713"/>
                </a:lnTo>
                <a:lnTo>
                  <a:pt x="0" y="325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74258" y="1"/>
            <a:ext cx="7678946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03118" flipV="1">
            <a:off x="8966476" y="2861749"/>
            <a:ext cx="1076737" cy="325713"/>
          </a:xfrm>
          <a:custGeom>
            <a:avLst/>
            <a:gdLst/>
            <a:ahLst/>
            <a:cxnLst/>
            <a:rect l="l" t="t" r="r" b="b"/>
            <a:pathLst>
              <a:path w="1076737" h="325713">
                <a:moveTo>
                  <a:pt x="0" y="325712"/>
                </a:moveTo>
                <a:lnTo>
                  <a:pt x="1076737" y="325712"/>
                </a:lnTo>
                <a:lnTo>
                  <a:pt x="1076737" y="0"/>
                </a:lnTo>
                <a:lnTo>
                  <a:pt x="0" y="0"/>
                </a:lnTo>
                <a:lnTo>
                  <a:pt x="0" y="32571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33393" y="1749665"/>
            <a:ext cx="4226563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Неаттестация</a:t>
            </a:r>
          </a:p>
        </p:txBody>
      </p:sp>
      <p:sp>
        <p:nvSpPr>
          <p:cNvPr id="5" name="Freeform 5"/>
          <p:cNvSpPr/>
          <p:nvPr/>
        </p:nvSpPr>
        <p:spPr>
          <a:xfrm rot="8002184">
            <a:off x="4595025" y="2861749"/>
            <a:ext cx="1076737" cy="325713"/>
          </a:xfrm>
          <a:custGeom>
            <a:avLst/>
            <a:gdLst/>
            <a:ahLst/>
            <a:cxnLst/>
            <a:rect l="l" t="t" r="r" b="b"/>
            <a:pathLst>
              <a:path w="1076737" h="325713">
                <a:moveTo>
                  <a:pt x="0" y="0"/>
                </a:moveTo>
                <a:lnTo>
                  <a:pt x="1076736" y="0"/>
                </a:lnTo>
                <a:lnTo>
                  <a:pt x="1076736" y="325712"/>
                </a:lnTo>
                <a:lnTo>
                  <a:pt x="0" y="325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16732" y="5591286"/>
            <a:ext cx="385483" cy="441699"/>
          </a:xfrm>
          <a:custGeom>
            <a:avLst/>
            <a:gdLst/>
            <a:ahLst/>
            <a:cxnLst/>
            <a:rect l="l" t="t" r="r" b="b"/>
            <a:pathLst>
              <a:path w="385483" h="441699">
                <a:moveTo>
                  <a:pt x="0" y="0"/>
                </a:moveTo>
                <a:lnTo>
                  <a:pt x="385483" y="0"/>
                </a:lnTo>
                <a:lnTo>
                  <a:pt x="385483" y="441699"/>
                </a:lnTo>
                <a:lnTo>
                  <a:pt x="0" y="4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425497" y="3716283"/>
            <a:ext cx="7697378" cy="646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Неуважительная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причина</a:t>
            </a:r>
            <a:endParaRPr lang="en-US" sz="334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ct val="150000"/>
              </a:lnSpc>
            </a:pP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Пропущено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75     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учебных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занятий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по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неуважительной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причине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/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средневзвешенный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балл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менее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2.60 </a:t>
            </a:r>
            <a:endParaRPr lang="ru-RU" sz="334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ct val="150000"/>
              </a:lnSpc>
            </a:pP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Сдача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работ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со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школьной</a:t>
            </a:r>
            <a:r>
              <a:rPr lang="en-US" sz="33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3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комиссией</a:t>
            </a:r>
            <a:endParaRPr lang="en-US" sz="3344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591711" y="5143500"/>
            <a:ext cx="385483" cy="441699"/>
          </a:xfrm>
          <a:custGeom>
            <a:avLst/>
            <a:gdLst/>
            <a:ahLst/>
            <a:cxnLst/>
            <a:rect l="l" t="t" r="r" b="b"/>
            <a:pathLst>
              <a:path w="385483" h="441699">
                <a:moveTo>
                  <a:pt x="0" y="0"/>
                </a:moveTo>
                <a:lnTo>
                  <a:pt x="385483" y="0"/>
                </a:lnTo>
                <a:lnTo>
                  <a:pt x="385483" y="441699"/>
                </a:lnTo>
                <a:lnTo>
                  <a:pt x="0" y="4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14774" y="3716283"/>
            <a:ext cx="6254514" cy="636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3"/>
              </a:lnSpc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Уважительная причина</a:t>
            </a:r>
          </a:p>
          <a:p>
            <a:pPr algn="l">
              <a:lnSpc>
                <a:spcPts val="6353"/>
              </a:lnSpc>
            </a:pPr>
            <a:endParaRPr lang="en-US" sz="3344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6353"/>
              </a:lnSpc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Пропущено 75     учебных занятий по уважительной причине (болезнь)</a:t>
            </a:r>
          </a:p>
          <a:p>
            <a:pPr algn="l">
              <a:lnSpc>
                <a:spcPts val="6353"/>
              </a:lnSpc>
            </a:pPr>
            <a:endParaRPr lang="en-US" sz="3344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6353"/>
              </a:lnSpc>
            </a:pPr>
            <a:r>
              <a:rPr lang="en-US" sz="33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Сдача контрольных работ в назначенный срок учителем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5273" y="498608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Выставление</a:t>
            </a:r>
            <a:r>
              <a:rPr lang="en-US" sz="5470" dirty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триместровых</a:t>
            </a:r>
            <a:r>
              <a:rPr lang="en-US" sz="5470" dirty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отметок</a:t>
            </a:r>
            <a:endParaRPr lang="en-US" sz="5470" dirty="0">
              <a:solidFill>
                <a:srgbClr val="000000"/>
              </a:solidFill>
              <a:latin typeface="Waffle Soft"/>
              <a:ea typeface="Waffle Soft"/>
              <a:cs typeface="Waffle Soft"/>
              <a:sym typeface="Waffle Sof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1F5D1839-1C94-477C-A035-C72CD505D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90600" y="342900"/>
            <a:ext cx="17068800" cy="931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Выставление</a:t>
            </a:r>
            <a:r>
              <a:rPr lang="en-US" sz="5470" dirty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триместровых</a:t>
            </a:r>
            <a:r>
              <a:rPr lang="en-US" sz="5470" dirty="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5470" dirty="0" err="1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отметок</a:t>
            </a:r>
            <a:endParaRPr lang="en-US" sz="5470" dirty="0">
              <a:solidFill>
                <a:srgbClr val="000000"/>
              </a:solidFill>
              <a:latin typeface="Waffle Soft"/>
              <a:ea typeface="Waffle Soft"/>
              <a:cs typeface="Waffle Soft"/>
              <a:sym typeface="Waffle Sof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3ECDFA-51B2-42F2-9AFC-FBB9E8F7F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628900"/>
            <a:ext cx="8229600" cy="45259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Cocomat Pro" panose="020B0604020202020204" charset="0"/>
              </a:rPr>
              <a:t>«5» – от </a:t>
            </a:r>
            <a:r>
              <a:rPr lang="ru-RU" sz="5400" b="1" dirty="0">
                <a:latin typeface="Cocomat Pro" panose="020B0604020202020204" charset="0"/>
              </a:rPr>
              <a:t>4,6</a:t>
            </a:r>
          </a:p>
          <a:p>
            <a:r>
              <a:rPr lang="ru-RU" sz="5400" dirty="0">
                <a:latin typeface="Cocomat Pro" panose="020B0604020202020204" charset="0"/>
              </a:rPr>
              <a:t>«4»- от </a:t>
            </a:r>
            <a:r>
              <a:rPr lang="ru-RU" sz="5400" b="1" dirty="0">
                <a:latin typeface="Cocomat Pro" panose="020B0604020202020204" charset="0"/>
              </a:rPr>
              <a:t>3,6</a:t>
            </a:r>
          </a:p>
          <a:p>
            <a:r>
              <a:rPr lang="ru-RU" sz="5400" dirty="0">
                <a:latin typeface="Cocomat Pro" panose="020B0604020202020204" charset="0"/>
              </a:rPr>
              <a:t>«3» –от </a:t>
            </a:r>
            <a:r>
              <a:rPr lang="ru-RU" sz="5400" b="1" dirty="0">
                <a:latin typeface="Cocomat Pro" panose="020B0604020202020204" charset="0"/>
              </a:rPr>
              <a:t>2,6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E4A87A7-96B4-4551-B318-66DA460BA1C0}"/>
              </a:ext>
            </a:extLst>
          </p:cNvPr>
          <p:cNvSpPr/>
          <p:nvPr/>
        </p:nvSpPr>
        <p:spPr>
          <a:xfrm>
            <a:off x="14782800" y="0"/>
            <a:ext cx="7645102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16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82962" y="0"/>
            <a:ext cx="7520389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9392" y="1519306"/>
            <a:ext cx="38884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Математика</a:t>
            </a:r>
          </a:p>
        </p:txBody>
      </p:sp>
      <p:sp>
        <p:nvSpPr>
          <p:cNvPr id="4" name="Freeform 4"/>
          <p:cNvSpPr/>
          <p:nvPr/>
        </p:nvSpPr>
        <p:spPr>
          <a:xfrm rot="5400000">
            <a:off x="1975268" y="2717333"/>
            <a:ext cx="1076737" cy="325713"/>
          </a:xfrm>
          <a:custGeom>
            <a:avLst/>
            <a:gdLst/>
            <a:ahLst/>
            <a:cxnLst/>
            <a:rect l="l" t="t" r="r" b="b"/>
            <a:pathLst>
              <a:path w="1076737" h="325713">
                <a:moveTo>
                  <a:pt x="0" y="0"/>
                </a:moveTo>
                <a:lnTo>
                  <a:pt x="1076737" y="0"/>
                </a:lnTo>
                <a:lnTo>
                  <a:pt x="1076737" y="325713"/>
                </a:lnTo>
                <a:lnTo>
                  <a:pt x="0" y="32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5273" y="3508839"/>
            <a:ext cx="5282563" cy="5844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3"/>
              </a:lnSpc>
            </a:pPr>
            <a:r>
              <a:rPr lang="en-US" sz="3044" i="1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Внутришкольная контрольная работа</a:t>
            </a:r>
          </a:p>
          <a:p>
            <a:pPr algn="l">
              <a:lnSpc>
                <a:spcPts val="5783"/>
              </a:lnSpc>
            </a:pP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Результат: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Успеваемость      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96.15 %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Качество знаний  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88.46 %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Обученность        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82.15 %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Средний балл      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4.46</a:t>
            </a:r>
          </a:p>
          <a:p>
            <a:pPr algn="l">
              <a:lnSpc>
                <a:spcPts val="5783"/>
              </a:lnSpc>
            </a:pPr>
            <a:endParaRPr lang="en-US" sz="3044" b="1">
              <a:solidFill>
                <a:srgbClr val="000000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5273" y="498608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Текущие результаты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16944" y="1544691"/>
            <a:ext cx="38884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Русский язык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17481" y="1519306"/>
            <a:ext cx="3888489" cy="166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Литературное чтение</a:t>
            </a:r>
          </a:p>
        </p:txBody>
      </p:sp>
      <p:sp>
        <p:nvSpPr>
          <p:cNvPr id="9" name="Freeform 9"/>
          <p:cNvSpPr/>
          <p:nvPr/>
        </p:nvSpPr>
        <p:spPr>
          <a:xfrm rot="5400000">
            <a:off x="7222820" y="2717333"/>
            <a:ext cx="1076737" cy="325713"/>
          </a:xfrm>
          <a:custGeom>
            <a:avLst/>
            <a:gdLst/>
            <a:ahLst/>
            <a:cxnLst/>
            <a:rect l="l" t="t" r="r" b="b"/>
            <a:pathLst>
              <a:path w="1076737" h="325713">
                <a:moveTo>
                  <a:pt x="0" y="0"/>
                </a:moveTo>
                <a:lnTo>
                  <a:pt x="1076737" y="0"/>
                </a:lnTo>
                <a:lnTo>
                  <a:pt x="1076737" y="325713"/>
                </a:lnTo>
                <a:lnTo>
                  <a:pt x="0" y="32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2186214" y="3555533"/>
            <a:ext cx="1076737" cy="325713"/>
          </a:xfrm>
          <a:custGeom>
            <a:avLst/>
            <a:gdLst/>
            <a:ahLst/>
            <a:cxnLst/>
            <a:rect l="l" t="t" r="r" b="b"/>
            <a:pathLst>
              <a:path w="1076737" h="325713">
                <a:moveTo>
                  <a:pt x="0" y="0"/>
                </a:moveTo>
                <a:lnTo>
                  <a:pt x="1076736" y="0"/>
                </a:lnTo>
                <a:lnTo>
                  <a:pt x="1076736" y="325713"/>
                </a:lnTo>
                <a:lnTo>
                  <a:pt x="0" y="325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17836" y="3389983"/>
            <a:ext cx="5282563" cy="657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3"/>
              </a:lnSpc>
            </a:pPr>
            <a:r>
              <a:rPr lang="en-US" sz="3044" i="1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Внутришкольная контрольная работа</a:t>
            </a:r>
          </a:p>
          <a:p>
            <a:pPr algn="l">
              <a:lnSpc>
                <a:spcPts val="5783"/>
              </a:lnSpc>
            </a:pP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Результат: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Успеваемость 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    96.00 %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Качество знаний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 80.00 %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Обученность  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     70.80 %</a:t>
            </a:r>
          </a:p>
          <a:p>
            <a:pPr algn="l">
              <a:lnSpc>
                <a:spcPts val="5783"/>
              </a:lnSpc>
            </a:pPr>
            <a:r>
              <a:rPr lang="en-US" sz="304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Средний балл</a:t>
            </a:r>
            <a:r>
              <a:rPr lang="en-US" sz="3044" b="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     4.13</a:t>
            </a:r>
          </a:p>
          <a:p>
            <a:pPr algn="l">
              <a:lnSpc>
                <a:spcPts val="5783"/>
              </a:lnSpc>
            </a:pPr>
            <a:endParaRPr lang="en-US" sz="3044" b="1">
              <a:solidFill>
                <a:srgbClr val="000000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  <a:p>
            <a:pPr algn="l">
              <a:lnSpc>
                <a:spcPts val="5783"/>
              </a:lnSpc>
            </a:pPr>
            <a:endParaRPr lang="en-US" sz="3044" b="1">
              <a:solidFill>
                <a:srgbClr val="000000"/>
              </a:solidFill>
              <a:latin typeface="Cocomat Pro Bold"/>
              <a:ea typeface="Cocomat Pro Bold"/>
              <a:cs typeface="Cocomat Pro Bold"/>
              <a:sym typeface="Cocomat Pr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34830" y="4228183"/>
            <a:ext cx="5282563" cy="3606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3"/>
              </a:lnSpc>
            </a:pPr>
            <a:r>
              <a:rPr lang="en-US" sz="3044" i="1" dirty="0" err="1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Техника</a:t>
            </a:r>
            <a:r>
              <a:rPr lang="en-US" sz="3044" i="1" dirty="0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 </a:t>
            </a:r>
            <a:r>
              <a:rPr lang="en-US" sz="3044" i="1" dirty="0" err="1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чтения</a:t>
            </a:r>
            <a:endParaRPr lang="en-US" sz="3044" i="1" dirty="0">
              <a:solidFill>
                <a:srgbClr val="000000"/>
              </a:solidFill>
              <a:latin typeface="Cocomat Pro Italics"/>
              <a:ea typeface="Cocomat Pro Italics"/>
              <a:cs typeface="Cocomat Pro Italics"/>
              <a:sym typeface="Cocomat Pro Italics"/>
            </a:endParaRPr>
          </a:p>
          <a:p>
            <a:pPr algn="l">
              <a:lnSpc>
                <a:spcPts val="5783"/>
              </a:lnSpc>
            </a:pPr>
            <a:r>
              <a:rPr lang="en-US" sz="30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меньше</a:t>
            </a:r>
            <a:r>
              <a:rPr lang="en-US" sz="30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25 </a:t>
            </a:r>
            <a:r>
              <a:rPr lang="en-US" sz="30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слов</a:t>
            </a:r>
            <a:r>
              <a:rPr lang="en-US" sz="30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–</a:t>
            </a:r>
            <a:r>
              <a:rPr lang="ru-RU" sz="30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ru-RU" sz="3044" b="1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1</a:t>
            </a:r>
            <a:r>
              <a:rPr lang="ru-RU" sz="30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0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</a:p>
          <a:p>
            <a:pPr algn="l">
              <a:lnSpc>
                <a:spcPts val="5783"/>
              </a:lnSpc>
            </a:pPr>
            <a:r>
              <a:rPr lang="en-US" sz="30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25-39 </a:t>
            </a:r>
            <a:r>
              <a:rPr lang="en-US" sz="3044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слов</a:t>
            </a:r>
            <a:r>
              <a:rPr lang="en-US" sz="3044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-</a:t>
            </a:r>
            <a:r>
              <a:rPr lang="ru-RU" sz="3044" b="1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4</a:t>
            </a:r>
            <a:endParaRPr lang="en-US" sz="3044" b="1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5783"/>
              </a:lnSpc>
            </a:pPr>
            <a:r>
              <a:rPr lang="en-US" sz="3044" i="1" dirty="0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40- 55 </a:t>
            </a:r>
            <a:r>
              <a:rPr lang="en-US" sz="3044" i="1" dirty="0" err="1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слов</a:t>
            </a:r>
            <a:r>
              <a:rPr lang="en-US" sz="3044" i="1" dirty="0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 -</a:t>
            </a:r>
            <a:r>
              <a:rPr lang="ru-RU" sz="3044" b="1" i="1" dirty="0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12</a:t>
            </a:r>
            <a:endParaRPr lang="en-US" sz="3044" b="1" i="1" dirty="0">
              <a:solidFill>
                <a:srgbClr val="000000"/>
              </a:solidFill>
              <a:latin typeface="Cocomat Pro Italics"/>
              <a:ea typeface="Cocomat Pro Italics"/>
              <a:cs typeface="Cocomat Pro Italics"/>
              <a:sym typeface="Cocomat Pro Italics"/>
            </a:endParaRPr>
          </a:p>
          <a:p>
            <a:pPr algn="l">
              <a:lnSpc>
                <a:spcPts val="5783"/>
              </a:lnSpc>
            </a:pPr>
            <a:r>
              <a:rPr lang="en-US" sz="3044" i="1" dirty="0" err="1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больше</a:t>
            </a:r>
            <a:r>
              <a:rPr lang="en-US" sz="3044" i="1" dirty="0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 55 </a:t>
            </a:r>
            <a:r>
              <a:rPr lang="en-US" sz="3044" i="1" dirty="0" err="1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слов</a:t>
            </a:r>
            <a:r>
              <a:rPr lang="en-US" sz="3044" i="1" dirty="0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 -</a:t>
            </a:r>
            <a:r>
              <a:rPr lang="ru-RU" sz="3044" b="1" i="1" dirty="0">
                <a:solidFill>
                  <a:srgbClr val="000000"/>
                </a:solidFill>
                <a:latin typeface="Cocomat Pro Italics"/>
                <a:ea typeface="Cocomat Pro Italics"/>
                <a:cs typeface="Cocomat Pro Italics"/>
                <a:sym typeface="Cocomat Pro Italics"/>
              </a:rPr>
              <a:t>10</a:t>
            </a:r>
            <a:endParaRPr lang="en-US" sz="3044" b="1" i="1" dirty="0">
              <a:solidFill>
                <a:srgbClr val="000000"/>
              </a:solidFill>
              <a:latin typeface="Cocomat Pro Italics"/>
              <a:ea typeface="Cocomat Pro Italics"/>
              <a:cs typeface="Cocomat Pro Italics"/>
              <a:sym typeface="Cocomat Pro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43EE37-2AA4-4BE6-8B9C-33AF251A3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79" y="1170838"/>
            <a:ext cx="5986462" cy="91161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11138A-1159-46E8-A522-3DD91C98F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37" y="1170838"/>
            <a:ext cx="6034185" cy="91161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587E70-4823-4609-83DE-4F3F0710D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1376" y="1170838"/>
            <a:ext cx="5996624" cy="911616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F2E5D96-89EC-4D22-A813-6C8B468D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Waffle Soft" panose="020B0604020202020204" charset="-52"/>
              </a:rPr>
              <a:t>Не в пятёрках счастье…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23776F-5C2F-4074-BE8D-48B11DEFA9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26" t="38775" r="15599" b="3339"/>
          <a:stretch/>
        </p:blipFill>
        <p:spPr>
          <a:xfrm>
            <a:off x="14998738" y="6743700"/>
            <a:ext cx="2362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FA0602-6ADA-4A8B-A880-221C971E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807756"/>
            <a:ext cx="5962650" cy="86714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F1F2A4-653D-4FA9-9FB5-98371D01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73" y="807756"/>
            <a:ext cx="5788654" cy="86753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E2B085-86E0-4E6D-ABB2-B4ECCFE7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0600" y="845210"/>
            <a:ext cx="5796449" cy="86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40618" y="-323536"/>
            <a:ext cx="7645103" cy="10934071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6148" y="1828111"/>
            <a:ext cx="705103" cy="705103"/>
          </a:xfrm>
          <a:custGeom>
            <a:avLst/>
            <a:gdLst/>
            <a:ahLst/>
            <a:cxnLst/>
            <a:rect l="l" t="t" r="r" b="b"/>
            <a:pathLst>
              <a:path w="705103" h="705103">
                <a:moveTo>
                  <a:pt x="0" y="0"/>
                </a:moveTo>
                <a:lnTo>
                  <a:pt x="705104" y="0"/>
                </a:lnTo>
                <a:lnTo>
                  <a:pt x="705104" y="705103"/>
                </a:lnTo>
                <a:lnTo>
                  <a:pt x="0" y="705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46330" y="1864072"/>
            <a:ext cx="9057384" cy="55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5"/>
              </a:lnSpc>
              <a:spcBef>
                <a:spcPct val="0"/>
              </a:spcBef>
            </a:pPr>
            <a:r>
              <a:rPr lang="en-US" sz="3196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Олимпиада “Музеи.Парки.Усадьбы”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46330" y="2983027"/>
            <a:ext cx="11794288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9"/>
              </a:lnSpc>
              <a:spcBef>
                <a:spcPct val="0"/>
              </a:spcBef>
            </a:pPr>
            <a:r>
              <a:rPr lang="en-US" sz="3220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Открытая исследовательская культурологическая олимпиада «История и культура храмов столицы и городов России»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6330" y="4742051"/>
            <a:ext cx="10199020" cy="112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9"/>
              </a:lnSpc>
              <a:spcBef>
                <a:spcPct val="0"/>
              </a:spcBef>
            </a:pPr>
            <a:r>
              <a:rPr lang="en-US" sz="3220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Городской открытый смотр конкурс по противопожарной тематике «Огонь – друг, огонь – враг».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6330" y="6489043"/>
            <a:ext cx="7741019" cy="55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0"/>
              </a:lnSpc>
              <a:spcBef>
                <a:spcPct val="0"/>
              </a:spcBef>
            </a:pPr>
            <a:r>
              <a:rPr lang="en-US" sz="3178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Олимпиада «Готов к жизни в умном городе!»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46330" y="7675122"/>
            <a:ext cx="9976831" cy="55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9"/>
              </a:lnSpc>
              <a:spcBef>
                <a:spcPct val="0"/>
              </a:spcBef>
            </a:pPr>
            <a:r>
              <a:rPr lang="en-US" sz="3220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Московский городской конкурс «Город без опасности»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5273" y="498608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олимпиады и конкурсы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46330" y="8793464"/>
            <a:ext cx="9976831" cy="55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9"/>
              </a:lnSpc>
              <a:spcBef>
                <a:spcPct val="0"/>
              </a:spcBef>
            </a:pPr>
            <a:r>
              <a:rPr lang="en-US" sz="3220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ГТО (спорт)</a:t>
            </a:r>
          </a:p>
        </p:txBody>
      </p:sp>
      <p:sp>
        <p:nvSpPr>
          <p:cNvPr id="11" name="Freeform 11"/>
          <p:cNvSpPr/>
          <p:nvPr/>
        </p:nvSpPr>
        <p:spPr>
          <a:xfrm>
            <a:off x="676148" y="3227747"/>
            <a:ext cx="705103" cy="705103"/>
          </a:xfrm>
          <a:custGeom>
            <a:avLst/>
            <a:gdLst/>
            <a:ahLst/>
            <a:cxnLst/>
            <a:rect l="l" t="t" r="r" b="b"/>
            <a:pathLst>
              <a:path w="705103" h="705103">
                <a:moveTo>
                  <a:pt x="0" y="0"/>
                </a:moveTo>
                <a:lnTo>
                  <a:pt x="705104" y="0"/>
                </a:lnTo>
                <a:lnTo>
                  <a:pt x="705104" y="705103"/>
                </a:lnTo>
                <a:lnTo>
                  <a:pt x="0" y="705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6148" y="4986770"/>
            <a:ext cx="705103" cy="705103"/>
          </a:xfrm>
          <a:custGeom>
            <a:avLst/>
            <a:gdLst/>
            <a:ahLst/>
            <a:cxnLst/>
            <a:rect l="l" t="t" r="r" b="b"/>
            <a:pathLst>
              <a:path w="705103" h="705103">
                <a:moveTo>
                  <a:pt x="0" y="0"/>
                </a:moveTo>
                <a:lnTo>
                  <a:pt x="705104" y="0"/>
                </a:lnTo>
                <a:lnTo>
                  <a:pt x="705104" y="705103"/>
                </a:lnTo>
                <a:lnTo>
                  <a:pt x="0" y="705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6148" y="6453306"/>
            <a:ext cx="705103" cy="705103"/>
          </a:xfrm>
          <a:custGeom>
            <a:avLst/>
            <a:gdLst/>
            <a:ahLst/>
            <a:cxnLst/>
            <a:rect l="l" t="t" r="r" b="b"/>
            <a:pathLst>
              <a:path w="705103" h="705103">
                <a:moveTo>
                  <a:pt x="0" y="0"/>
                </a:moveTo>
                <a:lnTo>
                  <a:pt x="705104" y="0"/>
                </a:lnTo>
                <a:lnTo>
                  <a:pt x="705104" y="705103"/>
                </a:lnTo>
                <a:lnTo>
                  <a:pt x="0" y="705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76148" y="7634092"/>
            <a:ext cx="705103" cy="705103"/>
          </a:xfrm>
          <a:custGeom>
            <a:avLst/>
            <a:gdLst/>
            <a:ahLst/>
            <a:cxnLst/>
            <a:rect l="l" t="t" r="r" b="b"/>
            <a:pathLst>
              <a:path w="705103" h="705103">
                <a:moveTo>
                  <a:pt x="0" y="0"/>
                </a:moveTo>
                <a:lnTo>
                  <a:pt x="705104" y="0"/>
                </a:lnTo>
                <a:lnTo>
                  <a:pt x="705104" y="705103"/>
                </a:lnTo>
                <a:lnTo>
                  <a:pt x="0" y="705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76148" y="8815445"/>
            <a:ext cx="705103" cy="705103"/>
          </a:xfrm>
          <a:custGeom>
            <a:avLst/>
            <a:gdLst/>
            <a:ahLst/>
            <a:cxnLst/>
            <a:rect l="l" t="t" r="r" b="b"/>
            <a:pathLst>
              <a:path w="705103" h="705103">
                <a:moveTo>
                  <a:pt x="0" y="0"/>
                </a:moveTo>
                <a:lnTo>
                  <a:pt x="705104" y="0"/>
                </a:lnTo>
                <a:lnTo>
                  <a:pt x="705104" y="705103"/>
                </a:lnTo>
                <a:lnTo>
                  <a:pt x="0" y="705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3F6B3-D96D-472F-BA46-7AF9D9FF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134600" cy="1143000"/>
          </a:xfrm>
        </p:spPr>
        <p:txBody>
          <a:bodyPr/>
          <a:lstStyle/>
          <a:p>
            <a:r>
              <a:rPr lang="ru-RU" b="1" dirty="0">
                <a:latin typeface="Waffle Soft" panose="020B0604020202020204" charset="-52"/>
              </a:rPr>
              <a:t>Пожелание своему ребёнку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4D7F876-6344-453C-8613-431A538B9550}"/>
              </a:ext>
            </a:extLst>
          </p:cNvPr>
          <p:cNvSpPr/>
          <p:nvPr/>
        </p:nvSpPr>
        <p:spPr>
          <a:xfrm>
            <a:off x="13182600" y="0"/>
            <a:ext cx="7645102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3925FAF-F053-4163-89ED-0931036C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586037"/>
            <a:ext cx="69532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24E043-EAE8-4E7D-B531-1E4E7121396D}"/>
              </a:ext>
            </a:extLst>
          </p:cNvPr>
          <p:cNvSpPr txBox="1"/>
          <p:nvPr/>
        </p:nvSpPr>
        <p:spPr>
          <a:xfrm>
            <a:off x="2324100" y="5448300"/>
            <a:ext cx="13639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4800" b="1" dirty="0">
                <a:latin typeface="Cocomat Pro" panose="020B0604020202020204" charset="0"/>
              </a:rPr>
              <a:t>Школьная отметка играет значительную роль в жизни вашего ребенка и вашей семьи; именно школьная отметка часто является яблоком раздора между членами семьи и мерилом ценностей в воспитании ребенка.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07CDFCA-AD48-4A27-B543-F82F33661B73}"/>
              </a:ext>
            </a:extLst>
          </p:cNvPr>
          <p:cNvSpPr/>
          <p:nvPr/>
        </p:nvSpPr>
        <p:spPr>
          <a:xfrm rot="5400000">
            <a:off x="6553201" y="-6625771"/>
            <a:ext cx="5257799" cy="18211800"/>
          </a:xfrm>
          <a:custGeom>
            <a:avLst/>
            <a:gdLst/>
            <a:ahLst/>
            <a:cxnLst/>
            <a:rect l="l" t="t" r="r" b="b"/>
            <a:pathLst>
              <a:path w="8802759" h="12589759">
                <a:moveTo>
                  <a:pt x="0" y="0"/>
                </a:moveTo>
                <a:lnTo>
                  <a:pt x="8802759" y="0"/>
                </a:lnTo>
                <a:lnTo>
                  <a:pt x="8802759" y="12589759"/>
                </a:lnTo>
                <a:lnTo>
                  <a:pt x="0" y="12589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14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0" y="4257675"/>
            <a:ext cx="8991600" cy="5381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1. </a:t>
            </a:r>
            <a:r>
              <a:rPr lang="ru-RU" sz="4400" b="1" dirty="0" smtClean="0">
                <a:solidFill>
                  <a:srgbClr val="FF0000"/>
                </a:solidFill>
              </a:rPr>
              <a:t>ЛЮБЛЮ</a:t>
            </a:r>
          </a:p>
          <a:p>
            <a:pPr marL="0" indent="0">
              <a:buNone/>
            </a:pPr>
            <a:r>
              <a:rPr lang="ru-RU" dirty="0"/>
              <a:t>Каждому родителю хочется поделиться с ребенком своими чувствами к нему, и слово «любовь», наверное, одно из самых важных. Даже если вы говорите ребенку «Я тебя люблю» каждый день, эти же слова, написанные на бумаге, передаются совершенно иначе.</a:t>
            </a:r>
          </a:p>
          <a:p>
            <a:pPr marL="0" indent="0">
              <a:buNone/>
            </a:pPr>
            <a:r>
              <a:rPr lang="ru-RU" dirty="0"/>
              <a:t>Например, можно написать:</a:t>
            </a:r>
          </a:p>
          <a:p>
            <a:pPr marL="0" indent="0">
              <a:buNone/>
            </a:pPr>
            <a:r>
              <a:rPr lang="ru-RU" dirty="0"/>
              <a:t>«Мне трудно выразить, как сильно я люблю тебя»</a:t>
            </a:r>
          </a:p>
          <a:p>
            <a:pPr marL="0" indent="0">
              <a:buNone/>
            </a:pPr>
            <a:r>
              <a:rPr lang="ru-RU" dirty="0"/>
              <a:t>«Быть твоей мамой/твоим папой — величайший подарок в моей жизни»</a:t>
            </a:r>
          </a:p>
          <a:p>
            <a:pPr marL="0" indent="0">
              <a:buNone/>
            </a:pPr>
            <a:r>
              <a:rPr lang="ru-RU" dirty="0"/>
              <a:t>«Ничто не изменит моих чувств к тебе»</a:t>
            </a: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11027746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 ВИЖУ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0515600" cy="720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Пока дети растут, родители многое подмечают, но как часто они задумываются об этом и говорят об этом детям? Поделитесь с ребенком своими последними наблюдениями в поведении и развитии зрелости в своем письме. Как она подросла? Какие положительные личностные качества у нее развиваются?</a:t>
            </a:r>
          </a:p>
          <a:p>
            <a:pPr marL="0" indent="0">
              <a:buNone/>
            </a:pPr>
            <a:r>
              <a:rPr lang="ru-RU" dirty="0"/>
              <a:t>Например, вы могли бы указать на:</a:t>
            </a:r>
          </a:p>
          <a:p>
            <a:r>
              <a:rPr lang="ru-RU" dirty="0"/>
              <a:t>Щедрость с братьями и сестрами</a:t>
            </a:r>
          </a:p>
          <a:p>
            <a:r>
              <a:rPr lang="ru-RU" dirty="0"/>
              <a:t>Доброту дочери к ее друзьям</a:t>
            </a:r>
          </a:p>
          <a:p>
            <a:r>
              <a:rPr lang="ru-RU" dirty="0"/>
              <a:t>Зрелость в решении конфликтов.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3. НРАВИТСЯ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1811000" cy="781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каждой стадии развития ребенка есть вещи, которые вам нравится делать вместе. В своем письме ребенку опишите что-нибудь особенное, что вам нравится делать вместе на данном этапе. Знать, что вы получаете удовольствие от каких-то совместных занятий, будет для ребенка очень важно. А еще это поможет запомнить такие письма и перечитывать их снова и снова годы спустя.</a:t>
            </a:r>
          </a:p>
          <a:p>
            <a:pPr marL="0" indent="0">
              <a:buNone/>
            </a:pPr>
            <a:r>
              <a:rPr lang="ru-RU" dirty="0"/>
              <a:t>Подумайте, какими совместными занятиями вы по-настоящему наслаждаетесь вместе:</a:t>
            </a:r>
          </a:p>
          <a:p>
            <a:r>
              <a:rPr lang="ru-RU" dirty="0"/>
              <a:t>Игры</a:t>
            </a:r>
          </a:p>
          <a:p>
            <a:r>
              <a:rPr lang="ru-RU" dirty="0"/>
              <a:t>Совместное приготовление пищи</a:t>
            </a:r>
          </a:p>
          <a:p>
            <a:r>
              <a:rPr lang="ru-RU" dirty="0"/>
              <a:t>Совместное чтение.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9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4. ГОРЖУСЬ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659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Говоря о том, чем вы гордитесь, будьте конкретны. Мы все мечтаем услышать эти слова, которые будут питать вашего ребенка годы спустя, когда он будет перечитывать ваши письма ему.</a:t>
            </a:r>
          </a:p>
          <a:p>
            <a:pPr marL="0" indent="0">
              <a:buNone/>
            </a:pPr>
            <a:r>
              <a:rPr lang="ru-RU" sz="3600" dirty="0"/>
              <a:t>Например, вы можете выразить гордость за:</a:t>
            </a:r>
          </a:p>
          <a:p>
            <a:r>
              <a:rPr lang="ru-RU" sz="3600" dirty="0"/>
              <a:t>Умение налаживать межличностные отношения</a:t>
            </a:r>
          </a:p>
          <a:p>
            <a:r>
              <a:rPr lang="ru-RU" sz="3600" dirty="0"/>
              <a:t>Успехи в учебе или работе</a:t>
            </a:r>
          </a:p>
          <a:p>
            <a:r>
              <a:rPr lang="ru-RU" sz="3600" dirty="0"/>
              <a:t>Атлетические способности и другие таланты.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5. ЦЕНЮ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11353801" cy="712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письме </a:t>
            </a:r>
            <a:r>
              <a:rPr lang="ru-RU" dirty="0"/>
              <a:t>ребенку поделитесь несколькими ценными воспоминаниями. Это такие моменты, которые много значат лично для вас и о которых ребенок может не задумываться. Эти истории будут более искренни и памятны, чем любой отдельный комплимент.</a:t>
            </a:r>
          </a:p>
          <a:p>
            <a:pPr marL="0" indent="0">
              <a:buNone/>
            </a:pPr>
            <a:r>
              <a:rPr lang="ru-RU" dirty="0"/>
              <a:t>Например, вы можете включить в письмо:</a:t>
            </a:r>
          </a:p>
          <a:p>
            <a:r>
              <a:rPr lang="ru-RU" dirty="0"/>
              <a:t>Воспоминания о совместных каникулах</a:t>
            </a:r>
          </a:p>
          <a:p>
            <a:r>
              <a:rPr lang="ru-RU" dirty="0"/>
              <a:t>Какое-то наблюдение, о котором вы никогда не забудете</a:t>
            </a:r>
          </a:p>
          <a:p>
            <a:r>
              <a:rPr lang="ru-RU" dirty="0"/>
              <a:t>Момент, когда вы осознали, что ребенок подрос — скорее в плане умственного развития, нежели физического.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6. НАДЕЮСЬ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2496800" cy="7277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У каждого родителя свои надежды на будущее их детей. А ребенку полезно знать о ваших надеждах и мечтах, но это необязательно должно быть что-то глобальное.</a:t>
            </a:r>
          </a:p>
          <a:p>
            <a:pPr marL="0" indent="0">
              <a:buNone/>
            </a:pPr>
            <a:r>
              <a:rPr lang="ru-RU" sz="3600" dirty="0"/>
              <a:t>Постарайтесь не давить на ребенка наподобие: «Надеюсь, ты станешь врачом». Вместо этого, предоставьте ребенку свою поддержку для актуальных увлечений и способностей:</a:t>
            </a:r>
          </a:p>
          <a:p>
            <a:r>
              <a:rPr lang="ru-RU" sz="3600" dirty="0"/>
              <a:t>Ваши надежды на дальнейшую дружбу со своим ребенком</a:t>
            </a:r>
          </a:p>
          <a:p>
            <a:r>
              <a:rPr lang="ru-RU" sz="3600" dirty="0"/>
              <a:t>Ваши надежды на способность ребенка видеть свои таланты</a:t>
            </a:r>
          </a:p>
          <a:p>
            <a:r>
              <a:rPr lang="ru-RU" sz="3600" dirty="0"/>
              <a:t>Ваши надежды, связанные с мечтами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5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7. ВЕРЮ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1506200" cy="7048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Детям очень важно знать, что вы верите в них. Используйте свои письма как возможность поделиться своей уверенностью в ребенке, как и верой, которая будет мотивировать лично вас.</a:t>
            </a:r>
          </a:p>
          <a:p>
            <a:pPr marL="0" indent="0">
              <a:buNone/>
            </a:pPr>
            <a:r>
              <a:rPr lang="ru-RU" sz="4000" dirty="0"/>
              <a:t>Например, можно включить в письмо:</a:t>
            </a:r>
          </a:p>
          <a:p>
            <a:r>
              <a:rPr lang="ru-RU" sz="4000" dirty="0"/>
              <a:t>Собственную уверенность в будущем ребенка</a:t>
            </a:r>
          </a:p>
          <a:p>
            <a:r>
              <a:rPr lang="ru-RU" sz="4000" dirty="0"/>
              <a:t>Какой-либо вдохновляющий стих, который отражает данный период</a:t>
            </a:r>
          </a:p>
          <a:p>
            <a:r>
              <a:rPr lang="ru-RU" sz="4000" dirty="0"/>
              <a:t>Цитата, которая тронула лично вас.</a:t>
            </a:r>
          </a:p>
        </p:txBody>
      </p:sp>
    </p:spTree>
    <p:extLst>
      <p:ext uri="{BB962C8B-B14F-4D97-AF65-F5344CB8AC3E}">
        <p14:creationId xmlns:p14="http://schemas.microsoft.com/office/powerpoint/2010/main" val="14938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8. ОБЕЩАЮ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2420600" cy="7810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Это слово с подвохом, поскольку некоторые обещания ребенку никогда нельзя давать (такие, которые вы не можете контролировать полностью). Однако при правильном использовании слово «Обещаю» сообщает о преданности понятным языком и с глубоким значением.</a:t>
            </a:r>
          </a:p>
          <a:p>
            <a:pPr marL="0" indent="0">
              <a:buNone/>
            </a:pPr>
            <a:r>
              <a:rPr lang="ru-RU" sz="4000" dirty="0"/>
              <a:t>Подумайте об обещаниях, которые вы можете выполнить:</a:t>
            </a:r>
          </a:p>
          <a:p>
            <a:r>
              <a:rPr lang="ru-RU" sz="4000" dirty="0"/>
              <a:t>Обещаю всегда любить тебя независимо ни от чего</a:t>
            </a:r>
          </a:p>
          <a:p>
            <a:r>
              <a:rPr lang="ru-RU" sz="4000" dirty="0"/>
              <a:t>Обещаю всегда слушать тебя</a:t>
            </a:r>
          </a:p>
          <a:p>
            <a:r>
              <a:rPr lang="ru-RU" sz="4000" dirty="0"/>
              <a:t>Обещаю всегда прислушиваться к твоим чувствам и стараться увидеть вещи с твоей точки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96983" y="0"/>
            <a:ext cx="9057384" cy="10286999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60121" y="5143500"/>
            <a:ext cx="4599878" cy="4114800"/>
          </a:xfrm>
          <a:custGeom>
            <a:avLst/>
            <a:gdLst/>
            <a:ahLst/>
            <a:cxnLst/>
            <a:rect l="l" t="t" r="r" b="b"/>
            <a:pathLst>
              <a:path w="4599878" h="4114800">
                <a:moveTo>
                  <a:pt x="0" y="0"/>
                </a:moveTo>
                <a:lnTo>
                  <a:pt x="4599878" y="0"/>
                </a:lnTo>
                <a:lnTo>
                  <a:pt x="45998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31368" y="2338182"/>
            <a:ext cx="9057384" cy="197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5"/>
              </a:lnSpc>
              <a:spcBef>
                <a:spcPct val="0"/>
              </a:spcBef>
            </a:pPr>
            <a:r>
              <a:rPr lang="en-US" sz="5596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Спасибо, за каждую секунду уделенного времени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3770" y="1"/>
            <a:ext cx="7399433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6211" y="3576093"/>
            <a:ext cx="1534953" cy="1564512"/>
          </a:xfrm>
          <a:custGeom>
            <a:avLst/>
            <a:gdLst/>
            <a:ahLst/>
            <a:cxnLst/>
            <a:rect l="l" t="t" r="r" b="b"/>
            <a:pathLst>
              <a:path w="1534953" h="1564512">
                <a:moveTo>
                  <a:pt x="0" y="0"/>
                </a:moveTo>
                <a:lnTo>
                  <a:pt x="1534953" y="0"/>
                </a:lnTo>
                <a:lnTo>
                  <a:pt x="1534953" y="1564512"/>
                </a:lnTo>
                <a:lnTo>
                  <a:pt x="0" y="1564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6211" y="7293853"/>
            <a:ext cx="1534953" cy="1564512"/>
          </a:xfrm>
          <a:custGeom>
            <a:avLst/>
            <a:gdLst/>
            <a:ahLst/>
            <a:cxnLst/>
            <a:rect l="l" t="t" r="r" b="b"/>
            <a:pathLst>
              <a:path w="1534953" h="1564512">
                <a:moveTo>
                  <a:pt x="0" y="0"/>
                </a:moveTo>
                <a:lnTo>
                  <a:pt x="1534953" y="0"/>
                </a:lnTo>
                <a:lnTo>
                  <a:pt x="1534953" y="1564511"/>
                </a:lnTo>
                <a:lnTo>
                  <a:pt x="0" y="1564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5273" y="301190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Оценка и отметка... В чём различие?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61976" y="2429729"/>
            <a:ext cx="3651836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Оценка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37053" y="6471338"/>
            <a:ext cx="3386206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Отметка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2821" y="7676867"/>
            <a:ext cx="10470145" cy="137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</a:pPr>
            <a:r>
              <a:rPr lang="en-US" sz="3942" u="sng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цифра</a:t>
            </a:r>
            <a:r>
              <a:rPr lang="en-US" sz="39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, </a:t>
            </a:r>
            <a:r>
              <a:rPr lang="en-US" sz="39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выражающая</a:t>
            </a:r>
            <a:r>
              <a:rPr lang="en-US" sz="39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9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степень</a:t>
            </a:r>
            <a:r>
              <a:rPr lang="en-US" sz="39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9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освоения</a:t>
            </a:r>
            <a:r>
              <a:rPr lang="en-US" sz="39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9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учащимся</a:t>
            </a:r>
            <a:r>
              <a:rPr lang="en-US" sz="39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9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образовательной</a:t>
            </a:r>
            <a:r>
              <a:rPr lang="en-US" sz="39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39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программы</a:t>
            </a:r>
            <a:endParaRPr lang="en-US" sz="3942" dirty="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746681" y="3480843"/>
            <a:ext cx="9847757" cy="213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под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оценкой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понимается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сжатое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или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развернутое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42" u="sng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суждение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о </a:t>
            </a: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достижениях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</a:t>
            </a:r>
            <a:r>
              <a:rPr lang="en-US" sz="4042" dirty="0" err="1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учащегося</a:t>
            </a:r>
            <a:r>
              <a:rPr lang="en-US" sz="4042" dirty="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408447" y="1161928"/>
            <a:ext cx="3846094" cy="2407594"/>
            <a:chOff x="0" y="0"/>
            <a:chExt cx="5128125" cy="32101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28125" cy="3210126"/>
            </a:xfrm>
            <a:custGeom>
              <a:avLst/>
              <a:gdLst/>
              <a:ahLst/>
              <a:cxnLst/>
              <a:rect l="l" t="t" r="r" b="b"/>
              <a:pathLst>
                <a:path w="5128125" h="3210126">
                  <a:moveTo>
                    <a:pt x="0" y="0"/>
                  </a:moveTo>
                  <a:lnTo>
                    <a:pt x="5128125" y="0"/>
                  </a:lnTo>
                  <a:lnTo>
                    <a:pt x="5128125" y="3210126"/>
                  </a:lnTo>
                  <a:lnTo>
                    <a:pt x="0" y="3210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540501" y="625766"/>
              <a:ext cx="4179428" cy="186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59"/>
                </a:lnSpc>
              </a:pPr>
              <a:r>
                <a:rPr lang="en-US" sz="4042">
                  <a:solidFill>
                    <a:srgbClr val="000000"/>
                  </a:solidFill>
                  <a:latin typeface="Cocomat Pro"/>
                  <a:ea typeface="Cocomat Pro"/>
                  <a:cs typeface="Cocomat Pro"/>
                  <a:sym typeface="Cocomat Pro"/>
                </a:rPr>
                <a:t>говорим правильно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2DA46361-0C65-4BC5-8386-DB962329EBE7}"/>
              </a:ext>
            </a:extLst>
          </p:cNvPr>
          <p:cNvSpPr txBox="1">
            <a:spLocks/>
          </p:cNvSpPr>
          <p:nvPr/>
        </p:nvSpPr>
        <p:spPr>
          <a:xfrm>
            <a:off x="1295400" y="304800"/>
            <a:ext cx="11125200" cy="9982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b="1" dirty="0">
                <a:latin typeface="Waffle Soft" panose="020B0604020202020204" charset="-52"/>
              </a:rPr>
              <a:t>Положительные стороны отметок:</a:t>
            </a:r>
          </a:p>
          <a:p>
            <a:pPr algn="just">
              <a:buFont typeface="Wingdings 2" pitchFamily="18" charset="2"/>
              <a:buNone/>
            </a:pPr>
            <a:r>
              <a:rPr lang="ru-RU" dirty="0">
                <a:latin typeface="Cocomat Pro" panose="020B0604020202020204" charset="0"/>
              </a:rPr>
              <a:t>•    видно, что удалось, а чего не удалось ребенку;</a:t>
            </a:r>
          </a:p>
          <a:p>
            <a:pPr algn="just">
              <a:buFont typeface="Wingdings 2" pitchFamily="18" charset="2"/>
              <a:buNone/>
            </a:pPr>
            <a:r>
              <a:rPr lang="ru-RU" dirty="0">
                <a:latin typeface="Cocomat Pro" panose="020B0604020202020204" charset="0"/>
              </a:rPr>
              <a:t>• положительная оценка зачастую служит средством для дальнейшего более глубокого изучения материала;</a:t>
            </a:r>
          </a:p>
          <a:p>
            <a:pPr algn="just">
              <a:buFont typeface="Wingdings 2" pitchFamily="18" charset="2"/>
              <a:buNone/>
            </a:pPr>
            <a:r>
              <a:rPr lang="ru-RU" dirty="0">
                <a:latin typeface="Cocomat Pro" panose="020B0604020202020204" charset="0"/>
              </a:rPr>
              <a:t>•  очень часто ребенок, стараясь получить более высокую оценку, прикладывает определенные волевые усилия к этому. И взрослые, видя это, говорят, что он использовал «свою силу воли» для этого;</a:t>
            </a:r>
          </a:p>
          <a:p>
            <a:pPr algn="just">
              <a:buFont typeface="Wingdings 2" pitchFamily="18" charset="2"/>
              <a:buNone/>
            </a:pPr>
            <a:r>
              <a:rPr lang="ru-RU" dirty="0">
                <a:latin typeface="Cocomat Pro" panose="020B0604020202020204" charset="0"/>
              </a:rPr>
              <a:t>•   получение хорошей оценки является получением одобрения со стороны взрослых и одноклассников, чувства удовлетворенности у самого ребенка;</a:t>
            </a:r>
          </a:p>
          <a:p>
            <a:pPr algn="just">
              <a:buFont typeface="Wingdings 2" pitchFamily="18" charset="2"/>
              <a:buNone/>
            </a:pPr>
            <a:r>
              <a:rPr lang="ru-RU" dirty="0">
                <a:latin typeface="Cocomat Pro" panose="020B0604020202020204" charset="0"/>
              </a:rPr>
              <a:t>•  получая более высокую оценку по сравнению с ним самим, ребенок повышает свой «рейтинг» в глазах учителя и одноклассников (и не всегда это может быть отличная оценка. Зачастую получение «4» или «3» у слабоуспевающего ученика имеет такой же эффект как «5» -у отличника).</a:t>
            </a:r>
          </a:p>
          <a:p>
            <a:pPr algn="just">
              <a:buFont typeface="Wingdings 2" pitchFamily="18" charset="2"/>
              <a:buNone/>
            </a:pPr>
            <a:endParaRPr lang="ru-RU" sz="2000" b="1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FF9C7C6-E01C-4F75-AD1A-C8F05237C605}"/>
              </a:ext>
            </a:extLst>
          </p:cNvPr>
          <p:cNvSpPr/>
          <p:nvPr/>
        </p:nvSpPr>
        <p:spPr>
          <a:xfrm>
            <a:off x="12725401" y="0"/>
            <a:ext cx="5562600" cy="10287000"/>
          </a:xfrm>
          <a:custGeom>
            <a:avLst/>
            <a:gdLst/>
            <a:ahLst/>
            <a:cxnLst/>
            <a:rect l="l" t="t" r="r" b="b"/>
            <a:pathLst>
              <a:path w="8802759" h="12589759">
                <a:moveTo>
                  <a:pt x="0" y="0"/>
                </a:moveTo>
                <a:lnTo>
                  <a:pt x="8802759" y="0"/>
                </a:lnTo>
                <a:lnTo>
                  <a:pt x="8802759" y="12589759"/>
                </a:lnTo>
                <a:lnTo>
                  <a:pt x="0" y="12589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052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08101" y="-1"/>
            <a:ext cx="3875435" cy="10287001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86659" y="5965936"/>
            <a:ext cx="3875435" cy="166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литературное чтение</a:t>
            </a:r>
          </a:p>
        </p:txBody>
      </p:sp>
      <p:sp>
        <p:nvSpPr>
          <p:cNvPr id="4" name="Freeform 4"/>
          <p:cNvSpPr/>
          <p:nvPr/>
        </p:nvSpPr>
        <p:spPr>
          <a:xfrm rot="-9554013" flipV="1">
            <a:off x="9959164" y="6599823"/>
            <a:ext cx="477457" cy="1497904"/>
          </a:xfrm>
          <a:custGeom>
            <a:avLst/>
            <a:gdLst/>
            <a:ahLst/>
            <a:cxnLst/>
            <a:rect l="l" t="t" r="r" b="b"/>
            <a:pathLst>
              <a:path w="477457" h="1497904">
                <a:moveTo>
                  <a:pt x="0" y="1497903"/>
                </a:moveTo>
                <a:lnTo>
                  <a:pt x="477456" y="1497903"/>
                </a:lnTo>
                <a:lnTo>
                  <a:pt x="477456" y="0"/>
                </a:lnTo>
                <a:lnTo>
                  <a:pt x="0" y="0"/>
                </a:lnTo>
                <a:lnTo>
                  <a:pt x="0" y="14979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343109"/>
            <a:ext cx="1278126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Виды основных работ на уроках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97892" y="1969057"/>
            <a:ext cx="5357413" cy="385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Ведение тетради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Опрос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Решение задач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Устный ответ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Тест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Контрольная работа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Домашняя работа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95320" y="1258006"/>
            <a:ext cx="1623391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общие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5273" y="1761159"/>
            <a:ext cx="3651836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математика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28115" y="1761159"/>
            <a:ext cx="3386206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русский язык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5273" y="2886362"/>
            <a:ext cx="3593386" cy="385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Устный счет 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Графический диктант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Математический диктант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Устный счет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Олимпиада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10894" y="7809801"/>
            <a:ext cx="5559540" cy="2196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Выразительное чтение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Смысловое чтение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Пересказ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Творческая работа</a:t>
            </a:r>
          </a:p>
        </p:txBody>
      </p:sp>
      <p:sp>
        <p:nvSpPr>
          <p:cNvPr id="12" name="Freeform 12"/>
          <p:cNvSpPr/>
          <p:nvPr/>
        </p:nvSpPr>
        <p:spPr>
          <a:xfrm rot="4144533" flipH="1">
            <a:off x="12415109" y="1135762"/>
            <a:ext cx="363947" cy="1141795"/>
          </a:xfrm>
          <a:custGeom>
            <a:avLst/>
            <a:gdLst/>
            <a:ahLst/>
            <a:cxnLst/>
            <a:rect l="l" t="t" r="r" b="b"/>
            <a:pathLst>
              <a:path w="363947" h="1141795">
                <a:moveTo>
                  <a:pt x="363947" y="0"/>
                </a:moveTo>
                <a:lnTo>
                  <a:pt x="0" y="0"/>
                </a:lnTo>
                <a:lnTo>
                  <a:pt x="0" y="1141795"/>
                </a:lnTo>
                <a:lnTo>
                  <a:pt x="363947" y="1141795"/>
                </a:lnTo>
                <a:lnTo>
                  <a:pt x="3639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074811" flipH="1" flipV="1">
            <a:off x="3980189" y="2113905"/>
            <a:ext cx="477457" cy="1497904"/>
          </a:xfrm>
          <a:custGeom>
            <a:avLst/>
            <a:gdLst/>
            <a:ahLst/>
            <a:cxnLst/>
            <a:rect l="l" t="t" r="r" b="b"/>
            <a:pathLst>
              <a:path w="477457" h="1497904">
                <a:moveTo>
                  <a:pt x="477456" y="1497904"/>
                </a:moveTo>
                <a:lnTo>
                  <a:pt x="0" y="1497904"/>
                </a:lnTo>
                <a:lnTo>
                  <a:pt x="0" y="0"/>
                </a:lnTo>
                <a:lnTo>
                  <a:pt x="477456" y="0"/>
                </a:lnTo>
                <a:lnTo>
                  <a:pt x="477456" y="14979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0074811" flipH="1" flipV="1">
            <a:off x="8865850" y="2204085"/>
            <a:ext cx="477457" cy="1497904"/>
          </a:xfrm>
          <a:custGeom>
            <a:avLst/>
            <a:gdLst/>
            <a:ahLst/>
            <a:cxnLst/>
            <a:rect l="l" t="t" r="r" b="b"/>
            <a:pathLst>
              <a:path w="477457" h="1497904">
                <a:moveTo>
                  <a:pt x="477457" y="1497904"/>
                </a:moveTo>
                <a:lnTo>
                  <a:pt x="0" y="1497904"/>
                </a:lnTo>
                <a:lnTo>
                  <a:pt x="0" y="0"/>
                </a:lnTo>
                <a:lnTo>
                  <a:pt x="477457" y="0"/>
                </a:lnTo>
                <a:lnTo>
                  <a:pt x="477457" y="14979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328115" y="2877662"/>
            <a:ext cx="3593386" cy="6063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Грамматическое задание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Диктант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Изложение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Контрольная работа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Словарный диктант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Сочинение 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Списывание</a:t>
            </a:r>
          </a:p>
          <a:p>
            <a:pPr marL="678479" lvl="1" indent="-339239" algn="l">
              <a:lnSpc>
                <a:spcPts val="4399"/>
              </a:lnSpc>
              <a:buAutoNum type="arabicPeriod"/>
            </a:pPr>
            <a:r>
              <a:rPr lang="en-US" sz="3142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Олимпиада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39335" y="1"/>
            <a:ext cx="7613868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433" y="2726481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86730" y="2517377"/>
            <a:ext cx="9713142" cy="683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Ведение тетрадей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Словарный диктант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Работа у доски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Диктант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Контрольная работа</a:t>
            </a:r>
          </a:p>
        </p:txBody>
      </p:sp>
      <p:sp>
        <p:nvSpPr>
          <p:cNvPr id="5" name="Freeform 5"/>
          <p:cNvSpPr/>
          <p:nvPr/>
        </p:nvSpPr>
        <p:spPr>
          <a:xfrm>
            <a:off x="634433" y="419334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4433" y="5610225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4433" y="7027102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1"/>
                </a:lnTo>
                <a:lnTo>
                  <a:pt x="0" y="95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4433" y="844397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19423" y="3563396"/>
            <a:ext cx="1560717" cy="2063448"/>
          </a:xfrm>
          <a:custGeom>
            <a:avLst/>
            <a:gdLst/>
            <a:ahLst/>
            <a:cxnLst/>
            <a:rect l="l" t="t" r="r" b="b"/>
            <a:pathLst>
              <a:path w="1560717" h="2063448">
                <a:moveTo>
                  <a:pt x="0" y="0"/>
                </a:moveTo>
                <a:lnTo>
                  <a:pt x="1560716" y="0"/>
                </a:lnTo>
                <a:lnTo>
                  <a:pt x="1560716" y="2063448"/>
                </a:lnTo>
                <a:lnTo>
                  <a:pt x="0" y="2063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60484" y="5531677"/>
            <a:ext cx="1406513" cy="2057400"/>
          </a:xfrm>
          <a:custGeom>
            <a:avLst/>
            <a:gdLst/>
            <a:ahLst/>
            <a:cxnLst/>
            <a:rect l="l" t="t" r="r" b="b"/>
            <a:pathLst>
              <a:path w="1406513" h="2057400">
                <a:moveTo>
                  <a:pt x="0" y="0"/>
                </a:moveTo>
                <a:lnTo>
                  <a:pt x="1406514" y="0"/>
                </a:lnTo>
                <a:lnTo>
                  <a:pt x="140651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76367" y="7667625"/>
            <a:ext cx="1503772" cy="2057400"/>
          </a:xfrm>
          <a:custGeom>
            <a:avLst/>
            <a:gdLst/>
            <a:ahLst/>
            <a:cxnLst/>
            <a:rect l="l" t="t" r="r" b="b"/>
            <a:pathLst>
              <a:path w="1503772" h="2057400">
                <a:moveTo>
                  <a:pt x="0" y="0"/>
                </a:moveTo>
                <a:lnTo>
                  <a:pt x="1503772" y="0"/>
                </a:lnTo>
                <a:lnTo>
                  <a:pt x="150377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97108" y="1544429"/>
            <a:ext cx="1569889" cy="2172857"/>
          </a:xfrm>
          <a:custGeom>
            <a:avLst/>
            <a:gdLst/>
            <a:ahLst/>
            <a:cxnLst/>
            <a:rect l="l" t="t" r="r" b="b"/>
            <a:pathLst>
              <a:path w="1569889" h="2172857">
                <a:moveTo>
                  <a:pt x="0" y="0"/>
                </a:moveTo>
                <a:lnTo>
                  <a:pt x="1569890" y="0"/>
                </a:lnTo>
                <a:lnTo>
                  <a:pt x="1569890" y="2172857"/>
                </a:lnTo>
                <a:lnTo>
                  <a:pt x="0" y="2172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5273" y="301190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Критерии оценивания работ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4433" y="1439654"/>
            <a:ext cx="3559195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62666" y="1"/>
            <a:ext cx="7290537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433" y="2726481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86730" y="2517377"/>
            <a:ext cx="9713142" cy="683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Ведение тетрадей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Математический диктант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Работа у доски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Устный счет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Контрольная работа</a:t>
            </a:r>
          </a:p>
        </p:txBody>
      </p:sp>
      <p:sp>
        <p:nvSpPr>
          <p:cNvPr id="5" name="Freeform 5"/>
          <p:cNvSpPr/>
          <p:nvPr/>
        </p:nvSpPr>
        <p:spPr>
          <a:xfrm>
            <a:off x="634433" y="419334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4433" y="5610225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4433" y="7027102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1"/>
                </a:lnTo>
                <a:lnTo>
                  <a:pt x="0" y="95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4433" y="844397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19423" y="3563396"/>
            <a:ext cx="1560717" cy="2063448"/>
          </a:xfrm>
          <a:custGeom>
            <a:avLst/>
            <a:gdLst/>
            <a:ahLst/>
            <a:cxnLst/>
            <a:rect l="l" t="t" r="r" b="b"/>
            <a:pathLst>
              <a:path w="1560717" h="2063448">
                <a:moveTo>
                  <a:pt x="0" y="0"/>
                </a:moveTo>
                <a:lnTo>
                  <a:pt x="1560716" y="0"/>
                </a:lnTo>
                <a:lnTo>
                  <a:pt x="1560716" y="2063448"/>
                </a:lnTo>
                <a:lnTo>
                  <a:pt x="0" y="2063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60484" y="5531677"/>
            <a:ext cx="1406513" cy="2057400"/>
          </a:xfrm>
          <a:custGeom>
            <a:avLst/>
            <a:gdLst/>
            <a:ahLst/>
            <a:cxnLst/>
            <a:rect l="l" t="t" r="r" b="b"/>
            <a:pathLst>
              <a:path w="1406513" h="2057400">
                <a:moveTo>
                  <a:pt x="0" y="0"/>
                </a:moveTo>
                <a:lnTo>
                  <a:pt x="1406514" y="0"/>
                </a:lnTo>
                <a:lnTo>
                  <a:pt x="140651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76367" y="7667625"/>
            <a:ext cx="1503772" cy="2057400"/>
          </a:xfrm>
          <a:custGeom>
            <a:avLst/>
            <a:gdLst/>
            <a:ahLst/>
            <a:cxnLst/>
            <a:rect l="l" t="t" r="r" b="b"/>
            <a:pathLst>
              <a:path w="1503772" h="2057400">
                <a:moveTo>
                  <a:pt x="0" y="0"/>
                </a:moveTo>
                <a:lnTo>
                  <a:pt x="1503772" y="0"/>
                </a:lnTo>
                <a:lnTo>
                  <a:pt x="150377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97108" y="1544429"/>
            <a:ext cx="1569889" cy="2172857"/>
          </a:xfrm>
          <a:custGeom>
            <a:avLst/>
            <a:gdLst/>
            <a:ahLst/>
            <a:cxnLst/>
            <a:rect l="l" t="t" r="r" b="b"/>
            <a:pathLst>
              <a:path w="1569889" h="2172857">
                <a:moveTo>
                  <a:pt x="0" y="0"/>
                </a:moveTo>
                <a:lnTo>
                  <a:pt x="1569890" y="0"/>
                </a:lnTo>
                <a:lnTo>
                  <a:pt x="1569890" y="2172857"/>
                </a:lnTo>
                <a:lnTo>
                  <a:pt x="0" y="2172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5273" y="301190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Критерии оценивания работ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4433" y="1439654"/>
            <a:ext cx="3921418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Математика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3383" y="1"/>
            <a:ext cx="7399820" cy="10287000"/>
          </a:xfrm>
          <a:custGeom>
            <a:avLst/>
            <a:gdLst/>
            <a:ahLst/>
            <a:cxnLst/>
            <a:rect l="l" t="t" r="r" b="b"/>
            <a:pathLst>
              <a:path w="7645103" h="10934071">
                <a:moveTo>
                  <a:pt x="0" y="0"/>
                </a:moveTo>
                <a:lnTo>
                  <a:pt x="7645103" y="0"/>
                </a:lnTo>
                <a:lnTo>
                  <a:pt x="7645103" y="10934072"/>
                </a:lnTo>
                <a:lnTo>
                  <a:pt x="0" y="10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433" y="2726481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86730" y="2517377"/>
            <a:ext cx="9713142" cy="683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Выразительное чтение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Смысловое чтение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Тест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Техника чтения</a:t>
            </a:r>
          </a:p>
          <a:p>
            <a:pPr algn="l">
              <a:lnSpc>
                <a:spcPts val="11009"/>
              </a:lnSpc>
            </a:pPr>
            <a:r>
              <a:rPr lang="en-US" sz="5794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Контрольная работа</a:t>
            </a:r>
          </a:p>
        </p:txBody>
      </p:sp>
      <p:sp>
        <p:nvSpPr>
          <p:cNvPr id="5" name="Freeform 5"/>
          <p:cNvSpPr/>
          <p:nvPr/>
        </p:nvSpPr>
        <p:spPr>
          <a:xfrm>
            <a:off x="634433" y="419334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4433" y="5610225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4433" y="7027102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1"/>
                </a:lnTo>
                <a:lnTo>
                  <a:pt x="0" y="95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4433" y="8443978"/>
            <a:ext cx="996227" cy="950152"/>
          </a:xfrm>
          <a:custGeom>
            <a:avLst/>
            <a:gdLst/>
            <a:ahLst/>
            <a:cxnLst/>
            <a:rect l="l" t="t" r="r" b="b"/>
            <a:pathLst>
              <a:path w="996227" h="950152">
                <a:moveTo>
                  <a:pt x="0" y="0"/>
                </a:moveTo>
                <a:lnTo>
                  <a:pt x="996227" y="0"/>
                </a:lnTo>
                <a:lnTo>
                  <a:pt x="996227" y="950152"/>
                </a:lnTo>
                <a:lnTo>
                  <a:pt x="0" y="950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19423" y="3563396"/>
            <a:ext cx="1560717" cy="2063448"/>
          </a:xfrm>
          <a:custGeom>
            <a:avLst/>
            <a:gdLst/>
            <a:ahLst/>
            <a:cxnLst/>
            <a:rect l="l" t="t" r="r" b="b"/>
            <a:pathLst>
              <a:path w="1560717" h="2063448">
                <a:moveTo>
                  <a:pt x="0" y="0"/>
                </a:moveTo>
                <a:lnTo>
                  <a:pt x="1560716" y="0"/>
                </a:lnTo>
                <a:lnTo>
                  <a:pt x="1560716" y="2063448"/>
                </a:lnTo>
                <a:lnTo>
                  <a:pt x="0" y="2063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60484" y="5531677"/>
            <a:ext cx="1406513" cy="2057400"/>
          </a:xfrm>
          <a:custGeom>
            <a:avLst/>
            <a:gdLst/>
            <a:ahLst/>
            <a:cxnLst/>
            <a:rect l="l" t="t" r="r" b="b"/>
            <a:pathLst>
              <a:path w="1406513" h="2057400">
                <a:moveTo>
                  <a:pt x="0" y="0"/>
                </a:moveTo>
                <a:lnTo>
                  <a:pt x="1406514" y="0"/>
                </a:lnTo>
                <a:lnTo>
                  <a:pt x="140651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76367" y="7667625"/>
            <a:ext cx="1503772" cy="2057400"/>
          </a:xfrm>
          <a:custGeom>
            <a:avLst/>
            <a:gdLst/>
            <a:ahLst/>
            <a:cxnLst/>
            <a:rect l="l" t="t" r="r" b="b"/>
            <a:pathLst>
              <a:path w="1503772" h="2057400">
                <a:moveTo>
                  <a:pt x="0" y="0"/>
                </a:moveTo>
                <a:lnTo>
                  <a:pt x="1503772" y="0"/>
                </a:lnTo>
                <a:lnTo>
                  <a:pt x="150377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97108" y="1544429"/>
            <a:ext cx="1569889" cy="2172857"/>
          </a:xfrm>
          <a:custGeom>
            <a:avLst/>
            <a:gdLst/>
            <a:ahLst/>
            <a:cxnLst/>
            <a:rect l="l" t="t" r="r" b="b"/>
            <a:pathLst>
              <a:path w="1569889" h="2172857">
                <a:moveTo>
                  <a:pt x="0" y="0"/>
                </a:moveTo>
                <a:lnTo>
                  <a:pt x="1569890" y="0"/>
                </a:lnTo>
                <a:lnTo>
                  <a:pt x="1569890" y="2172857"/>
                </a:lnTo>
                <a:lnTo>
                  <a:pt x="0" y="2172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5273" y="301190"/>
            <a:ext cx="14350898" cy="94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  <a:spcBef>
                <a:spcPct val="0"/>
              </a:spcBef>
            </a:pPr>
            <a:r>
              <a:rPr lang="en-US" sz="5470">
                <a:solidFill>
                  <a:srgbClr val="000000"/>
                </a:solidFill>
                <a:latin typeface="Waffle Soft"/>
                <a:ea typeface="Waffle Soft"/>
                <a:cs typeface="Waffle Soft"/>
                <a:sym typeface="Waffle Soft"/>
              </a:rPr>
              <a:t>Критерии оценивания работ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4433" y="1439654"/>
            <a:ext cx="6776289" cy="82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9"/>
              </a:lnSpc>
              <a:spcBef>
                <a:spcPct val="0"/>
              </a:spcBef>
            </a:pPr>
            <a:r>
              <a:rPr lang="en-US" sz="4742">
                <a:solidFill>
                  <a:srgbClr val="000000"/>
                </a:solidFill>
                <a:latin typeface="Nautilius Pompilius"/>
                <a:ea typeface="Nautilius Pompilius"/>
                <a:cs typeface="Nautilius Pompilius"/>
                <a:sym typeface="Nautilius Pompilius"/>
              </a:rPr>
              <a:t>Литературное чтение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1740</Words>
  <Application>Microsoft Office PowerPoint</Application>
  <PresentationFormat>Произвольный</PresentationFormat>
  <Paragraphs>262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Waffle Soft</vt:lpstr>
      <vt:lpstr>Cocomat Pro Italics</vt:lpstr>
      <vt:lpstr>Wingdings 2</vt:lpstr>
      <vt:lpstr>Calibri</vt:lpstr>
      <vt:lpstr>Cocomat Pro Bold</vt:lpstr>
      <vt:lpstr>Arial</vt:lpstr>
      <vt:lpstr>Wingdings</vt:lpstr>
      <vt:lpstr>Nautilius Pompilius</vt:lpstr>
      <vt:lpstr>Cocomat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</vt:lpstr>
      <vt:lpstr>Презентация PowerPoint</vt:lpstr>
      <vt:lpstr>Презентация PowerPoint</vt:lpstr>
      <vt:lpstr>Презентация PowerPoint</vt:lpstr>
      <vt:lpstr>РУССКИЙ ЯЗЫК</vt:lpstr>
      <vt:lpstr>МАТЕМАТИКА</vt:lpstr>
      <vt:lpstr>МАТЕМАТИКА</vt:lpstr>
      <vt:lpstr>МАТЕМАТИКА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Выставление триместровых отметок</vt:lpstr>
      <vt:lpstr>Презентация PowerPoint</vt:lpstr>
      <vt:lpstr>Не в пятёрках счастье…</vt:lpstr>
      <vt:lpstr>Презентация PowerPoint</vt:lpstr>
      <vt:lpstr>Презентация PowerPoint</vt:lpstr>
      <vt:lpstr>Пожелание своему ребёнку</vt:lpstr>
      <vt:lpstr>Презентация PowerPoint</vt:lpstr>
      <vt:lpstr>2. ВИЖУ</vt:lpstr>
      <vt:lpstr>3. НРАВИТСЯ</vt:lpstr>
      <vt:lpstr>4. ГОРЖУСЬ</vt:lpstr>
      <vt:lpstr>5. ЦЕНЮ</vt:lpstr>
      <vt:lpstr>6. НАДЕЮСЬ</vt:lpstr>
      <vt:lpstr>7. ВЕРЮ</vt:lpstr>
      <vt:lpstr>8. ОБЕЩАЮ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абзаца</dc:title>
  <dc:creator>Люба</dc:creator>
  <cp:lastModifiedBy>Бочкова Е.В.</cp:lastModifiedBy>
  <cp:revision>17</cp:revision>
  <dcterms:created xsi:type="dcterms:W3CDTF">2006-08-16T00:00:00Z</dcterms:created>
  <dcterms:modified xsi:type="dcterms:W3CDTF">2024-12-03T05:16:11Z</dcterms:modified>
  <dc:identifier>DAGXSd0jC7M</dc:identifier>
</cp:coreProperties>
</file>