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9" r:id="rId2"/>
    <p:sldId id="329" r:id="rId3"/>
    <p:sldId id="330" r:id="rId4"/>
    <p:sldId id="331" r:id="rId5"/>
    <p:sldId id="332" r:id="rId6"/>
    <p:sldId id="339" r:id="rId7"/>
    <p:sldId id="340" r:id="rId8"/>
    <p:sldId id="341" r:id="rId9"/>
    <p:sldId id="333" r:id="rId10"/>
    <p:sldId id="335" r:id="rId11"/>
    <p:sldId id="336" r:id="rId12"/>
    <p:sldId id="326" r:id="rId13"/>
    <p:sldId id="337" r:id="rId14"/>
    <p:sldId id="31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64" autoAdjust="0"/>
  </p:normalViewPr>
  <p:slideViewPr>
    <p:cSldViewPr>
      <p:cViewPr varScale="1">
        <p:scale>
          <a:sx n="116" d="100"/>
          <a:sy n="116" d="100"/>
        </p:scale>
        <p:origin x="14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50017-838D-455F-B030-5C0377B70E5E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C26B6-C52D-43A4-A5AA-20D3A3747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95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C26B6-C52D-43A4-A5AA-20D3A3747C2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99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47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659112" y="4077072"/>
            <a:ext cx="3818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НАТУРАЛЬНЫЕ ЧИСЛА</a:t>
            </a:r>
            <a:endParaRPr lang="ru-RU" sz="20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36000" y="6516000"/>
            <a:ext cx="92160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6525" y="969308"/>
            <a:ext cx="85509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Простые и составные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числа</a:t>
            </a:r>
          </a:p>
          <a:p>
            <a:pPr algn="ctr"/>
            <a:endParaRPr lang="ru-RU" sz="3600" b="1" dirty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  <a:p>
            <a:pPr algn="ctr"/>
            <a:endParaRPr lang="ru-RU" sz="3600" b="1" dirty="0" smtClean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</a:p>
          <a:p>
            <a:pPr algn="ctr"/>
            <a:r>
              <a:rPr lang="ru-R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Математика</a:t>
            </a:r>
            <a:r>
              <a:rPr lang="ru-R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5 класс</a:t>
            </a:r>
            <a:endParaRPr lang="ru-RU" sz="3600" dirty="0"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6766" y="4975850"/>
            <a:ext cx="272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Учитель: Павловская М.П.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836712"/>
            <a:ext cx="4596707" cy="792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1" y="3501008"/>
            <a:ext cx="5249383" cy="648072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1460" y="260648"/>
            <a:ext cx="9132540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Задачи:</a:t>
            </a:r>
            <a:r>
              <a:rPr lang="ru-RU" sz="540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5400" smtClean="0">
                <a:latin typeface="Arial" pitchFamily="34" charset="0"/>
                <a:cs typeface="Arial" pitchFamily="34" charset="0"/>
              </a:rPr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280408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92696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2. Какие числа, удовлетворяющие  неравенству 17≤х≤31, являются</a:t>
            </a:r>
          </a:p>
          <a:p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а) простыми;    б) составными</a:t>
            </a:r>
            <a:endParaRPr lang="ru-RU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934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260648"/>
            <a:ext cx="9132540" cy="61404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Задачи: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355" y="876351"/>
            <a:ext cx="895475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Запишите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все делители данного числа, подчеркните те из них,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которые являются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простыми числами: 1) 21; 2) 30; 3) 48; 4) 54.</a:t>
            </a:r>
          </a:p>
        </p:txBody>
      </p:sp>
    </p:spTree>
    <p:extLst>
      <p:ext uri="{BB962C8B-B14F-4D97-AF65-F5344CB8AC3E}">
        <p14:creationId xmlns:p14="http://schemas.microsoft.com/office/powerpoint/2010/main" val="40564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260648"/>
            <a:ext cx="9132540" cy="61404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Задачи: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29" y="854768"/>
            <a:ext cx="5569437" cy="3419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02" y="3284984"/>
            <a:ext cx="7807506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99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Самостоятельная работа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64704"/>
            <a:ext cx="554355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2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6377" y="260648"/>
            <a:ext cx="4646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Математическая разминка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8485"/>
          <a:stretch/>
        </p:blipFill>
        <p:spPr>
          <a:xfrm>
            <a:off x="757468" y="908720"/>
            <a:ext cx="5436369" cy="155130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29718" y="2590759"/>
            <a:ext cx="70106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Назовите все делители числа: 1) 28; 2) 29; 3) 30; 4) 31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05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организация и самоорганизация учащихся. организация обратной связи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0183" y="272163"/>
            <a:ext cx="45720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Любое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натуральное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число </a:t>
            </a:r>
            <a:r>
              <a:rPr lang="ru-RU" sz="2400" i="1" dirty="0">
                <a:cs typeface="Arial" pitchFamily="34" charset="0"/>
              </a:rPr>
              <a:t>а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имеет не меньше чем два делителя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32230" y="547496"/>
            <a:ext cx="2755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>
                <a:latin typeface="+mj-lt"/>
                <a:cs typeface="Arial" pitchFamily="34" charset="0"/>
              </a:rPr>
              <a:t>а </a:t>
            </a:r>
            <a:r>
              <a:rPr lang="ru-RU" sz="2800" dirty="0">
                <a:latin typeface="+mj-lt"/>
                <a:cs typeface="Arial" pitchFamily="34" charset="0"/>
              </a:rPr>
              <a:t>: 1 = </a:t>
            </a:r>
            <a:r>
              <a:rPr lang="ru-RU" sz="2800" i="1" dirty="0">
                <a:latin typeface="+mj-lt"/>
                <a:cs typeface="Arial" pitchFamily="34" charset="0"/>
              </a:rPr>
              <a:t>а, а </a:t>
            </a:r>
            <a:r>
              <a:rPr lang="ru-RU" sz="2800" dirty="0">
                <a:latin typeface="+mj-lt"/>
                <a:cs typeface="Arial" pitchFamily="34" charset="0"/>
              </a:rPr>
              <a:t>: </a:t>
            </a:r>
            <a:r>
              <a:rPr lang="ru-RU" sz="2800" i="1" dirty="0">
                <a:latin typeface="+mj-lt"/>
                <a:cs typeface="Arial" pitchFamily="34" charset="0"/>
              </a:rPr>
              <a:t>а </a:t>
            </a:r>
            <a:r>
              <a:rPr lang="ru-RU" sz="2800" dirty="0">
                <a:latin typeface="+mj-lt"/>
                <a:cs typeface="Arial" pitchFamily="34" charset="0"/>
              </a:rPr>
              <a:t>= 1.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108000" y="1177362"/>
            <a:ext cx="8954750" cy="828001"/>
            <a:chOff x="2251681" y="1892353"/>
            <a:chExt cx="8954750" cy="828001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251681" y="1892353"/>
              <a:ext cx="8954750" cy="828000"/>
            </a:xfrm>
            <a:prstGeom prst="rect">
              <a:avLst/>
            </a:prstGeom>
            <a:solidFill>
              <a:srgbClr val="F1F5E7"/>
            </a:solidFill>
            <a:ln w="63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 rot="5400000">
              <a:off x="2208113" y="1940644"/>
              <a:ext cx="828000" cy="731420"/>
            </a:xfrm>
            <a:prstGeom prst="triangle">
              <a:avLst/>
            </a:prstGeom>
            <a:solidFill>
              <a:schemeClr val="bg1"/>
            </a:solidFill>
            <a:ln w="63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Равнобедренный треугольник 13"/>
            <p:cNvSpPr>
              <a:spLocks noChangeAspect="1"/>
            </p:cNvSpPr>
            <p:nvPr/>
          </p:nvSpPr>
          <p:spPr>
            <a:xfrm rot="5400000">
              <a:off x="2556000" y="2178000"/>
              <a:ext cx="285277" cy="252000"/>
            </a:xfrm>
            <a:prstGeom prst="triangl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3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814150" y="1257922"/>
            <a:ext cx="82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Натуральное число называют простым, если оно имеет только два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натуральных делителя: единицу и само это число.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57020" y="1956659"/>
            <a:ext cx="58970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Наибольшего простого числа не существует.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29494" y="2262888"/>
            <a:ext cx="8954750" cy="828001"/>
            <a:chOff x="2251681" y="1892353"/>
            <a:chExt cx="8954750" cy="828001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251681" y="1892353"/>
              <a:ext cx="8954750" cy="828000"/>
            </a:xfrm>
            <a:prstGeom prst="rect">
              <a:avLst/>
            </a:prstGeom>
            <a:solidFill>
              <a:srgbClr val="F1F5E7"/>
            </a:solidFill>
            <a:ln w="63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внобедренный треугольник 17"/>
            <p:cNvSpPr/>
            <p:nvPr/>
          </p:nvSpPr>
          <p:spPr>
            <a:xfrm rot="5400000">
              <a:off x="2208113" y="1940644"/>
              <a:ext cx="828000" cy="731420"/>
            </a:xfrm>
            <a:prstGeom prst="triangle">
              <a:avLst/>
            </a:prstGeom>
            <a:solidFill>
              <a:schemeClr val="bg1"/>
            </a:solidFill>
            <a:ln w="63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Равнобедренный треугольник 18"/>
            <p:cNvSpPr>
              <a:spLocks noChangeAspect="1"/>
            </p:cNvSpPr>
            <p:nvPr/>
          </p:nvSpPr>
          <p:spPr>
            <a:xfrm rot="5400000">
              <a:off x="2556000" y="2178000"/>
              <a:ext cx="285277" cy="252000"/>
            </a:xfrm>
            <a:prstGeom prst="triangl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3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554957" y="2325446"/>
            <a:ext cx="82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Натуральное число называют составным, если оно имеет больше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двух натуральных делителей.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7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01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29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73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45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17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7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89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61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336000" y="3887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29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01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73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45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7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89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61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7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29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201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45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17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89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1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33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336000" y="4463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2736000" y="5039534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08303" y="3999380"/>
            <a:ext cx="17334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Найди простые 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числа </a:t>
            </a:r>
            <a:endParaRPr lang="ru-RU" dirty="0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61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133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05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31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349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33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421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493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35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65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637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2773989" y="5637417"/>
            <a:ext cx="556183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24883" y="3158819"/>
            <a:ext cx="15343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Число </a:t>
            </a:r>
            <a:r>
              <a:rPr lang="ru-RU" sz="2800" i="1" dirty="0" smtClean="0">
                <a:solidFill>
                  <a:srgbClr val="C00000"/>
                </a:solidFill>
              </a:rPr>
              <a:t>1</a:t>
            </a:r>
            <a:endParaRPr lang="ru-RU" sz="3200" i="1" dirty="0">
              <a:solidFill>
                <a:srgbClr val="C0000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659277" y="3208309"/>
            <a:ext cx="72204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 относят ни к составным, ни к простым числам.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61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3BC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491880" y="4798894"/>
            <a:ext cx="201622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Число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6136" y="3102648"/>
            <a:ext cx="280831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Составные числа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452811" y="2389408"/>
            <a:ext cx="72008" cy="21602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267744" y="2420888"/>
            <a:ext cx="1512168" cy="57606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004048" y="2420888"/>
            <a:ext cx="1800200" cy="57606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5" name="TextBox 14"/>
          <p:cNvSpPr txBox="1"/>
          <p:nvPr/>
        </p:nvSpPr>
        <p:spPr>
          <a:xfrm>
            <a:off x="2987824" y="1220560"/>
            <a:ext cx="288032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Натуральные числа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8414" y="3040693"/>
            <a:ext cx="280831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Простые числа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37954" y="4509121"/>
            <a:ext cx="273630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rgbClr val="003366"/>
                </a:solidFill>
              </a:rPr>
              <a:t>2</a:t>
            </a:r>
            <a:r>
              <a:rPr lang="ru-RU" sz="3600" dirty="0"/>
              <a:t>, </a:t>
            </a:r>
            <a:r>
              <a:rPr lang="ru-RU" sz="3200" i="1" dirty="0">
                <a:solidFill>
                  <a:srgbClr val="003366"/>
                </a:solidFill>
              </a:rPr>
              <a:t>3</a:t>
            </a:r>
            <a:r>
              <a:rPr lang="ru-RU" sz="3600" dirty="0"/>
              <a:t>, </a:t>
            </a:r>
            <a:r>
              <a:rPr lang="ru-RU" sz="3200" i="1" dirty="0">
                <a:solidFill>
                  <a:srgbClr val="003366"/>
                </a:solidFill>
              </a:rPr>
              <a:t>5</a:t>
            </a:r>
            <a:r>
              <a:rPr lang="ru-RU" sz="3600" dirty="0"/>
              <a:t>, </a:t>
            </a:r>
            <a:r>
              <a:rPr lang="ru-RU" sz="3200" i="1" dirty="0">
                <a:solidFill>
                  <a:srgbClr val="003366"/>
                </a:solidFill>
              </a:rPr>
              <a:t>7</a:t>
            </a:r>
            <a:r>
              <a:rPr lang="ru-RU" sz="3600" dirty="0"/>
              <a:t>, </a:t>
            </a:r>
            <a:r>
              <a:rPr lang="ru-RU" sz="3200" i="1" dirty="0">
                <a:solidFill>
                  <a:srgbClr val="003366"/>
                </a:solidFill>
              </a:rPr>
              <a:t>11</a:t>
            </a:r>
            <a:r>
              <a:rPr lang="ru-RU" sz="3600" dirty="0"/>
              <a:t>…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12160" y="4365105"/>
            <a:ext cx="273630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rgbClr val="003366"/>
                </a:solidFill>
              </a:rPr>
              <a:t>4</a:t>
            </a:r>
            <a:r>
              <a:rPr lang="ru-RU" sz="3600" dirty="0"/>
              <a:t>, </a:t>
            </a:r>
            <a:r>
              <a:rPr lang="ru-RU" sz="3200" i="1" dirty="0">
                <a:solidFill>
                  <a:srgbClr val="003366"/>
                </a:solidFill>
              </a:rPr>
              <a:t>6</a:t>
            </a:r>
            <a:r>
              <a:rPr lang="ru-RU" sz="3600" dirty="0"/>
              <a:t>, </a:t>
            </a:r>
            <a:r>
              <a:rPr lang="ru-RU" sz="3200" i="1" dirty="0">
                <a:solidFill>
                  <a:srgbClr val="003366"/>
                </a:solidFill>
              </a:rPr>
              <a:t>8</a:t>
            </a:r>
            <a:r>
              <a:rPr lang="ru-RU" sz="3600" dirty="0"/>
              <a:t>, </a:t>
            </a:r>
            <a:r>
              <a:rPr lang="ru-RU" sz="3200" i="1" dirty="0">
                <a:solidFill>
                  <a:srgbClr val="003366"/>
                </a:solidFill>
              </a:rPr>
              <a:t>9</a:t>
            </a:r>
            <a:r>
              <a:rPr lang="ru-RU" sz="3600" dirty="0"/>
              <a:t>, </a:t>
            </a:r>
            <a:r>
              <a:rPr lang="ru-RU" sz="3200" i="1" dirty="0">
                <a:solidFill>
                  <a:srgbClr val="003366"/>
                </a:solidFill>
              </a:rPr>
              <a:t>10</a:t>
            </a:r>
            <a:r>
              <a:rPr lang="ru-RU" sz="3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6993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2" grpId="0" animBg="1"/>
      <p:bldP spid="22" grpId="1" animBg="1"/>
      <p:bldP spid="15" grpId="0" animBg="1"/>
      <p:bldP spid="19" grpId="0" build="allAtOnce" animBg="1"/>
      <p:bldP spid="5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schoolfiles.ru/wp-content/uploads/2022/06/tablitsa-prostyh-chisel-do-1000-1024x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080342" cy="642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74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6185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Есть ли среди данных чисел простые?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550" y="836712"/>
            <a:ext cx="4842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а) 1, 11, 21, 31, 41, 51, 61, 71, 81, 91;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700808"/>
            <a:ext cx="4842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б) 2, 12, 22, 32, 42, 52, 62, 72, 82, 92;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708920"/>
            <a:ext cx="4842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9, 19, 29, 39, 49, 59, 69, 79, 89, 99;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61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Докажите, что данное число является составным: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210" y="90872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а) 25;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4737" y="1606014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smtClean="0"/>
              <a:t>в) 192;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1877" y="2681439"/>
            <a:ext cx="4698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Какое простое число делится</a:t>
            </a:r>
            <a:r>
              <a:rPr lang="ru-RU" dirty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3356754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а) на 2;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47864" y="3356753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б) на 5;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334417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smtClean="0"/>
              <a:t>в) на 19;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4884" y="4261361"/>
            <a:ext cx="80355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Укажите такое число </a:t>
            </a:r>
            <a:r>
              <a:rPr lang="ru-RU" sz="3200" i="1" dirty="0">
                <a:solidFill>
                  <a:srgbClr val="C00000"/>
                </a:solidFill>
              </a:rPr>
              <a:t>а</a:t>
            </a:r>
            <a:r>
              <a:rPr lang="ru-RU" sz="2800" dirty="0">
                <a:solidFill>
                  <a:srgbClr val="C00000"/>
                </a:solidFill>
              </a:rPr>
              <a:t> при котором произведение 7 ∙ </a:t>
            </a:r>
            <a:r>
              <a:rPr lang="ru-RU" sz="3200" i="1" dirty="0">
                <a:solidFill>
                  <a:srgbClr val="C00000"/>
                </a:solidFill>
              </a:rPr>
              <a:t>а</a:t>
            </a:r>
            <a:r>
              <a:rPr lang="ru-RU" sz="2800" dirty="0">
                <a:solidFill>
                  <a:srgbClr val="C00000"/>
                </a:solidFill>
              </a:rPr>
              <a:t> является простым числом.</a:t>
            </a:r>
          </a:p>
        </p:txBody>
      </p:sp>
    </p:spTree>
    <p:extLst>
      <p:ext uri="{BB962C8B-B14F-4D97-AF65-F5344CB8AC3E}">
        <p14:creationId xmlns:p14="http://schemas.microsoft.com/office/powerpoint/2010/main" val="334978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052736"/>
            <a:ext cx="845289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а) Может ли сумма двух простых чисел быть простым числом?</a:t>
            </a:r>
            <a:endParaRPr lang="ru-RU" sz="2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-36000"/>
            <a:ext cx="9144000" cy="61404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solidFill>
                  <a:srgbClr val="C00000"/>
                </a:solidFill>
              </a:rPr>
              <a:t>Простые и составные числа</a:t>
            </a:r>
            <a:endParaRPr lang="ru-RU" sz="6000" dirty="0">
              <a:ln>
                <a:solidFill>
                  <a:schemeClr val="bg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420888"/>
            <a:ext cx="845289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б) Может ли произведение  двух простых чисел быть простым числом?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674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368" y="764704"/>
            <a:ext cx="6711486" cy="17656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23" y="4197882"/>
            <a:ext cx="4320480" cy="50687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1460" y="260648"/>
            <a:ext cx="9132540" cy="61404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0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Разложение на множители: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t="6890"/>
          <a:stretch/>
        </p:blipFill>
        <p:spPr>
          <a:xfrm>
            <a:off x="305292" y="2740424"/>
            <a:ext cx="5696624" cy="124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478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390</Words>
  <Application>Microsoft Office PowerPoint</Application>
  <PresentationFormat>Экран (4:3)</PresentationFormat>
  <Paragraphs>86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Tahoma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Задачи: </vt:lpstr>
      <vt:lpstr>Задачи: </vt:lpstr>
      <vt:lpstr>Самостоятельная работа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Пользователь</cp:lastModifiedBy>
  <cp:revision>210</cp:revision>
  <dcterms:created xsi:type="dcterms:W3CDTF">2021-10-31T04:25:13Z</dcterms:created>
  <dcterms:modified xsi:type="dcterms:W3CDTF">2022-11-04T12:58:47Z</dcterms:modified>
</cp:coreProperties>
</file>