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1" r:id="rId2"/>
  </p:sldMasterIdLst>
  <p:notesMasterIdLst>
    <p:notesMasterId r:id="rId27"/>
  </p:notesMasterIdLst>
  <p:sldIdLst>
    <p:sldId id="256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81" r:id="rId19"/>
    <p:sldId id="282" r:id="rId20"/>
    <p:sldId id="283" r:id="rId21"/>
    <p:sldId id="284" r:id="rId22"/>
    <p:sldId id="285" r:id="rId23"/>
    <p:sldId id="286" r:id="rId24"/>
    <p:sldId id="293" r:id="rId25"/>
    <p:sldId id="294" r:id="rId2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7" roundtripDataSignature="AMtx7mi0Tx38OoK+AlU2dkmQUjcQLYVMP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75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51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47" Type="http://customschemas.google.com/relationships/presentationmetadata" Target="metadata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4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4700" y="485775"/>
            <a:ext cx="2332038" cy="1311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" name="Google Shape;56;p1:notes"/>
          <p:cNvSpPr txBox="1">
            <a:spLocks noGrp="1"/>
          </p:cNvSpPr>
          <p:nvPr>
            <p:ph type="body" idx="1"/>
          </p:nvPr>
        </p:nvSpPr>
        <p:spPr>
          <a:xfrm>
            <a:off x="388189" y="1869393"/>
            <a:ext cx="3105600" cy="15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450" tIns="23725" rIns="47450" bIns="237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ru" sz="1200" b="1">
                <a:latin typeface="Arial"/>
                <a:ea typeface="Arial"/>
                <a:cs typeface="Arial"/>
                <a:sym typeface="Arial"/>
              </a:rPr>
              <a:t>Тип урока:</a:t>
            </a:r>
            <a:r>
              <a:rPr lang="ru" sz="1200"/>
              <a:t> </a:t>
            </a:r>
            <a:r>
              <a:rPr lang="ru" sz="1200">
                <a:solidFill>
                  <a:schemeClr val="dk1"/>
                </a:solidFill>
              </a:rPr>
              <a:t>повторение и закрепление.  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ru" sz="1200" b="1">
                <a:latin typeface="Arial"/>
                <a:ea typeface="Arial"/>
                <a:cs typeface="Arial"/>
                <a:sym typeface="Arial"/>
              </a:rPr>
              <a:t>Цель урока:</a:t>
            </a:r>
            <a:r>
              <a:rPr lang="ru" sz="12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" sz="1200"/>
              <a:t>обобщение знаний по теме «В</a:t>
            </a:r>
            <a:r>
              <a:rPr lang="ru" sz="1200">
                <a:latin typeface="Arial"/>
                <a:ea typeface="Arial"/>
                <a:cs typeface="Arial"/>
                <a:sym typeface="Arial"/>
              </a:rPr>
              <a:t>ычислени</a:t>
            </a:r>
            <a:r>
              <a:rPr lang="ru" sz="1200"/>
              <a:t>е суммы и разности удобным способом».</a:t>
            </a:r>
            <a:endParaRPr sz="12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ru" sz="1200" b="1">
                <a:latin typeface="Arial"/>
                <a:ea typeface="Arial"/>
                <a:cs typeface="Arial"/>
                <a:sym typeface="Arial"/>
              </a:rPr>
              <a:t>Результаты:</a:t>
            </a:r>
            <a:endParaRPr sz="1200" b="1">
              <a:latin typeface="Arial"/>
              <a:ea typeface="Arial"/>
              <a:cs typeface="Arial"/>
              <a:sym typeface="Arial"/>
            </a:endParaRPr>
          </a:p>
          <a:p>
            <a:pPr marL="317500" lvl="0" indent="-241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ru" sz="1200">
                <a:solidFill>
                  <a:schemeClr val="dk1"/>
                </a:solidFill>
                <a:highlight>
                  <a:srgbClr val="EDF2FA"/>
                </a:highlight>
              </a:rPr>
              <a:t>Л</a:t>
            </a:r>
            <a:r>
              <a:rPr lang="ru" sz="1200">
                <a:solidFill>
                  <a:schemeClr val="dk1"/>
                </a:solidFill>
                <a:highlight>
                  <a:srgbClr val="EDF2FA"/>
                </a:highlight>
                <a:latin typeface="Arial"/>
                <a:ea typeface="Arial"/>
                <a:cs typeface="Arial"/>
                <a:sym typeface="Arial"/>
              </a:rPr>
              <a:t>ичностные: </a:t>
            </a:r>
            <a:r>
              <a:rPr lang="ru" sz="1200">
                <a:solidFill>
                  <a:schemeClr val="dk1"/>
                </a:solidFill>
                <a:highlight>
                  <a:srgbClr val="EDF2FA"/>
                </a:highlight>
              </a:rPr>
              <a:t>осознавать необходимость изучения математики для адаптации к жизненным ситуациям, для развития общей культуры человека, способности мыслить, рассуждать, выдвигать предположения и доказывать или опровергать их.</a:t>
            </a:r>
            <a:endParaRPr sz="1200">
              <a:solidFill>
                <a:schemeClr val="dk1"/>
              </a:solidFill>
              <a:highlight>
                <a:srgbClr val="EDF2FA"/>
              </a:highlight>
            </a:endParaRPr>
          </a:p>
          <a:p>
            <a:pPr marL="317500" lvl="0" indent="-241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ru" sz="1200"/>
              <a:t>Предметные: использовать приёмы </a:t>
            </a:r>
            <a:r>
              <a:rPr lang="ru" sz="1200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прибавления и вычитания однозначного числа с переходом через разряд.</a:t>
            </a:r>
            <a:endParaRPr sz="1200"/>
          </a:p>
          <a:p>
            <a:pPr marL="317500" lvl="0" indent="-241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ru" sz="1200"/>
              <a:t>М</a:t>
            </a:r>
            <a:r>
              <a:rPr lang="ru" sz="1200">
                <a:latin typeface="Arial"/>
                <a:ea typeface="Arial"/>
                <a:cs typeface="Arial"/>
                <a:sym typeface="Arial"/>
              </a:rPr>
              <a:t>етапредметные: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marL="3175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ru" sz="1200"/>
              <a:t>—</a:t>
            </a:r>
            <a:r>
              <a:rPr lang="ru" sz="1200">
                <a:latin typeface="Arial"/>
                <a:ea typeface="Arial"/>
                <a:cs typeface="Arial"/>
                <a:sym typeface="Arial"/>
              </a:rPr>
              <a:t> регулятивные: проверять правильность вычисления с помощью другого приёма выполнения действия, обратного действия;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marL="3175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ru" sz="1200"/>
              <a:t>—</a:t>
            </a:r>
            <a:r>
              <a:rPr lang="ru" sz="1200">
                <a:latin typeface="Arial"/>
                <a:ea typeface="Arial"/>
                <a:cs typeface="Arial"/>
                <a:sym typeface="Arial"/>
              </a:rPr>
              <a:t> коммуникативные: комментировать ход вычислений; записывать, читать число, числовое выражение;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marL="3175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ru" sz="1200"/>
              <a:t>—</a:t>
            </a:r>
            <a:r>
              <a:rPr lang="ru" sz="1200">
                <a:latin typeface="Arial"/>
                <a:ea typeface="Arial"/>
                <a:cs typeface="Arial"/>
                <a:sym typeface="Arial"/>
              </a:rPr>
              <a:t> познавательные: наблюдать математические отношения (часть</a:t>
            </a:r>
            <a:r>
              <a:rPr lang="ru" sz="1200"/>
              <a:t> — </a:t>
            </a:r>
            <a:r>
              <a:rPr lang="ru" sz="1200">
                <a:latin typeface="Arial"/>
                <a:ea typeface="Arial"/>
                <a:cs typeface="Arial"/>
                <a:sym typeface="Arial"/>
              </a:rPr>
              <a:t>целое, больше</a:t>
            </a:r>
            <a:r>
              <a:rPr lang="ru" sz="1200"/>
              <a:t> — </a:t>
            </a:r>
            <a:r>
              <a:rPr lang="ru" sz="1200">
                <a:latin typeface="Arial"/>
                <a:ea typeface="Arial"/>
                <a:cs typeface="Arial"/>
                <a:sym typeface="Arial"/>
              </a:rPr>
              <a:t>меньше)</a:t>
            </a:r>
            <a:r>
              <a:rPr lang="ru" sz="1200"/>
              <a:t> </a:t>
            </a:r>
            <a:r>
              <a:rPr lang="ru" sz="1200">
                <a:latin typeface="Arial"/>
                <a:ea typeface="Arial"/>
                <a:cs typeface="Arial"/>
                <a:sym typeface="Arial"/>
              </a:rPr>
              <a:t>в окружающем мире</a:t>
            </a:r>
            <a:r>
              <a:rPr lang="ru" sz="1200"/>
              <a:t>.</a:t>
            </a:r>
            <a:endParaRPr sz="1200"/>
          </a:p>
        </p:txBody>
      </p:sp>
      <p:sp>
        <p:nvSpPr>
          <p:cNvPr id="57" name="Google Shape;57;p1:notes"/>
          <p:cNvSpPr txBox="1">
            <a:spLocks noGrp="1"/>
          </p:cNvSpPr>
          <p:nvPr>
            <p:ph type="sldNum" idx="12"/>
          </p:nvPr>
        </p:nvSpPr>
        <p:spPr>
          <a:xfrm>
            <a:off x="2198838" y="3689555"/>
            <a:ext cx="1682400" cy="19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450" tIns="23725" rIns="47450" bIns="237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ru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 sz="1200" b="1" dirty="0"/>
              <a:t>Повторение</a:t>
            </a:r>
            <a:endParaRPr sz="1200" b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 sz="1200" dirty="0"/>
              <a:t> </a:t>
            </a:r>
            <a:endParaRPr sz="12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 sz="1200" dirty="0"/>
              <a:t>— Прибавляем 5 по частям. Сначала прибавляем до круглого числа 40 два, а затем ещё 3.</a:t>
            </a:r>
            <a:endParaRPr sz="12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 sz="1200" dirty="0">
                <a:solidFill>
                  <a:schemeClr val="dk1"/>
                </a:solidFill>
              </a:rPr>
              <a:t>— Почему так удобно вычислять?</a:t>
            </a:r>
            <a:endParaRPr sz="1200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4" name="Google Shape;174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ru" sz="1200" b="1">
                <a:solidFill>
                  <a:schemeClr val="dk1"/>
                </a:solidFill>
              </a:rPr>
              <a:t>Повторение</a:t>
            </a:r>
            <a:endParaRPr sz="1200" b="1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 sz="1200">
                <a:solidFill>
                  <a:schemeClr val="dk1"/>
                </a:solidFill>
              </a:rPr>
              <a:t>— Какие свойства сложения вы знаете? (Переместительное и сочетательное.)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 sz="1200">
                <a:solidFill>
                  <a:schemeClr val="dk1"/>
                </a:solidFill>
              </a:rPr>
              <a:t>— Посмотрите на первое выражение. Как удобнее найти его значение? (24 + 6 + 7)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 sz="1200">
                <a:solidFill>
                  <a:schemeClr val="dk1"/>
                </a:solidFill>
              </a:rPr>
              <a:t>— Найдите значение выражения (37).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 sz="1200">
                <a:solidFill>
                  <a:schemeClr val="dk1"/>
                </a:solidFill>
              </a:rPr>
              <a:t>— Какое свойство сложения вы использовали? (Переместительное.)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 sz="1200">
                <a:solidFill>
                  <a:schemeClr val="dk1"/>
                </a:solidFill>
              </a:rPr>
              <a:t>— Посмотрите на второе выражение. Как удобнее найти его значение? (23 + (6 + 4))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 sz="1200">
                <a:solidFill>
                  <a:schemeClr val="dk1"/>
                </a:solidFill>
              </a:rPr>
              <a:t>— Найдите значение выражения (33).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 sz="1200">
                <a:solidFill>
                  <a:schemeClr val="dk1"/>
                </a:solidFill>
              </a:rPr>
              <a:t>— Какое свойство сложения вы использовали? (Сочетательное.)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 sz="1200">
                <a:solidFill>
                  <a:schemeClr val="dk1"/>
                </a:solidFill>
              </a:rPr>
              <a:t>— Посмотрите на третье выражение. Как удобнее найти его значение? ((24 + 6) + (7 + 3))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 sz="1200">
                <a:solidFill>
                  <a:schemeClr val="dk1"/>
                </a:solidFill>
              </a:rPr>
              <a:t>— Найдите значение выражения (40).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 sz="1200">
                <a:solidFill>
                  <a:schemeClr val="dk1"/>
                </a:solidFill>
              </a:rPr>
              <a:t>— Какое свойство сложения вы использовали? (Сочетательное и переместительное.)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 sz="1200">
                <a:solidFill>
                  <a:schemeClr val="dk1"/>
                </a:solidFill>
              </a:rPr>
              <a:t>— Посмотрите на четвёртое выражение. Как удобнее найти его значение? ((32 + 8) + (7 + 3))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 sz="1200">
                <a:solidFill>
                  <a:schemeClr val="dk1"/>
                </a:solidFill>
              </a:rPr>
              <a:t>— Найдите значение выражения (50).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 sz="1200">
                <a:solidFill>
                  <a:schemeClr val="dk1"/>
                </a:solidFill>
              </a:rPr>
              <a:t>— Какое свойство сложения вы использовали? (Сочетательное и переместительное.)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 sz="1200">
                <a:solidFill>
                  <a:schemeClr val="dk1"/>
                </a:solidFill>
              </a:rPr>
              <a:t>— Как эти свойства связаны с удобным способом вычисления суммы?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33463" y="647700"/>
            <a:ext cx="3108325" cy="17478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4" name="Google Shape;184;p14:notes"/>
          <p:cNvSpPr txBox="1">
            <a:spLocks noGrp="1"/>
          </p:cNvSpPr>
          <p:nvPr>
            <p:ph type="body" idx="1"/>
          </p:nvPr>
        </p:nvSpPr>
        <p:spPr>
          <a:xfrm>
            <a:off x="517585" y="2492347"/>
            <a:ext cx="4140600" cy="20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50" tIns="31625" rIns="63250" bIns="316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ru" sz="1200" b="1"/>
              <a:t>Сверяемся с целями </a:t>
            </a:r>
            <a:endParaRPr sz="1200" b="1"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>
                <a:solidFill>
                  <a:schemeClr val="dk1"/>
                </a:solidFill>
              </a:rPr>
              <a:t>— </a:t>
            </a:r>
            <a:r>
              <a:rPr lang="ru" sz="1200">
                <a:solidFill>
                  <a:schemeClr val="dk1"/>
                </a:solidFill>
              </a:rPr>
              <a:t>Какой цели мы достигли? Что будем делать дальше?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endParaRPr/>
          </a:p>
        </p:txBody>
      </p:sp>
      <p:sp>
        <p:nvSpPr>
          <p:cNvPr id="185" name="Google Shape;185;p14:notes"/>
          <p:cNvSpPr txBox="1">
            <a:spLocks noGrp="1"/>
          </p:cNvSpPr>
          <p:nvPr>
            <p:ph type="sldNum" idx="12"/>
          </p:nvPr>
        </p:nvSpPr>
        <p:spPr>
          <a:xfrm>
            <a:off x="2931783" y="4919059"/>
            <a:ext cx="2242800" cy="2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50" tIns="31625" rIns="63250" bIns="316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ru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33463" y="647700"/>
            <a:ext cx="3108325" cy="17478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9" name="Google Shape;199;p15:notes"/>
          <p:cNvSpPr txBox="1">
            <a:spLocks noGrp="1"/>
          </p:cNvSpPr>
          <p:nvPr>
            <p:ph type="body" idx="1"/>
          </p:nvPr>
        </p:nvSpPr>
        <p:spPr>
          <a:xfrm>
            <a:off x="517585" y="2492347"/>
            <a:ext cx="4140600" cy="20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50" tIns="31625" rIns="63250" bIns="316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ru" b="1">
                <a:latin typeface="Arial"/>
                <a:ea typeface="Arial"/>
                <a:cs typeface="Arial"/>
                <a:sym typeface="Arial"/>
              </a:rPr>
              <a:t>Физкультминутка</a:t>
            </a:r>
            <a:endParaRPr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endParaRPr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ru">
                <a:latin typeface="Arial"/>
                <a:ea typeface="Arial"/>
                <a:cs typeface="Arial"/>
                <a:sym typeface="Arial"/>
              </a:rPr>
              <a:t>— Давайте теперь разомн</a:t>
            </a:r>
            <a:r>
              <a:rPr lang="ru"/>
              <a:t>ё</a:t>
            </a:r>
            <a:r>
              <a:rPr lang="ru">
                <a:latin typeface="Arial"/>
                <a:ea typeface="Arial"/>
                <a:cs typeface="Arial"/>
                <a:sym typeface="Arial"/>
              </a:rPr>
              <a:t>мся с Гришей.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ru">
                <a:latin typeface="Arial"/>
                <a:ea typeface="Arial"/>
                <a:cs typeface="Arial"/>
                <a:sym typeface="Arial"/>
              </a:rPr>
              <a:t>— Дотроньтесь правой рукой до носа.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ru">
                <a:latin typeface="Arial"/>
                <a:ea typeface="Arial"/>
                <a:cs typeface="Arial"/>
                <a:sym typeface="Arial"/>
              </a:rPr>
              <a:t>— Дотроньтесь левой рукой до правого уха.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ru">
                <a:latin typeface="Arial"/>
                <a:ea typeface="Arial"/>
                <a:cs typeface="Arial"/>
                <a:sym typeface="Arial"/>
              </a:rPr>
              <a:t>— Положите ладонь левой руки на голову.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ru">
                <a:latin typeface="Arial"/>
                <a:ea typeface="Arial"/>
                <a:cs typeface="Arial"/>
                <a:sym typeface="Arial"/>
              </a:rPr>
              <a:t>— Дотроньтесь правой рукой до подбородка.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ru">
                <a:latin typeface="Arial"/>
                <a:ea typeface="Arial"/>
                <a:cs typeface="Arial"/>
                <a:sym typeface="Arial"/>
              </a:rPr>
              <a:t>— Положите ладонь правой руки на живот.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ru">
                <a:latin typeface="Arial"/>
                <a:ea typeface="Arial"/>
                <a:cs typeface="Arial"/>
                <a:sym typeface="Arial"/>
              </a:rPr>
              <a:t>— Положите ладонь левой руки на правое плечо.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ru">
                <a:latin typeface="Arial"/>
                <a:ea typeface="Arial"/>
                <a:cs typeface="Arial"/>
                <a:sym typeface="Arial"/>
              </a:rPr>
              <a:t>— Дотроньтесь левой рукой до носа.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r>
              <a:rPr lang="ru">
                <a:latin typeface="Arial"/>
                <a:ea typeface="Arial"/>
                <a:cs typeface="Arial"/>
                <a:sym typeface="Arial"/>
              </a:rPr>
              <a:t>— Дотроньтесь правой рукой до левого уха.</a:t>
            </a:r>
            <a:endParaRPr/>
          </a:p>
        </p:txBody>
      </p:sp>
      <p:sp>
        <p:nvSpPr>
          <p:cNvPr id="200" name="Google Shape;200;p15:notes"/>
          <p:cNvSpPr txBox="1">
            <a:spLocks noGrp="1"/>
          </p:cNvSpPr>
          <p:nvPr>
            <p:ph type="sldNum" idx="12"/>
          </p:nvPr>
        </p:nvSpPr>
        <p:spPr>
          <a:xfrm>
            <a:off x="2931783" y="4919059"/>
            <a:ext cx="2242800" cy="2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50" tIns="31625" rIns="63250" bIns="316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ru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5" name="Google Shape;205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 sz="1200" b="1">
                <a:solidFill>
                  <a:schemeClr val="dk1"/>
                </a:solidFill>
              </a:rPr>
              <a:t>Повторение</a:t>
            </a:r>
            <a:endParaRPr sz="12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 sz="1200">
                <a:solidFill>
                  <a:schemeClr val="dk1"/>
                </a:solidFill>
              </a:rPr>
              <a:t>— Посмотрите на картинку? Что вы видите?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 sz="1200">
                <a:solidFill>
                  <a:schemeClr val="dk1"/>
                </a:solidFill>
              </a:rPr>
              <a:t>— Сколько яблок может поместиться в один ящик?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 sz="1200">
                <a:solidFill>
                  <a:schemeClr val="dk1"/>
                </a:solidFill>
              </a:rPr>
              <a:t>— Сколько полных ящиков с яблоками? (5)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 sz="1200">
                <a:solidFill>
                  <a:schemeClr val="dk1"/>
                </a:solidFill>
              </a:rPr>
              <a:t>— Сколько яблок в последнем ящике? (3)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 sz="1200">
                <a:solidFill>
                  <a:schemeClr val="dk1"/>
                </a:solidFill>
              </a:rPr>
              <a:t>— Сколько всего яблок в ящиках? (53)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 sz="1200">
                <a:solidFill>
                  <a:schemeClr val="dk1"/>
                </a:solidFill>
              </a:rPr>
              <a:t>— Продавец хочет продать 6 яблок.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 sz="1200">
                <a:solidFill>
                  <a:schemeClr val="dk1"/>
                </a:solidFill>
              </a:rPr>
              <a:t>— Составим выражение. (53 − 6)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 sz="1200">
                <a:solidFill>
                  <a:schemeClr val="dk1"/>
                </a:solidFill>
              </a:rPr>
              <a:t>— Сколько яблок можем забрать из последнего ящика? (3)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 sz="1200">
                <a:solidFill>
                  <a:schemeClr val="dk1"/>
                </a:solidFill>
              </a:rPr>
              <a:t>— Сколько надо будет потом ещё забрать? (3)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 sz="1200">
                <a:solidFill>
                  <a:schemeClr val="dk1"/>
                </a:solidFill>
              </a:rPr>
              <a:t>— Сделайте вывод: как удобно из 53 вычесть 6? (Вычитать по частям, сначала 3, так как это доведение до круглого, затем ещё 3.)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 sz="1200">
                <a:solidFill>
                  <a:schemeClr val="dk1"/>
                </a:solidFill>
              </a:rPr>
              <a:t>— Найдите значение выражения. Какой результат у вас получился? (47)</a:t>
            </a:r>
            <a:endParaRPr sz="120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00" i="1">
                <a:solidFill>
                  <a:schemeClr val="dk1"/>
                </a:solidFill>
              </a:rPr>
              <a:t>Заметка:</a:t>
            </a:r>
            <a:r>
              <a:rPr lang="ru" sz="1200">
                <a:solidFill>
                  <a:schemeClr val="dk1"/>
                </a:solidFill>
              </a:rPr>
              <a:t> это задание вы можете провести, показав в презентации, или провести интерактивно, загрузив урок «</a:t>
            </a:r>
            <a:r>
              <a:rPr lang="ru" sz="1200" b="1">
                <a:solidFill>
                  <a:schemeClr val="dk1"/>
                </a:solidFill>
              </a:rPr>
              <a:t>Вычисление суммы и разности удобным способом» </a:t>
            </a:r>
            <a:r>
              <a:rPr lang="ru" sz="1200">
                <a:solidFill>
                  <a:schemeClr val="dk1"/>
                </a:solidFill>
              </a:rPr>
              <a:t>из сервиса </a:t>
            </a:r>
            <a:r>
              <a:rPr lang="ru" sz="1200" b="1">
                <a:solidFill>
                  <a:schemeClr val="dk1"/>
                </a:solidFill>
              </a:rPr>
              <a:t>«Подготовка к уроку».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268db8266c8_1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3" name="Google Shape;213;g268db8266c8_1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 sz="1200" b="1">
                <a:solidFill>
                  <a:schemeClr val="dk1"/>
                </a:solidFill>
              </a:rPr>
              <a:t>Проверка</a:t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1" name="Google Shape;221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 sz="1200" b="1"/>
              <a:t>Повторение</a:t>
            </a:r>
            <a:endParaRPr sz="12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 sz="1200"/>
              <a:t>— На какой линейке показано правильное нахождение разности? Почему?</a:t>
            </a:r>
            <a:endParaRPr sz="12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00" i="1">
                <a:solidFill>
                  <a:schemeClr val="dk1"/>
                </a:solidFill>
              </a:rPr>
              <a:t>Заметка:</a:t>
            </a:r>
            <a:r>
              <a:rPr lang="ru" sz="1200">
                <a:solidFill>
                  <a:schemeClr val="dk1"/>
                </a:solidFill>
              </a:rPr>
              <a:t> это задание вы можете провести, показав в презентации, или провести интерактивно, загрузив урок «</a:t>
            </a:r>
            <a:r>
              <a:rPr lang="ru" sz="1200" b="1">
                <a:solidFill>
                  <a:schemeClr val="dk1"/>
                </a:solidFill>
              </a:rPr>
              <a:t>Вычисление суммы и разности удобным способом» </a:t>
            </a:r>
            <a:r>
              <a:rPr lang="ru" sz="1200">
                <a:solidFill>
                  <a:schemeClr val="dk1"/>
                </a:solidFill>
              </a:rPr>
              <a:t>из сервиса </a:t>
            </a:r>
            <a:r>
              <a:rPr lang="ru" sz="1200" b="1">
                <a:solidFill>
                  <a:schemeClr val="dk1"/>
                </a:solidFill>
              </a:rPr>
              <a:t>«Подготовка к уроку».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4700" y="485775"/>
            <a:ext cx="2332038" cy="1311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7" name="Google Shape;327;p26:notes"/>
          <p:cNvSpPr txBox="1">
            <a:spLocks noGrp="1"/>
          </p:cNvSpPr>
          <p:nvPr>
            <p:ph type="body" idx="1"/>
          </p:nvPr>
        </p:nvSpPr>
        <p:spPr>
          <a:xfrm>
            <a:off x="388189" y="1869392"/>
            <a:ext cx="3105600" cy="15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450" tIns="23725" rIns="47450" bIns="237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ru" b="1">
                <a:latin typeface="Arial"/>
                <a:ea typeface="Arial"/>
                <a:cs typeface="Arial"/>
                <a:sym typeface="Arial"/>
              </a:rPr>
              <a:t>Закрепление (базовый уровень)</a:t>
            </a:r>
            <a:endParaRPr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ru">
                <a:latin typeface="Arial"/>
                <a:ea typeface="Arial"/>
                <a:cs typeface="Arial"/>
                <a:sym typeface="Arial"/>
              </a:rPr>
              <a:t>— Ребята, подготовьте простой карандаш</a:t>
            </a:r>
            <a:r>
              <a:rPr lang="ru"/>
              <a:t> и</a:t>
            </a:r>
            <a:r>
              <a:rPr lang="ru">
                <a:latin typeface="Arial"/>
                <a:ea typeface="Arial"/>
                <a:cs typeface="Arial"/>
                <a:sym typeface="Arial"/>
              </a:rPr>
              <a:t> ручку. Выполните задания на рабочих листах.</a:t>
            </a:r>
            <a:br>
              <a:rPr lang="ru">
                <a:latin typeface="Arial"/>
                <a:ea typeface="Arial"/>
                <a:cs typeface="Arial"/>
                <a:sym typeface="Arial"/>
              </a:rPr>
            </a:br>
            <a:r>
              <a:rPr lang="ru">
                <a:latin typeface="Arial"/>
                <a:ea typeface="Arial"/>
                <a:cs typeface="Arial"/>
                <a:sym typeface="Arial"/>
              </a:rPr>
              <a:t/>
            </a:r>
            <a:br>
              <a:rPr lang="ru">
                <a:latin typeface="Arial"/>
                <a:ea typeface="Arial"/>
                <a:cs typeface="Arial"/>
                <a:sym typeface="Arial"/>
              </a:rPr>
            </a:br>
            <a:r>
              <a:rPr lang="ru" sz="1200" i="1">
                <a:solidFill>
                  <a:schemeClr val="dk1"/>
                </a:solidFill>
              </a:rPr>
              <a:t>Заметка:</a:t>
            </a:r>
            <a:r>
              <a:rPr lang="ru" sz="1200">
                <a:solidFill>
                  <a:schemeClr val="dk1"/>
                </a:solidFill>
              </a:rPr>
              <a:t> это задание вы можете провести, показав в презентации, или провести интерактивно, загрузив урок «</a:t>
            </a:r>
            <a:r>
              <a:rPr lang="ru" sz="1200" b="1">
                <a:solidFill>
                  <a:schemeClr val="dk1"/>
                </a:solidFill>
              </a:rPr>
              <a:t>Вычисление суммы и разности удобным способом» </a:t>
            </a:r>
            <a:r>
              <a:rPr lang="ru" sz="1200">
                <a:solidFill>
                  <a:schemeClr val="dk1"/>
                </a:solidFill>
              </a:rPr>
              <a:t>из сервиса </a:t>
            </a:r>
            <a:r>
              <a:rPr lang="ru" sz="1200" b="1">
                <a:solidFill>
                  <a:schemeClr val="dk1"/>
                </a:solidFill>
              </a:rPr>
              <a:t>«Подготовка к уроку».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26:notes"/>
          <p:cNvSpPr txBox="1">
            <a:spLocks noGrp="1"/>
          </p:cNvSpPr>
          <p:nvPr>
            <p:ph type="sldNum" idx="12"/>
          </p:nvPr>
        </p:nvSpPr>
        <p:spPr>
          <a:xfrm>
            <a:off x="2198838" y="3689555"/>
            <a:ext cx="1682400" cy="19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450" tIns="23725" rIns="47450" bIns="237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ru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17</a:t>
            </a:fld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4700" y="485775"/>
            <a:ext cx="2332038" cy="1311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6" name="Google Shape;346;p27:notes"/>
          <p:cNvSpPr txBox="1">
            <a:spLocks noGrp="1"/>
          </p:cNvSpPr>
          <p:nvPr>
            <p:ph type="body" idx="1"/>
          </p:nvPr>
        </p:nvSpPr>
        <p:spPr>
          <a:xfrm>
            <a:off x="388189" y="1869392"/>
            <a:ext cx="3105600" cy="15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450" tIns="23725" rIns="47450" bIns="237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ru" b="1">
                <a:latin typeface="Arial"/>
                <a:ea typeface="Arial"/>
                <a:cs typeface="Arial"/>
                <a:sym typeface="Arial"/>
              </a:rPr>
              <a:t>Проверка</a:t>
            </a:r>
            <a:endParaRPr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ru">
                <a:latin typeface="Arial"/>
                <a:ea typeface="Arial"/>
                <a:cs typeface="Arial"/>
                <a:sym typeface="Arial"/>
              </a:rPr>
              <a:t>Учитель может организовать самопроверку или взаимную проверку в парах.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27:notes"/>
          <p:cNvSpPr txBox="1">
            <a:spLocks noGrp="1"/>
          </p:cNvSpPr>
          <p:nvPr>
            <p:ph type="sldNum" idx="12"/>
          </p:nvPr>
        </p:nvSpPr>
        <p:spPr>
          <a:xfrm>
            <a:off x="2198838" y="3689555"/>
            <a:ext cx="1682400" cy="19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450" tIns="23725" rIns="47450" bIns="237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ru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18</a:t>
            </a:fld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4700" y="485775"/>
            <a:ext cx="2332038" cy="1311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5" name="Google Shape;365;p28:notes"/>
          <p:cNvSpPr txBox="1">
            <a:spLocks noGrp="1"/>
          </p:cNvSpPr>
          <p:nvPr>
            <p:ph type="body" idx="1"/>
          </p:nvPr>
        </p:nvSpPr>
        <p:spPr>
          <a:xfrm>
            <a:off x="388189" y="1869392"/>
            <a:ext cx="3105600" cy="15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450" tIns="23725" rIns="47450" bIns="237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ru" b="1">
                <a:latin typeface="Arial"/>
                <a:ea typeface="Arial"/>
                <a:cs typeface="Arial"/>
                <a:sym typeface="Arial"/>
              </a:rPr>
              <a:t>Закрепление (повышенный уровень)</a:t>
            </a:r>
            <a:endParaRPr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ru">
                <a:latin typeface="Arial"/>
                <a:ea typeface="Arial"/>
                <a:cs typeface="Arial"/>
                <a:sym typeface="Arial"/>
              </a:rPr>
              <a:t>— Ребята, подготовьте простой карандаш</a:t>
            </a:r>
            <a:r>
              <a:rPr lang="ru"/>
              <a:t> и</a:t>
            </a:r>
            <a:r>
              <a:rPr lang="ru">
                <a:latin typeface="Arial"/>
                <a:ea typeface="Arial"/>
                <a:cs typeface="Arial"/>
                <a:sym typeface="Arial"/>
              </a:rPr>
              <a:t> ручку. Выполните задания на рабочих листах.</a:t>
            </a:r>
            <a:br>
              <a:rPr lang="ru">
                <a:latin typeface="Arial"/>
                <a:ea typeface="Arial"/>
                <a:cs typeface="Arial"/>
                <a:sym typeface="Arial"/>
              </a:rPr>
            </a:br>
            <a:r>
              <a:rPr lang="ru">
                <a:latin typeface="Arial"/>
                <a:ea typeface="Arial"/>
                <a:cs typeface="Arial"/>
                <a:sym typeface="Arial"/>
              </a:rPr>
              <a:t/>
            </a:r>
            <a:br>
              <a:rPr lang="ru">
                <a:latin typeface="Arial"/>
                <a:ea typeface="Arial"/>
                <a:cs typeface="Arial"/>
                <a:sym typeface="Arial"/>
              </a:rPr>
            </a:br>
            <a:r>
              <a:rPr lang="ru" sz="1200" i="1">
                <a:solidFill>
                  <a:schemeClr val="dk1"/>
                </a:solidFill>
              </a:rPr>
              <a:t>Заметка:</a:t>
            </a:r>
            <a:r>
              <a:rPr lang="ru" sz="1200">
                <a:solidFill>
                  <a:schemeClr val="dk1"/>
                </a:solidFill>
              </a:rPr>
              <a:t> это задание вы можете провести, показав в презентации, или провести интерактивно, загрузив урок «</a:t>
            </a:r>
            <a:r>
              <a:rPr lang="ru" sz="1200" b="1">
                <a:solidFill>
                  <a:schemeClr val="dk1"/>
                </a:solidFill>
              </a:rPr>
              <a:t>Вычисление суммы и разности удобным способом» </a:t>
            </a:r>
            <a:r>
              <a:rPr lang="ru" sz="1200">
                <a:solidFill>
                  <a:schemeClr val="dk1"/>
                </a:solidFill>
              </a:rPr>
              <a:t>из сервиса </a:t>
            </a:r>
            <a:r>
              <a:rPr lang="ru" sz="1200" b="1">
                <a:solidFill>
                  <a:schemeClr val="dk1"/>
                </a:solidFill>
              </a:rPr>
              <a:t>«Подготовка к уроку».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6" name="Google Shape;366;p28:notes"/>
          <p:cNvSpPr txBox="1">
            <a:spLocks noGrp="1"/>
          </p:cNvSpPr>
          <p:nvPr>
            <p:ph type="sldNum" idx="12"/>
          </p:nvPr>
        </p:nvSpPr>
        <p:spPr>
          <a:xfrm>
            <a:off x="2198838" y="3689555"/>
            <a:ext cx="1682400" cy="19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450" tIns="23725" rIns="47450" bIns="237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ru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19</a:t>
            </a:fld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33463" y="647700"/>
            <a:ext cx="3108325" cy="17478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" name="Google Shape;72;p2:notes"/>
          <p:cNvSpPr txBox="1">
            <a:spLocks noGrp="1"/>
          </p:cNvSpPr>
          <p:nvPr>
            <p:ph type="body" idx="1"/>
          </p:nvPr>
        </p:nvSpPr>
        <p:spPr>
          <a:xfrm>
            <a:off x="517585" y="2492347"/>
            <a:ext cx="4140600" cy="20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50" tIns="31625" rIns="63250" bIns="316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ru" sz="1200" b="1">
                <a:latin typeface="Arial"/>
                <a:ea typeface="Arial"/>
                <a:cs typeface="Arial"/>
                <a:sym typeface="Arial"/>
              </a:rPr>
              <a:t>Самоопределение к деятельности </a:t>
            </a:r>
            <a:endParaRPr sz="1200"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endParaRPr sz="1200"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ru" sz="1200">
                <a:latin typeface="Arial"/>
                <a:ea typeface="Arial"/>
                <a:cs typeface="Arial"/>
                <a:sym typeface="Arial"/>
              </a:rPr>
              <a:t>— Давайте проверим, всё ли у вас готово для урока. Я буду называть предмет, а вы его поднимаете, а потом аккуратно клад</a:t>
            </a:r>
            <a:r>
              <a:rPr lang="ru" sz="1200"/>
              <a:t>ё</a:t>
            </a:r>
            <a:r>
              <a:rPr lang="ru" sz="1200">
                <a:latin typeface="Arial"/>
                <a:ea typeface="Arial"/>
                <a:cs typeface="Arial"/>
                <a:sym typeface="Arial"/>
              </a:rPr>
              <a:t>те на место. На каждый урок математики нужно готовить пенал, синюю ручку, простой карандаш, ластик, линейку, цветные карандаши, учебник, рабочую тетрадь. 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ru" sz="1200">
                <a:latin typeface="Arial"/>
                <a:ea typeface="Arial"/>
                <a:cs typeface="Arial"/>
                <a:sym typeface="Arial"/>
              </a:rPr>
              <a:t>— А сейчас покажите, как нужно правильно сидеть. 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ru" sz="1200">
                <a:latin typeface="Arial"/>
                <a:ea typeface="Arial"/>
                <a:cs typeface="Arial"/>
                <a:sym typeface="Arial"/>
              </a:rPr>
              <a:t>— Почему на третьей картинке переч</a:t>
            </a:r>
            <a:r>
              <a:rPr lang="ru" sz="1200"/>
              <a:t>ё</a:t>
            </a:r>
            <a:r>
              <a:rPr lang="ru" sz="1200">
                <a:latin typeface="Arial"/>
                <a:ea typeface="Arial"/>
                <a:cs typeface="Arial"/>
                <a:sym typeface="Arial"/>
              </a:rPr>
              <a:t>ркнуты предметы? (На уроках мы не доста</a:t>
            </a:r>
            <a:r>
              <a:rPr lang="ru" sz="1200"/>
              <a:t>ё</a:t>
            </a:r>
            <a:r>
              <a:rPr lang="ru" sz="1200">
                <a:latin typeface="Arial"/>
                <a:ea typeface="Arial"/>
                <a:cs typeface="Arial"/>
                <a:sym typeface="Arial"/>
              </a:rPr>
              <a:t>м игрушки, еду, гаджеты.)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ru" sz="1200">
                <a:latin typeface="Arial"/>
                <a:ea typeface="Arial"/>
                <a:cs typeface="Arial"/>
                <a:sym typeface="Arial"/>
              </a:rPr>
              <a:t>— Теперь мы готовы к уроку! </a:t>
            </a:r>
            <a:endParaRPr sz="1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2:notes"/>
          <p:cNvSpPr txBox="1">
            <a:spLocks noGrp="1"/>
          </p:cNvSpPr>
          <p:nvPr>
            <p:ph type="sldNum" idx="12"/>
          </p:nvPr>
        </p:nvSpPr>
        <p:spPr>
          <a:xfrm>
            <a:off x="2931783" y="4919059"/>
            <a:ext cx="2242800" cy="2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50" tIns="31625" rIns="63250" bIns="316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ru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4700" y="485775"/>
            <a:ext cx="2332038" cy="1311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4" name="Google Shape;384;p29:notes"/>
          <p:cNvSpPr txBox="1">
            <a:spLocks noGrp="1"/>
          </p:cNvSpPr>
          <p:nvPr>
            <p:ph type="body" idx="1"/>
          </p:nvPr>
        </p:nvSpPr>
        <p:spPr>
          <a:xfrm>
            <a:off x="388189" y="1869392"/>
            <a:ext cx="3105600" cy="15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450" tIns="23725" rIns="47450" bIns="237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ru" b="1">
                <a:latin typeface="Arial"/>
                <a:ea typeface="Arial"/>
                <a:cs typeface="Arial"/>
                <a:sym typeface="Arial"/>
              </a:rPr>
              <a:t>Проверка</a:t>
            </a:r>
            <a:endParaRPr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ru">
                <a:latin typeface="Arial"/>
                <a:ea typeface="Arial"/>
                <a:cs typeface="Arial"/>
                <a:sym typeface="Arial"/>
              </a:rPr>
              <a:t>Учитель может организовать самопроверку или взаимную проверку в парах.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" name="Google Shape;385;p29:notes"/>
          <p:cNvSpPr txBox="1">
            <a:spLocks noGrp="1"/>
          </p:cNvSpPr>
          <p:nvPr>
            <p:ph type="sldNum" idx="12"/>
          </p:nvPr>
        </p:nvSpPr>
        <p:spPr>
          <a:xfrm>
            <a:off x="2198838" y="3689555"/>
            <a:ext cx="1682400" cy="19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450" tIns="23725" rIns="47450" bIns="237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ru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</a:t>
            </a:fld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268db8266c8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4700" y="485775"/>
            <a:ext cx="2332038" cy="1311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3" name="Google Shape;403;g268db8266c8_1_2:notes"/>
          <p:cNvSpPr txBox="1">
            <a:spLocks noGrp="1"/>
          </p:cNvSpPr>
          <p:nvPr>
            <p:ph type="body" idx="1"/>
          </p:nvPr>
        </p:nvSpPr>
        <p:spPr>
          <a:xfrm>
            <a:off x="388189" y="1869392"/>
            <a:ext cx="3105600" cy="15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450" tIns="23725" rIns="47450" bIns="237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ru" b="1">
                <a:latin typeface="Arial"/>
                <a:ea typeface="Arial"/>
                <a:cs typeface="Arial"/>
                <a:sym typeface="Arial"/>
              </a:rPr>
              <a:t>Закрепление (повышенный уровень)</a:t>
            </a:r>
            <a:endParaRPr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ru">
                <a:latin typeface="Arial"/>
                <a:ea typeface="Arial"/>
                <a:cs typeface="Arial"/>
                <a:sym typeface="Arial"/>
              </a:rPr>
              <a:t>— Ребята, подготовьте простой карандаш</a:t>
            </a:r>
            <a:r>
              <a:rPr lang="ru"/>
              <a:t> и</a:t>
            </a:r>
            <a:r>
              <a:rPr lang="ru">
                <a:latin typeface="Arial"/>
                <a:ea typeface="Arial"/>
                <a:cs typeface="Arial"/>
                <a:sym typeface="Arial"/>
              </a:rPr>
              <a:t> ручку. Выполните задания на рабочих листах.</a:t>
            </a:r>
            <a:br>
              <a:rPr lang="ru">
                <a:latin typeface="Arial"/>
                <a:ea typeface="Arial"/>
                <a:cs typeface="Arial"/>
                <a:sym typeface="Arial"/>
              </a:rPr>
            </a:br>
            <a:r>
              <a:rPr lang="ru">
                <a:latin typeface="Arial"/>
                <a:ea typeface="Arial"/>
                <a:cs typeface="Arial"/>
                <a:sym typeface="Arial"/>
              </a:rPr>
              <a:t/>
            </a:r>
            <a:br>
              <a:rPr lang="ru">
                <a:latin typeface="Arial"/>
                <a:ea typeface="Arial"/>
                <a:cs typeface="Arial"/>
                <a:sym typeface="Arial"/>
              </a:rPr>
            </a:br>
            <a:r>
              <a:rPr lang="ru" sz="1200" i="1">
                <a:solidFill>
                  <a:schemeClr val="dk1"/>
                </a:solidFill>
              </a:rPr>
              <a:t>Заметка:</a:t>
            </a:r>
            <a:r>
              <a:rPr lang="ru" sz="1200">
                <a:solidFill>
                  <a:schemeClr val="dk1"/>
                </a:solidFill>
              </a:rPr>
              <a:t> это задание вы можете провести, показав в презентации, или провести интерактивно, загрузив урок «</a:t>
            </a:r>
            <a:r>
              <a:rPr lang="ru" sz="1200" b="1">
                <a:solidFill>
                  <a:schemeClr val="dk1"/>
                </a:solidFill>
              </a:rPr>
              <a:t>Вычисление суммы и разности удобным способом» </a:t>
            </a:r>
            <a:r>
              <a:rPr lang="ru" sz="1200">
                <a:solidFill>
                  <a:schemeClr val="dk1"/>
                </a:solidFill>
              </a:rPr>
              <a:t>из сервиса </a:t>
            </a:r>
            <a:r>
              <a:rPr lang="ru" sz="1200" b="1">
                <a:solidFill>
                  <a:schemeClr val="dk1"/>
                </a:solidFill>
              </a:rPr>
              <a:t>«Подготовка к уроку».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" name="Google Shape;404;g268db8266c8_1_2:notes"/>
          <p:cNvSpPr txBox="1">
            <a:spLocks noGrp="1"/>
          </p:cNvSpPr>
          <p:nvPr>
            <p:ph type="sldNum" idx="12"/>
          </p:nvPr>
        </p:nvSpPr>
        <p:spPr>
          <a:xfrm>
            <a:off x="2198838" y="3689555"/>
            <a:ext cx="1682400" cy="19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450" tIns="23725" rIns="47450" bIns="237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ru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21</a:t>
            </a:fld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268db8266c8_1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4700" y="485775"/>
            <a:ext cx="2332038" cy="1311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2" name="Google Shape;422;g268db8266c8_1_22:notes"/>
          <p:cNvSpPr txBox="1">
            <a:spLocks noGrp="1"/>
          </p:cNvSpPr>
          <p:nvPr>
            <p:ph type="body" idx="1"/>
          </p:nvPr>
        </p:nvSpPr>
        <p:spPr>
          <a:xfrm>
            <a:off x="388189" y="1869392"/>
            <a:ext cx="3105600" cy="15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450" tIns="23725" rIns="47450" bIns="237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ru" b="1">
                <a:latin typeface="Arial"/>
                <a:ea typeface="Arial"/>
                <a:cs typeface="Arial"/>
                <a:sym typeface="Arial"/>
              </a:rPr>
              <a:t>Проверка</a:t>
            </a:r>
            <a:endParaRPr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ru">
                <a:latin typeface="Arial"/>
                <a:ea typeface="Arial"/>
                <a:cs typeface="Arial"/>
                <a:sym typeface="Arial"/>
              </a:rPr>
              <a:t>Учитель может организовать самопроверку или взаимную проверку в парах.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3" name="Google Shape;423;g268db8266c8_1_22:notes"/>
          <p:cNvSpPr txBox="1">
            <a:spLocks noGrp="1"/>
          </p:cNvSpPr>
          <p:nvPr>
            <p:ph type="sldNum" idx="12"/>
          </p:nvPr>
        </p:nvSpPr>
        <p:spPr>
          <a:xfrm>
            <a:off x="2198838" y="3689555"/>
            <a:ext cx="1682400" cy="19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450" tIns="23725" rIns="47450" bIns="237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ru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22</a:t>
            </a:fld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33463" y="647700"/>
            <a:ext cx="3108325" cy="17478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5" name="Google Shape;555;p30:notes"/>
          <p:cNvSpPr txBox="1">
            <a:spLocks noGrp="1"/>
          </p:cNvSpPr>
          <p:nvPr>
            <p:ph type="body" idx="1"/>
          </p:nvPr>
        </p:nvSpPr>
        <p:spPr>
          <a:xfrm>
            <a:off x="517585" y="2492347"/>
            <a:ext cx="4140600" cy="20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50" tIns="31625" rIns="63250" bIns="316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00" b="1">
                <a:solidFill>
                  <a:schemeClr val="dk1"/>
                </a:solidFill>
              </a:rPr>
              <a:t>Рефлексия. Подведение итогов</a:t>
            </a:r>
            <a:endParaRPr sz="12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00">
                <a:solidFill>
                  <a:schemeClr val="dk1"/>
                </a:solidFill>
              </a:rPr>
              <a:t>— Всех ли целей мы достигли?</a:t>
            </a:r>
            <a:endParaRPr sz="12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00">
                <a:solidFill>
                  <a:schemeClr val="dk1"/>
                </a:solidFill>
              </a:rPr>
              <a:t>— В каких ситуациях пригодится умение вычислять сумму и разность удобным способом?</a:t>
            </a:r>
            <a:endParaRPr sz="1200" b="1"/>
          </a:p>
        </p:txBody>
      </p:sp>
      <p:sp>
        <p:nvSpPr>
          <p:cNvPr id="556" name="Google Shape;556;p30:notes"/>
          <p:cNvSpPr txBox="1">
            <a:spLocks noGrp="1"/>
          </p:cNvSpPr>
          <p:nvPr>
            <p:ph type="sldNum" idx="12"/>
          </p:nvPr>
        </p:nvSpPr>
        <p:spPr>
          <a:xfrm>
            <a:off x="2931783" y="4919059"/>
            <a:ext cx="2242800" cy="2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50" tIns="31625" rIns="63250" bIns="316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ru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23</a:t>
            </a:fld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33463" y="647700"/>
            <a:ext cx="3108325" cy="17478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3" name="Google Shape;573;p31:notes"/>
          <p:cNvSpPr txBox="1">
            <a:spLocks noGrp="1"/>
          </p:cNvSpPr>
          <p:nvPr>
            <p:ph type="body" idx="1"/>
          </p:nvPr>
        </p:nvSpPr>
        <p:spPr>
          <a:xfrm>
            <a:off x="517585" y="2492347"/>
            <a:ext cx="4140600" cy="20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50" tIns="31625" rIns="63250" bIns="316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ru" b="1">
                <a:latin typeface="Arial"/>
                <a:ea typeface="Arial"/>
                <a:cs typeface="Arial"/>
                <a:sym typeface="Arial"/>
              </a:rPr>
              <a:t>Рефлексия. Оценка эмоционального состояния детей</a:t>
            </a:r>
            <a:endParaRPr sz="9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endParaRPr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ru">
                <a:latin typeface="Arial"/>
                <a:ea typeface="Arial"/>
                <a:cs typeface="Arial"/>
                <a:sym typeface="Arial"/>
              </a:rPr>
              <a:t>Учитель предлагает детям сравнить свою работу с цветами светофора.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r>
              <a:rPr lang="ru">
                <a:latin typeface="Arial"/>
                <a:ea typeface="Arial"/>
                <a:cs typeface="Arial"/>
                <a:sym typeface="Arial"/>
              </a:rPr>
              <a:t>— Зел</a:t>
            </a:r>
            <a:r>
              <a:rPr lang="ru"/>
              <a:t>ё</a:t>
            </a:r>
            <a:r>
              <a:rPr lang="ru">
                <a:latin typeface="Arial"/>
                <a:ea typeface="Arial"/>
                <a:cs typeface="Arial"/>
                <a:sym typeface="Arial"/>
              </a:rPr>
              <a:t>ный цвет — урок понравился; ж</a:t>
            </a:r>
            <a:r>
              <a:rPr lang="ru"/>
              <a:t>ё</a:t>
            </a:r>
            <a:r>
              <a:rPr lang="ru">
                <a:latin typeface="Arial"/>
                <a:ea typeface="Arial"/>
                <a:cs typeface="Arial"/>
                <a:sym typeface="Arial"/>
              </a:rPr>
              <a:t>лтый — урок неплохой, но что-то не понравилось; красный — урок совсем не понравился.</a:t>
            </a:r>
            <a:endParaRPr/>
          </a:p>
        </p:txBody>
      </p:sp>
      <p:sp>
        <p:nvSpPr>
          <p:cNvPr id="574" name="Google Shape;574;p31:notes"/>
          <p:cNvSpPr txBox="1">
            <a:spLocks noGrp="1"/>
          </p:cNvSpPr>
          <p:nvPr>
            <p:ph type="sldNum" idx="12"/>
          </p:nvPr>
        </p:nvSpPr>
        <p:spPr>
          <a:xfrm>
            <a:off x="2931783" y="4919059"/>
            <a:ext cx="2242800" cy="2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50" tIns="31625" rIns="63250" bIns="316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ru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24</a:t>
            </a:fld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" name="Google Shape;8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 sz="1200" b="1"/>
              <a:t>Устный счёт</a:t>
            </a:r>
            <a:endParaRPr sz="12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 sz="1200"/>
              <a:t>— Ребята, рассмотрите картинку. </a:t>
            </a:r>
            <a:endParaRPr sz="12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 sz="1200"/>
              <a:t>— Куда пришёл Гриша? </a:t>
            </a:r>
            <a:endParaRPr sz="12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 sz="1200"/>
              <a:t>— Назовите предметы, которые продаются в этой кондитерской. </a:t>
            </a:r>
            <a:endParaRPr sz="12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 sz="1200"/>
              <a:t>— Сейчас я буду говорить предложения об этой картинке. Если предложение верное, то в тетрадях вы ставите плюс, если неверное — минус.</a:t>
            </a:r>
            <a:endParaRPr sz="12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ru" sz="1200"/>
              <a:t>Гриша купит два кекса и потратит 20 рублей. (Верно.)</a:t>
            </a: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ru" sz="1200"/>
              <a:t>Торт дороже, чем батон, на 22 рубля. (Неверно.)</a:t>
            </a: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ru" sz="1200"/>
              <a:t>На 50 рублей Гриша сможет купить 2 шоколадки. (Верно.)</a:t>
            </a: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ru" sz="1200"/>
              <a:t>Грише хватит 20 рублей, чтобы купить 3 пончика. (Неверно.)</a:t>
            </a: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ru" sz="1200"/>
              <a:t>Два пончика дороже, чем один круассан. (Неверно.)</a:t>
            </a: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ru" sz="1200"/>
              <a:t>За бублик и круассан Гриша заплатит больше 20 рублей. (Верно.)</a:t>
            </a: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ru" sz="1200"/>
              <a:t>Бублик дешевле шоколадки на 10 рублей. (Неверно.)</a:t>
            </a: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ru" sz="1200"/>
              <a:t>За торт и пончик Гриша заплатит 55 рублей. (Неверно.)</a:t>
            </a: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ru" sz="1200"/>
              <a:t>Грише хватит 50 рублей на батон и 3 кекса. (Верно.)</a:t>
            </a: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ru" sz="1200"/>
              <a:t>На 50 рублей Гриша купит торт и получит сдачу 7 рублей. (Верно.)</a:t>
            </a:r>
            <a:endParaRPr sz="1200"/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 sz="1200"/>
              <a:t>— Ребята, поменяйтесь тетрадями для взаимной проверки.</a:t>
            </a:r>
            <a:endParaRPr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 sz="1200" b="1"/>
              <a:t>Проверка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" name="Google Shape;11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 sz="1200" b="1"/>
              <a:t>Актуализация знаний</a:t>
            </a:r>
            <a:endParaRPr sz="12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 sz="1200"/>
              <a:t>— Запишите в тетрадь и решите выражения.</a:t>
            </a:r>
            <a:endParaRPr sz="12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 sz="1200"/>
              <a:t>— Что вы заметили общего между ними? (В каждом выражении есть круглое число.)</a:t>
            </a:r>
            <a:endParaRPr sz="12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 sz="1200"/>
              <a:t>— Почему круглое число называют «волшебным» в математике? (К нему легко прибавлять и из него легко вычитать.)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00">
                <a:solidFill>
                  <a:schemeClr val="dk1"/>
                </a:solidFill>
              </a:rPr>
              <a:t>— Давайте повторим круглые числа первой сотни. Назовите числа.</a:t>
            </a:r>
            <a:endParaRPr sz="1200"/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/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0" name="Google Shape;12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 sz="1200" b="1"/>
              <a:t>Целеполагание</a:t>
            </a:r>
            <a:endParaRPr sz="12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 sz="1200"/>
              <a:t>— Как вы думаете, какой столбик с примерами Соня будет решать дольше? (Второй.)</a:t>
            </a:r>
            <a:endParaRPr sz="12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 sz="1200"/>
              <a:t>— Почему? </a:t>
            </a:r>
            <a:r>
              <a:rPr lang="ru" sz="1200">
                <a:solidFill>
                  <a:schemeClr val="dk1"/>
                </a:solidFill>
              </a:rPr>
              <a:t>(Так как тут нет круглых чисел.)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 sz="1200"/>
              <a:t>— Как вы думаете, ребята, есть ли удобный и быстрый способ решать примеры, в которых нет круглых чисел? </a:t>
            </a:r>
            <a:endParaRPr sz="12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 sz="1200"/>
              <a:t>— В каких ситуациях нам надо уметь посчитать быстро? (В магазине быстро посчитать сдачу, чтобы не задерживать других, посчитать быстро время до приезда автобуса и т. д.)</a:t>
            </a:r>
            <a:endParaRPr sz="12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4" name="Google Shape;14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 sz="1200" b="1"/>
              <a:t>Повторение</a:t>
            </a:r>
            <a:endParaRPr sz="12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 sz="1200"/>
              <a:t>— Посмотрите на картинку. Что вы видите? </a:t>
            </a:r>
            <a:endParaRPr sz="12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 sz="1200"/>
              <a:t>— Сколько яблок в одном ящике в левом верхнем углу? (10)</a:t>
            </a:r>
            <a:endParaRPr sz="12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 sz="1200"/>
              <a:t>— Сколько всего таких ящиков с 10 яблоками (3)</a:t>
            </a:r>
            <a:endParaRPr sz="12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 sz="1200"/>
              <a:t>— Сколько яблок в ящике, в котором не хватает несколько яблок? (8)</a:t>
            </a:r>
            <a:endParaRPr sz="12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 sz="1200"/>
              <a:t>— Как вы это определили? (Посчитали, заметили, что двух яблок не хватает).</a:t>
            </a:r>
            <a:endParaRPr sz="12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 sz="1200">
                <a:solidFill>
                  <a:schemeClr val="dk1"/>
                </a:solidFill>
              </a:rPr>
              <a:t>— Сколько яблок во всех ящиках? (38)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 sz="1200">
                <a:solidFill>
                  <a:schemeClr val="dk1"/>
                </a:solidFill>
              </a:rPr>
              <a:t>— Рядом лежат ещё яблоки. Сколько их? (6)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 sz="1200">
                <a:solidFill>
                  <a:schemeClr val="dk1"/>
                </a:solidFill>
              </a:rPr>
              <a:t>— Сколько яблок можно добавить в последний ящик? (2)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00">
                <a:solidFill>
                  <a:schemeClr val="dk1"/>
                </a:solidFill>
              </a:rPr>
              <a:t>— Запишите равенство к рисунку (38+6=44)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00" i="1">
                <a:solidFill>
                  <a:schemeClr val="dk1"/>
                </a:solidFill>
              </a:rPr>
              <a:t>Заметка:</a:t>
            </a:r>
            <a:r>
              <a:rPr lang="ru" sz="1200">
                <a:solidFill>
                  <a:schemeClr val="dk1"/>
                </a:solidFill>
              </a:rPr>
              <a:t> это задание вы можете провести, показав в презентации, или провести интерактивно, загрузив урок «</a:t>
            </a:r>
            <a:r>
              <a:rPr lang="ru" sz="1200" b="1">
                <a:solidFill>
                  <a:schemeClr val="dk1"/>
                </a:solidFill>
              </a:rPr>
              <a:t>Вычисление суммы и разности удобным способом» </a:t>
            </a:r>
            <a:r>
              <a:rPr lang="ru" sz="1200">
                <a:solidFill>
                  <a:schemeClr val="dk1"/>
                </a:solidFill>
              </a:rPr>
              <a:t>из сервиса </a:t>
            </a:r>
            <a:r>
              <a:rPr lang="ru" sz="1200" b="1">
                <a:solidFill>
                  <a:schemeClr val="dk1"/>
                </a:solidFill>
              </a:rPr>
              <a:t>«Подготовка к уроку».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b="1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68db8266c8_1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1" name="Google Shape;151;g268db8266c8_1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 sz="1200" b="1"/>
              <a:t>Проверка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b="1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9" name="Google Shape;15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 sz="1200" b="1" dirty="0"/>
              <a:t>Повторение</a:t>
            </a:r>
            <a:endParaRPr sz="1200" b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 b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 sz="1200" dirty="0"/>
              <a:t>— Каким способом удобно к 38 прибавить 5? (Прибавлять 5 по частям, сначала прибавить 2, затем ещё 3.)</a:t>
            </a:r>
            <a:endParaRPr sz="12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 sz="1200" dirty="0"/>
              <a:t>— На какой числовой оси показан этот способ?</a:t>
            </a:r>
            <a:endParaRPr sz="12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 sz="1200" dirty="0"/>
              <a:t>— Почему остальные варианты не подходят?</a:t>
            </a:r>
            <a:endParaRPr sz="12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 sz="1200" i="1" dirty="0">
                <a:solidFill>
                  <a:schemeClr val="dk1"/>
                </a:solidFill>
              </a:rPr>
              <a:t>Заметка:</a:t>
            </a:r>
            <a:r>
              <a:rPr lang="ru" sz="1200" dirty="0">
                <a:solidFill>
                  <a:schemeClr val="dk1"/>
                </a:solidFill>
              </a:rPr>
              <a:t> это задание вы можете провести, показав в презентации, или провести интерактивно, загрузив урок «</a:t>
            </a:r>
            <a:r>
              <a:rPr lang="ru" sz="1200" b="1" dirty="0">
                <a:solidFill>
                  <a:schemeClr val="dk1"/>
                </a:solidFill>
              </a:rPr>
              <a:t>Вычисление суммы и разности удобным способом» </a:t>
            </a:r>
            <a:r>
              <a:rPr lang="ru" sz="1200" dirty="0">
                <a:solidFill>
                  <a:schemeClr val="dk1"/>
                </a:solidFill>
              </a:rPr>
              <a:t>из сервиса </a:t>
            </a:r>
            <a:r>
              <a:rPr lang="ru" sz="1200" b="1" dirty="0">
                <a:solidFill>
                  <a:schemeClr val="dk1"/>
                </a:solidFill>
              </a:rPr>
              <a:t>«Подготовка к уроку». </a:t>
            </a:r>
            <a:endParaRPr sz="12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45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4" name="Google Shape;44;p4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46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7" name="Google Shape;47;p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4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">
    <p:bg>
      <p:bgPr>
        <a:solidFill>
          <a:schemeClr val="lt1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7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37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3" name="Google Shape;13;p3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8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" name="Google Shape;16;p3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3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40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2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1" name="Google Shape;31;p42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4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5" name="Google Shape;35;p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4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44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9" name="Google Shape;39;p44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0" name="Google Shape;40;p44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1" name="Google Shape;41;p4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E1DCFA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3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9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emf"/><Relationship Id="rId5" Type="http://schemas.openxmlformats.org/officeDocument/2006/relationships/image" Target="../media/image27.emf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5" Type="http://schemas.openxmlformats.org/officeDocument/2006/relationships/image" Target="../media/image32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16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33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0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10" Type="http://schemas.openxmlformats.org/officeDocument/2006/relationships/image" Target="../media/image33.png"/><Relationship Id="rId4" Type="http://schemas.openxmlformats.org/officeDocument/2006/relationships/image" Target="../media/image52.png"/><Relationship Id="rId9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9.png"/><Relationship Id="rId7" Type="http://schemas.openxmlformats.org/officeDocument/2006/relationships/image" Target="../media/image2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g"/><Relationship Id="rId4" Type="http://schemas.openxmlformats.org/officeDocument/2006/relationships/image" Target="../media/image2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4.jp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2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6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" descr=" 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285730" cy="1342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"/>
          <p:cNvPicPr preferRelativeResize="0"/>
          <p:nvPr/>
        </p:nvPicPr>
        <p:blipFill rotWithShape="1">
          <a:blip r:embed="rId4">
            <a:alphaModFix/>
          </a:blip>
          <a:srcRect l="2732" r="2722"/>
          <a:stretch/>
        </p:blipFill>
        <p:spPr>
          <a:xfrm>
            <a:off x="345249" y="324268"/>
            <a:ext cx="8453700" cy="4453200"/>
          </a:xfrm>
          <a:prstGeom prst="roundRect">
            <a:avLst>
              <a:gd name="adj" fmla="val 6955"/>
            </a:avLst>
          </a:prstGeom>
          <a:noFill/>
          <a:ln>
            <a:noFill/>
          </a:ln>
        </p:spPr>
      </p:pic>
      <p:pic>
        <p:nvPicPr>
          <p:cNvPr id="61" name="Google Shape;61;p1" descr=" 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406285" y="4899790"/>
            <a:ext cx="33703" cy="3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" descr=" 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04205" y="3984325"/>
            <a:ext cx="1310045" cy="555326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"/>
          <p:cNvSpPr/>
          <p:nvPr/>
        </p:nvSpPr>
        <p:spPr>
          <a:xfrm>
            <a:off x="769505" y="4124505"/>
            <a:ext cx="1186800" cy="3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2F45"/>
              </a:buClr>
              <a:buSzPts val="1800"/>
              <a:buFont typeface="Arial"/>
              <a:buNone/>
            </a:pPr>
            <a:r>
              <a:rPr lang="ru" sz="1800" b="1" i="0" u="none" strike="noStrike" cap="none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2 класс</a:t>
            </a:r>
            <a:endParaRPr sz="1800" b="1" i="0" u="none" strike="noStrike" cap="none">
              <a:solidFill>
                <a:srgbClr val="2F2F45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64" name="Google Shape;64;p1" descr=" 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406285" y="4899790"/>
            <a:ext cx="33703" cy="3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" descr="preencoded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04200" y="770988"/>
            <a:ext cx="5591001" cy="1675326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"/>
          <p:cNvSpPr/>
          <p:nvPr/>
        </p:nvSpPr>
        <p:spPr>
          <a:xfrm>
            <a:off x="830783" y="848448"/>
            <a:ext cx="5222100" cy="2216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2F45"/>
              </a:buClr>
              <a:buSzPts val="2300"/>
              <a:buFont typeface="Arial"/>
              <a:buNone/>
            </a:pPr>
            <a:r>
              <a:rPr lang="ru" sz="2700" b="1" i="0" u="none" strike="noStrike" cap="none" dirty="0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Вычисление суммы и разности удобным </a:t>
            </a:r>
            <a:r>
              <a:rPr lang="ru" sz="2700" b="1" i="0" u="none" strike="noStrike" cap="none" dirty="0" smtClean="0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способом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2F45"/>
              </a:buClr>
              <a:buSzPts val="2300"/>
              <a:buFont typeface="Arial"/>
              <a:buNone/>
            </a:pPr>
            <a:endParaRPr lang="ru" sz="2700" b="1" dirty="0">
              <a:solidFill>
                <a:srgbClr val="2F2F45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2F45"/>
              </a:buClr>
              <a:buSzPts val="2300"/>
              <a:buFont typeface="Arial"/>
              <a:buNone/>
            </a:pPr>
            <a:r>
              <a:rPr lang="ru-RU" sz="1200" b="1" dirty="0" smtClean="0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МБОУ Лицей№7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2F45"/>
              </a:buClr>
              <a:buSzPts val="2300"/>
              <a:buFont typeface="Arial"/>
              <a:buNone/>
            </a:pPr>
            <a:r>
              <a:rPr lang="ru-RU" sz="1200" b="1" i="0" u="none" strike="noStrike" cap="none" dirty="0" smtClean="0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Учитель начальных классов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2F45"/>
              </a:buClr>
              <a:buSzPts val="2300"/>
              <a:buFont typeface="Arial"/>
              <a:buNone/>
            </a:pPr>
            <a:r>
              <a:rPr lang="ru-RU" sz="1200" b="1" i="0" u="none" strike="noStrike" cap="none" dirty="0" smtClean="0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 Дрожжина ВВ</a:t>
            </a:r>
            <a:endParaRPr sz="1200" b="1" i="0" u="none" strike="noStrike" cap="none" dirty="0">
              <a:solidFill>
                <a:srgbClr val="2F2F45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007C480-0C18-CEBE-EE38-9D13EAE309C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34564" y="1754151"/>
            <a:ext cx="2475069" cy="289133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8EA4825-0C27-9B89-4BF4-353452A7811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18268" y="467498"/>
            <a:ext cx="3640200" cy="335882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12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7753" y="345057"/>
            <a:ext cx="8448494" cy="4453386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12"/>
          <p:cNvSpPr txBox="1"/>
          <p:nvPr/>
        </p:nvSpPr>
        <p:spPr>
          <a:xfrm>
            <a:off x="6454646" y="901327"/>
            <a:ext cx="713700" cy="3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200" b="0" i="0" u="none" strike="noStrike" cap="none" dirty="0">
              <a:solidFill>
                <a:srgbClr val="2F2F45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71" name="Google Shape;171;p12" descr="preencod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35589" y="4895491"/>
            <a:ext cx="862643" cy="137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BB26D5D-1A86-9ECF-0633-9670514554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89378" y="-555523"/>
            <a:ext cx="10137837" cy="365709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5E4A9EC-BE80-5DDE-F003-F2F6A44B4B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6461" y="901327"/>
            <a:ext cx="8659129" cy="274065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FAB3628-D264-5091-C7E0-A09124B810E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63122" y="2236733"/>
            <a:ext cx="10540511" cy="256171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13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5260" y="345057"/>
            <a:ext cx="8448494" cy="44533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13"/>
          <p:cNvPicPr preferRelativeResize="0"/>
          <p:nvPr/>
        </p:nvPicPr>
        <p:blipFill rotWithShape="1">
          <a:blip r:embed="rId4">
            <a:alphaModFix/>
          </a:blip>
          <a:srcRect t="19" b="19"/>
          <a:stretch/>
        </p:blipFill>
        <p:spPr>
          <a:xfrm>
            <a:off x="307377" y="345055"/>
            <a:ext cx="8448497" cy="44533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43499" y="4894301"/>
            <a:ext cx="846750" cy="1376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150CE3F-CE1D-5481-DD09-4FDC0578C238}"/>
              </a:ext>
            </a:extLst>
          </p:cNvPr>
          <p:cNvSpPr txBox="1"/>
          <p:nvPr/>
        </p:nvSpPr>
        <p:spPr>
          <a:xfrm>
            <a:off x="2172558" y="1485041"/>
            <a:ext cx="50497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ФИЗКУЛЬТМИНУТКА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DCFA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14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285750" cy="1342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14" descr="preencod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7400" y="345056"/>
            <a:ext cx="8448494" cy="44533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629BA1A-DE05-0CB4-8F51-780E821A92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2707" y="412511"/>
            <a:ext cx="4311173" cy="40022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0038DFE-12DC-3B64-05E7-048FF9363E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01390" y="1158468"/>
            <a:ext cx="2987805" cy="282656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75CF9E9-997B-38ED-DDC6-E4905F76F1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61286"/>
            <a:ext cx="5500150" cy="354759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2C5300B-1095-BB8C-E354-AB776D9FC128}"/>
              </a:ext>
            </a:extLst>
          </p:cNvPr>
          <p:cNvSpPr txBox="1"/>
          <p:nvPr/>
        </p:nvSpPr>
        <p:spPr>
          <a:xfrm>
            <a:off x="4228242" y="343726"/>
            <a:ext cx="4620126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23+3=   и  3+23=</a:t>
            </a:r>
          </a:p>
          <a:p>
            <a:endParaRPr lang="ru-RU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ru-RU" sz="44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(10+6)+4=</a:t>
            </a:r>
          </a:p>
          <a:p>
            <a:r>
              <a:rPr lang="ru-RU" sz="44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10+(6+4)=</a:t>
            </a:r>
          </a:p>
          <a:p>
            <a:endParaRPr lang="ru-RU" sz="4400"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4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24+3-4=</a:t>
            </a:r>
          </a:p>
          <a:p>
            <a:endParaRPr lang="ru-RU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16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9738" y="758866"/>
            <a:ext cx="8448494" cy="44533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16" descr="preencod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35589" y="4895491"/>
            <a:ext cx="862643" cy="1375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2FD9BE7-4B7E-5024-6FA5-3046D4FA0D57}"/>
              </a:ext>
            </a:extLst>
          </p:cNvPr>
          <p:cNvSpPr txBox="1"/>
          <p:nvPr/>
        </p:nvSpPr>
        <p:spPr>
          <a:xfrm>
            <a:off x="1595043" y="1512542"/>
            <a:ext cx="641553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ФИЗКУЛЬТМИНУТКА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99A66A8-C8CD-9DFB-9385-211786A9DE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4697" y="2571750"/>
            <a:ext cx="5769282" cy="2571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Google Shape;215;g268db8266c8_1_99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5260" y="345057"/>
            <a:ext cx="8448494" cy="44533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g268db8266c8_1_99" descr="preencod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35589" y="4895491"/>
            <a:ext cx="862643" cy="137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E9DDBF7-3E68-8910-3A0E-923F938ACB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9718" y="372245"/>
            <a:ext cx="4314036" cy="466084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F7E4B2D-1E87-49AF-E2FB-C3236EBF57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5455" y="907523"/>
            <a:ext cx="3414068" cy="344532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Google Shape;223;p17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9738" y="345057"/>
            <a:ext cx="8448494" cy="44533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17" descr="preencod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35589" y="4895491"/>
            <a:ext cx="862643" cy="137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3081A19-1B65-DAA6-E03A-EF8CCA6EF0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619" y="345058"/>
            <a:ext cx="3651885" cy="417967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CC32C29-91AB-87C6-A896-79B0C7C7FE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38244" y="584391"/>
            <a:ext cx="3929707" cy="354501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DCFA"/>
        </a:solidFill>
        <a:effectLst/>
      </p:bgPr>
    </p:bg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6"/>
          <p:cNvSpPr/>
          <p:nvPr/>
        </p:nvSpPr>
        <p:spPr>
          <a:xfrm>
            <a:off x="345260" y="345057"/>
            <a:ext cx="8453400" cy="4453200"/>
          </a:xfrm>
          <a:prstGeom prst="roundRect">
            <a:avLst>
              <a:gd name="adj" fmla="val 6799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38825" tIns="38825" rIns="38825" bIns="388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1" name="Google Shape;331;p26" descr=" 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35590" y="4895491"/>
            <a:ext cx="862580" cy="137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26" descr=" 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35590" y="4895491"/>
            <a:ext cx="862580" cy="137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26" descr=" 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35590" y="4900779"/>
            <a:ext cx="136099" cy="12801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26" descr=" 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519995" y="4900643"/>
            <a:ext cx="124062" cy="124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26" descr=" 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662642" y="4900778"/>
            <a:ext cx="136099" cy="12801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26" descr=" 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087307" y="4900778"/>
            <a:ext cx="131083" cy="128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p26" descr=" 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406285" y="4899791"/>
            <a:ext cx="33703" cy="3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26" descr=" 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238131" y="4900778"/>
            <a:ext cx="145168" cy="125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26" descr=" 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408603" y="4944976"/>
            <a:ext cx="29073" cy="813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26" descr=" 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460822" y="4991383"/>
            <a:ext cx="35762" cy="34890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26"/>
          <p:cNvSpPr/>
          <p:nvPr/>
        </p:nvSpPr>
        <p:spPr>
          <a:xfrm>
            <a:off x="3252998" y="614632"/>
            <a:ext cx="2643300" cy="47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825" tIns="38825" rIns="38825" bIns="388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p26"/>
          <p:cNvSpPr/>
          <p:nvPr/>
        </p:nvSpPr>
        <p:spPr>
          <a:xfrm>
            <a:off x="2508250" y="2116675"/>
            <a:ext cx="4132800" cy="6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2F45"/>
              </a:buClr>
              <a:buSzPts val="2300"/>
              <a:buFont typeface="Arial"/>
              <a:buNone/>
            </a:pPr>
            <a:r>
              <a:rPr lang="ru" sz="2300" b="1" i="0" u="none" strike="noStrike" cap="none">
                <a:solidFill>
                  <a:srgbClr val="E1DCFA"/>
                </a:solidFill>
                <a:latin typeface="Verdana"/>
                <a:ea typeface="Verdana"/>
                <a:cs typeface="Verdana"/>
                <a:sym typeface="Verdana"/>
              </a:rPr>
              <a:t>*скрин рабочего листа во всю белую область*</a:t>
            </a:r>
            <a:endParaRPr sz="2300" b="1" i="0" u="none" strike="noStrike" cap="none">
              <a:solidFill>
                <a:srgbClr val="E1DCFA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43" name="Google Shape;343;p26"/>
          <p:cNvPicPr preferRelativeResize="0"/>
          <p:nvPr/>
        </p:nvPicPr>
        <p:blipFill rotWithShape="1">
          <a:blip r:embed="rId12">
            <a:alphaModFix/>
          </a:blip>
          <a:srcRect r="4361"/>
          <a:stretch/>
        </p:blipFill>
        <p:spPr>
          <a:xfrm>
            <a:off x="345250" y="942200"/>
            <a:ext cx="8317400" cy="3030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DCFA"/>
        </a:solidFill>
        <a:effectLst/>
      </p:bgPr>
    </p:bg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27"/>
          <p:cNvSpPr/>
          <p:nvPr/>
        </p:nvSpPr>
        <p:spPr>
          <a:xfrm>
            <a:off x="345260" y="345057"/>
            <a:ext cx="8453400" cy="4453200"/>
          </a:xfrm>
          <a:prstGeom prst="roundRect">
            <a:avLst>
              <a:gd name="adj" fmla="val 6799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38825" tIns="38825" rIns="38825" bIns="388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0" name="Google Shape;350;p27" descr=" 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35590" y="4895491"/>
            <a:ext cx="862580" cy="137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p27" descr=" 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35590" y="4895491"/>
            <a:ext cx="862580" cy="137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27" descr=" 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35590" y="4900779"/>
            <a:ext cx="136099" cy="12801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27" descr=" 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519995" y="4900643"/>
            <a:ext cx="124062" cy="124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27" descr=" 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662642" y="4900778"/>
            <a:ext cx="136099" cy="12801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27" descr=" 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087307" y="4900778"/>
            <a:ext cx="131083" cy="128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27" descr=" 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406285" y="4899791"/>
            <a:ext cx="33703" cy="3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27" descr=" 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238131" y="4900778"/>
            <a:ext cx="145168" cy="125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p27" descr=" 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408603" y="4944976"/>
            <a:ext cx="29073" cy="813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27" descr=" 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460822" y="4991383"/>
            <a:ext cx="35762" cy="34890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p27"/>
          <p:cNvSpPr/>
          <p:nvPr/>
        </p:nvSpPr>
        <p:spPr>
          <a:xfrm>
            <a:off x="3252998" y="614632"/>
            <a:ext cx="2643300" cy="47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825" tIns="38825" rIns="38825" bIns="388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" name="Google Shape;361;p27"/>
          <p:cNvSpPr/>
          <p:nvPr/>
        </p:nvSpPr>
        <p:spPr>
          <a:xfrm>
            <a:off x="2508250" y="1852075"/>
            <a:ext cx="4132800" cy="11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2F45"/>
              </a:buClr>
              <a:buSzPts val="2300"/>
              <a:buFont typeface="Arial"/>
              <a:buNone/>
            </a:pPr>
            <a:r>
              <a:rPr lang="ru" sz="2300" b="1" i="0" u="none" strike="noStrike" cap="none">
                <a:solidFill>
                  <a:srgbClr val="E1DCFA"/>
                </a:solidFill>
                <a:latin typeface="Verdana"/>
                <a:ea typeface="Verdana"/>
                <a:cs typeface="Verdana"/>
                <a:sym typeface="Verdana"/>
              </a:rPr>
              <a:t>*скрин с ответом рабочего листа во всю белую область*</a:t>
            </a:r>
            <a:endParaRPr sz="2300" b="1" i="0" u="none" strike="noStrike" cap="none">
              <a:solidFill>
                <a:srgbClr val="E1DCFA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62" name="Google Shape;362;p27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417175" y="978725"/>
            <a:ext cx="8245473" cy="28729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DCFA"/>
        </a:solidFill>
        <a:effectLst/>
      </p:bgPr>
    </p:bg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28"/>
          <p:cNvSpPr/>
          <p:nvPr/>
        </p:nvSpPr>
        <p:spPr>
          <a:xfrm>
            <a:off x="345260" y="345057"/>
            <a:ext cx="8453400" cy="4453200"/>
          </a:xfrm>
          <a:prstGeom prst="roundRect">
            <a:avLst>
              <a:gd name="adj" fmla="val 6799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38825" tIns="38825" rIns="38825" bIns="388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9" name="Google Shape;369;p28" descr=" 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35590" y="4895491"/>
            <a:ext cx="862580" cy="137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" name="Google Shape;370;p28" descr=" 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35590" y="4895491"/>
            <a:ext cx="862580" cy="137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71" name="Google Shape;371;p28" descr=" 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35590" y="4900779"/>
            <a:ext cx="136099" cy="128011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p28" descr=" 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519995" y="4900643"/>
            <a:ext cx="124062" cy="124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p28" descr=" 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662642" y="4900778"/>
            <a:ext cx="136099" cy="128011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p28" descr=" 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087307" y="4900778"/>
            <a:ext cx="131083" cy="128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p28" descr=" 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406285" y="4899791"/>
            <a:ext cx="33703" cy="3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" name="Google Shape;376;p28" descr=" 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238131" y="4900778"/>
            <a:ext cx="145168" cy="125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" name="Google Shape;377;p28" descr=" 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408603" y="4944976"/>
            <a:ext cx="29073" cy="813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Google Shape;378;p28" descr=" 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460822" y="4991383"/>
            <a:ext cx="35762" cy="34890"/>
          </a:xfrm>
          <a:prstGeom prst="rect">
            <a:avLst/>
          </a:prstGeom>
          <a:noFill/>
          <a:ln>
            <a:noFill/>
          </a:ln>
        </p:spPr>
      </p:pic>
      <p:sp>
        <p:nvSpPr>
          <p:cNvPr id="379" name="Google Shape;379;p28"/>
          <p:cNvSpPr/>
          <p:nvPr/>
        </p:nvSpPr>
        <p:spPr>
          <a:xfrm>
            <a:off x="3252998" y="614632"/>
            <a:ext cx="2643300" cy="47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825" tIns="38825" rIns="38825" bIns="388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" name="Google Shape;380;p28"/>
          <p:cNvSpPr/>
          <p:nvPr/>
        </p:nvSpPr>
        <p:spPr>
          <a:xfrm>
            <a:off x="2508250" y="2116675"/>
            <a:ext cx="4132800" cy="6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2F45"/>
              </a:buClr>
              <a:buSzPts val="2300"/>
              <a:buFont typeface="Arial"/>
              <a:buNone/>
            </a:pPr>
            <a:r>
              <a:rPr lang="ru" sz="2300" b="1" i="0" u="none" strike="noStrike" cap="none">
                <a:solidFill>
                  <a:srgbClr val="E1DCFA"/>
                </a:solidFill>
                <a:latin typeface="Verdana"/>
                <a:ea typeface="Verdana"/>
                <a:cs typeface="Verdana"/>
                <a:sym typeface="Verdana"/>
              </a:rPr>
              <a:t>*скрин рабочего листа во всю белую область*</a:t>
            </a:r>
            <a:endParaRPr sz="2300" b="1" i="0" u="none" strike="noStrike" cap="none">
              <a:solidFill>
                <a:srgbClr val="E1DCFA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81" name="Google Shape;381;p28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24025" y="1300600"/>
            <a:ext cx="8138627" cy="22627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2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5260" y="345057"/>
            <a:ext cx="8448494" cy="4453386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2" descr="preencod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285750" cy="1342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2" descr="preencoded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935589" y="4895491"/>
            <a:ext cx="862644" cy="137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47400" y="345050"/>
            <a:ext cx="8448500" cy="4453391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943499" y="4894301"/>
            <a:ext cx="846750" cy="13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DCFA"/>
        </a:solidFill>
        <a:effectLst/>
      </p:bgPr>
    </p:bg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29"/>
          <p:cNvSpPr/>
          <p:nvPr/>
        </p:nvSpPr>
        <p:spPr>
          <a:xfrm>
            <a:off x="345260" y="345057"/>
            <a:ext cx="8453400" cy="4453200"/>
          </a:xfrm>
          <a:prstGeom prst="roundRect">
            <a:avLst>
              <a:gd name="adj" fmla="val 6799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38825" tIns="38825" rIns="38825" bIns="388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8" name="Google Shape;388;p29" descr=" 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35590" y="4895491"/>
            <a:ext cx="862580" cy="137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" name="Google Shape;389;p29" descr=" 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35590" y="4895491"/>
            <a:ext cx="862580" cy="137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0" name="Google Shape;390;p29" descr=" 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35590" y="4900779"/>
            <a:ext cx="136099" cy="128011"/>
          </a:xfrm>
          <a:prstGeom prst="rect">
            <a:avLst/>
          </a:prstGeom>
          <a:noFill/>
          <a:ln>
            <a:noFill/>
          </a:ln>
        </p:spPr>
      </p:pic>
      <p:pic>
        <p:nvPicPr>
          <p:cNvPr id="391" name="Google Shape;391;p29" descr=" 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519995" y="4900643"/>
            <a:ext cx="124062" cy="124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" name="Google Shape;392;p29" descr=" 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662642" y="4900778"/>
            <a:ext cx="136099" cy="128011"/>
          </a:xfrm>
          <a:prstGeom prst="rect">
            <a:avLst/>
          </a:prstGeom>
          <a:noFill/>
          <a:ln>
            <a:noFill/>
          </a:ln>
        </p:spPr>
      </p:pic>
      <p:pic>
        <p:nvPicPr>
          <p:cNvPr id="393" name="Google Shape;393;p29" descr=" 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087307" y="4900778"/>
            <a:ext cx="131083" cy="128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94" name="Google Shape;394;p29" descr=" 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406285" y="4899791"/>
            <a:ext cx="33703" cy="3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5" name="Google Shape;395;p29" descr=" 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238131" y="4900778"/>
            <a:ext cx="145168" cy="125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" name="Google Shape;396;p29" descr=" 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408603" y="4944976"/>
            <a:ext cx="29073" cy="813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97" name="Google Shape;397;p29" descr=" 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460822" y="4991383"/>
            <a:ext cx="35762" cy="34890"/>
          </a:xfrm>
          <a:prstGeom prst="rect">
            <a:avLst/>
          </a:prstGeom>
          <a:noFill/>
          <a:ln>
            <a:noFill/>
          </a:ln>
        </p:spPr>
      </p:pic>
      <p:sp>
        <p:nvSpPr>
          <p:cNvPr id="398" name="Google Shape;398;p29"/>
          <p:cNvSpPr/>
          <p:nvPr/>
        </p:nvSpPr>
        <p:spPr>
          <a:xfrm>
            <a:off x="3252998" y="614632"/>
            <a:ext cx="2643300" cy="47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825" tIns="38825" rIns="38825" bIns="388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" name="Google Shape;399;p29"/>
          <p:cNvSpPr/>
          <p:nvPr/>
        </p:nvSpPr>
        <p:spPr>
          <a:xfrm>
            <a:off x="2508250" y="1852075"/>
            <a:ext cx="4132800" cy="11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2F45"/>
              </a:buClr>
              <a:buSzPts val="2300"/>
              <a:buFont typeface="Arial"/>
              <a:buNone/>
            </a:pPr>
            <a:r>
              <a:rPr lang="ru" sz="2300" b="1" i="0" u="none" strike="noStrike" cap="none">
                <a:solidFill>
                  <a:srgbClr val="E1DCFA"/>
                </a:solidFill>
                <a:latin typeface="Verdana"/>
                <a:ea typeface="Verdana"/>
                <a:cs typeface="Verdana"/>
                <a:sym typeface="Verdana"/>
              </a:rPr>
              <a:t>*скрин с ответом рабочего листа во всю белую область*</a:t>
            </a:r>
            <a:endParaRPr sz="2300" b="1" i="0" u="none" strike="noStrike" cap="none">
              <a:solidFill>
                <a:srgbClr val="E1DCFA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400" name="Google Shape;400;p29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446950" y="1409425"/>
            <a:ext cx="8215699" cy="2088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DCFA"/>
        </a:solidFill>
        <a:effectLst/>
      </p:bgPr>
    </p:bg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268db8266c8_1_2"/>
          <p:cNvSpPr/>
          <p:nvPr/>
        </p:nvSpPr>
        <p:spPr>
          <a:xfrm>
            <a:off x="345260" y="345057"/>
            <a:ext cx="8453400" cy="4453200"/>
          </a:xfrm>
          <a:prstGeom prst="roundRect">
            <a:avLst>
              <a:gd name="adj" fmla="val 6799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38825" tIns="38825" rIns="38825" bIns="388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7" name="Google Shape;407;g268db8266c8_1_2" descr=" 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35590" y="4895491"/>
            <a:ext cx="862580" cy="137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8" name="Google Shape;408;g268db8266c8_1_2" descr=" 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35590" y="4895491"/>
            <a:ext cx="862580" cy="137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" name="Google Shape;409;g268db8266c8_1_2" descr=" 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35590" y="4900779"/>
            <a:ext cx="136099" cy="128011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" name="Google Shape;410;g268db8266c8_1_2" descr=" 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519995" y="4900643"/>
            <a:ext cx="124062" cy="124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411" name="Google Shape;411;g268db8266c8_1_2" descr=" 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662642" y="4900778"/>
            <a:ext cx="136099" cy="128011"/>
          </a:xfrm>
          <a:prstGeom prst="rect">
            <a:avLst/>
          </a:prstGeom>
          <a:noFill/>
          <a:ln>
            <a:noFill/>
          </a:ln>
        </p:spPr>
      </p:pic>
      <p:pic>
        <p:nvPicPr>
          <p:cNvPr id="412" name="Google Shape;412;g268db8266c8_1_2" descr=" 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087307" y="4900778"/>
            <a:ext cx="131083" cy="128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Google Shape;413;g268db8266c8_1_2" descr=" 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406285" y="4899791"/>
            <a:ext cx="33703" cy="3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4" name="Google Shape;414;g268db8266c8_1_2" descr=" 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238131" y="4900778"/>
            <a:ext cx="145168" cy="125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Google Shape;415;g268db8266c8_1_2" descr=" 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408603" y="4944976"/>
            <a:ext cx="29073" cy="81302"/>
          </a:xfrm>
          <a:prstGeom prst="rect">
            <a:avLst/>
          </a:prstGeom>
          <a:noFill/>
          <a:ln>
            <a:noFill/>
          </a:ln>
        </p:spPr>
      </p:pic>
      <p:pic>
        <p:nvPicPr>
          <p:cNvPr id="416" name="Google Shape;416;g268db8266c8_1_2" descr=" 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460822" y="4991383"/>
            <a:ext cx="35762" cy="34890"/>
          </a:xfrm>
          <a:prstGeom prst="rect">
            <a:avLst/>
          </a:prstGeom>
          <a:noFill/>
          <a:ln>
            <a:noFill/>
          </a:ln>
        </p:spPr>
      </p:pic>
      <p:sp>
        <p:nvSpPr>
          <p:cNvPr id="417" name="Google Shape;417;g268db8266c8_1_2"/>
          <p:cNvSpPr/>
          <p:nvPr/>
        </p:nvSpPr>
        <p:spPr>
          <a:xfrm>
            <a:off x="3252998" y="614632"/>
            <a:ext cx="2643300" cy="47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825" tIns="38825" rIns="38825" bIns="388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8" name="Google Shape;418;g268db8266c8_1_2"/>
          <p:cNvSpPr/>
          <p:nvPr/>
        </p:nvSpPr>
        <p:spPr>
          <a:xfrm>
            <a:off x="2508250" y="2116675"/>
            <a:ext cx="4132800" cy="6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2F45"/>
              </a:buClr>
              <a:buSzPts val="2300"/>
              <a:buFont typeface="Arial"/>
              <a:buNone/>
            </a:pPr>
            <a:r>
              <a:rPr lang="ru" sz="2300" b="1" i="0" u="none" strike="noStrike" cap="none">
                <a:solidFill>
                  <a:srgbClr val="E1DCFA"/>
                </a:solidFill>
                <a:latin typeface="Verdana"/>
                <a:ea typeface="Verdana"/>
                <a:cs typeface="Verdana"/>
                <a:sym typeface="Verdana"/>
              </a:rPr>
              <a:t>*скрин рабочего листа во всю белую область*</a:t>
            </a:r>
            <a:endParaRPr sz="2300" b="1" i="0" u="none" strike="noStrike" cap="none">
              <a:solidFill>
                <a:srgbClr val="E1DCFA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419" name="Google Shape;419;g268db8266c8_1_2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344775" y="885100"/>
            <a:ext cx="8453401" cy="31185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DCFA"/>
        </a:solidFill>
        <a:effectLst/>
      </p:bgPr>
    </p:bg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268db8266c8_1_22"/>
          <p:cNvSpPr/>
          <p:nvPr/>
        </p:nvSpPr>
        <p:spPr>
          <a:xfrm>
            <a:off x="345260" y="345057"/>
            <a:ext cx="8453400" cy="4453200"/>
          </a:xfrm>
          <a:prstGeom prst="roundRect">
            <a:avLst>
              <a:gd name="adj" fmla="val 6799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38825" tIns="38825" rIns="38825" bIns="388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6" name="Google Shape;426;g268db8266c8_1_22" descr=" 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35590" y="4895491"/>
            <a:ext cx="862580" cy="137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27" name="Google Shape;427;g268db8266c8_1_22" descr=" 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35590" y="4895491"/>
            <a:ext cx="862580" cy="137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28" name="Google Shape;428;g268db8266c8_1_22" descr=" 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35590" y="4900779"/>
            <a:ext cx="136099" cy="128011"/>
          </a:xfrm>
          <a:prstGeom prst="rect">
            <a:avLst/>
          </a:prstGeom>
          <a:noFill/>
          <a:ln>
            <a:noFill/>
          </a:ln>
        </p:spPr>
      </p:pic>
      <p:pic>
        <p:nvPicPr>
          <p:cNvPr id="429" name="Google Shape;429;g268db8266c8_1_22" descr=" 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519995" y="4900643"/>
            <a:ext cx="124062" cy="124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430" name="Google Shape;430;g268db8266c8_1_22" descr=" 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662642" y="4900778"/>
            <a:ext cx="136099" cy="128011"/>
          </a:xfrm>
          <a:prstGeom prst="rect">
            <a:avLst/>
          </a:prstGeom>
          <a:noFill/>
          <a:ln>
            <a:noFill/>
          </a:ln>
        </p:spPr>
      </p:pic>
      <p:pic>
        <p:nvPicPr>
          <p:cNvPr id="431" name="Google Shape;431;g268db8266c8_1_22" descr=" 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087307" y="4900778"/>
            <a:ext cx="131083" cy="128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32" name="Google Shape;432;g268db8266c8_1_22" descr=" 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406285" y="4899791"/>
            <a:ext cx="33703" cy="3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3" name="Google Shape;433;g268db8266c8_1_22" descr=" 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238131" y="4900778"/>
            <a:ext cx="145168" cy="125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434" name="Google Shape;434;g268db8266c8_1_22" descr=" 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408603" y="4944976"/>
            <a:ext cx="29073" cy="81302"/>
          </a:xfrm>
          <a:prstGeom prst="rect">
            <a:avLst/>
          </a:prstGeom>
          <a:noFill/>
          <a:ln>
            <a:noFill/>
          </a:ln>
        </p:spPr>
      </p:pic>
      <p:pic>
        <p:nvPicPr>
          <p:cNvPr id="435" name="Google Shape;435;g268db8266c8_1_22" descr=" 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460822" y="4991383"/>
            <a:ext cx="35762" cy="34890"/>
          </a:xfrm>
          <a:prstGeom prst="rect">
            <a:avLst/>
          </a:prstGeom>
          <a:noFill/>
          <a:ln>
            <a:noFill/>
          </a:ln>
        </p:spPr>
      </p:pic>
      <p:sp>
        <p:nvSpPr>
          <p:cNvPr id="436" name="Google Shape;436;g268db8266c8_1_22"/>
          <p:cNvSpPr/>
          <p:nvPr/>
        </p:nvSpPr>
        <p:spPr>
          <a:xfrm>
            <a:off x="3252998" y="614632"/>
            <a:ext cx="2643300" cy="47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825" tIns="38825" rIns="38825" bIns="388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7" name="Google Shape;437;g268db8266c8_1_22"/>
          <p:cNvSpPr/>
          <p:nvPr/>
        </p:nvSpPr>
        <p:spPr>
          <a:xfrm>
            <a:off x="2508250" y="1852075"/>
            <a:ext cx="4132800" cy="11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2F45"/>
              </a:buClr>
              <a:buSzPts val="2300"/>
              <a:buFont typeface="Arial"/>
              <a:buNone/>
            </a:pPr>
            <a:r>
              <a:rPr lang="ru" sz="2300" b="1" i="0" u="none" strike="noStrike" cap="none">
                <a:solidFill>
                  <a:srgbClr val="E1DCFA"/>
                </a:solidFill>
                <a:latin typeface="Verdana"/>
                <a:ea typeface="Verdana"/>
                <a:cs typeface="Verdana"/>
                <a:sym typeface="Verdana"/>
              </a:rPr>
              <a:t>*скрин с ответом рабочего листа во всю белую область*</a:t>
            </a:r>
            <a:endParaRPr sz="2300" b="1" i="0" u="none" strike="noStrike" cap="none">
              <a:solidFill>
                <a:srgbClr val="E1DCFA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438" name="Google Shape;438;g268db8266c8_1_22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345250" y="818800"/>
            <a:ext cx="8317399" cy="31889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DCFA"/>
        </a:solidFill>
        <a:effectLst/>
      </p:bgPr>
    </p:bg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8" name="Google Shape;558;p30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285750" cy="1342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9" name="Google Shape;559;p30" descr="preencod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7753" y="345057"/>
            <a:ext cx="8448494" cy="4453386"/>
          </a:xfrm>
          <a:prstGeom prst="rect">
            <a:avLst/>
          </a:prstGeom>
          <a:noFill/>
          <a:ln>
            <a:noFill/>
          </a:ln>
        </p:spPr>
      </p:pic>
      <p:pic>
        <p:nvPicPr>
          <p:cNvPr id="560" name="Google Shape;560;p30" descr="preencoded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89238" y="2330963"/>
            <a:ext cx="253401" cy="253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61" name="Google Shape;561;p30" descr="preencoded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89238" y="1726132"/>
            <a:ext cx="253401" cy="253401"/>
          </a:xfrm>
          <a:prstGeom prst="rect">
            <a:avLst/>
          </a:prstGeom>
          <a:noFill/>
          <a:ln>
            <a:noFill/>
          </a:ln>
        </p:spPr>
      </p:pic>
      <p:sp>
        <p:nvSpPr>
          <p:cNvPr id="562" name="Google Shape;562;p30"/>
          <p:cNvSpPr/>
          <p:nvPr/>
        </p:nvSpPr>
        <p:spPr>
          <a:xfrm>
            <a:off x="640457" y="649356"/>
            <a:ext cx="7941000" cy="7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F2F45"/>
              </a:buClr>
              <a:buSzPts val="2300"/>
              <a:buFont typeface="Arial"/>
              <a:buNone/>
            </a:pPr>
            <a:r>
              <a:rPr lang="ru" sz="2300" b="1" i="0" u="none" strike="noStrike" cap="none" dirty="0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ru" sz="1800" b="1" i="0" u="none" strike="noStrike" cap="none" dirty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ВЫ СЕГОДНЯ МОЛОДЦЫ!</a:t>
            </a: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F2F45"/>
              </a:buClr>
              <a:buSzPts val="2300"/>
              <a:buFont typeface="Arial"/>
              <a:buNone/>
            </a:pPr>
            <a:r>
              <a:rPr lang="ru" sz="1800" b="1" i="0" u="none" strike="noStrike" cap="none" dirty="0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Вычисление суммы и разности удобным способом</a:t>
            </a:r>
            <a:endParaRPr sz="1800" b="1" i="0" u="none" strike="noStrike" cap="none" dirty="0">
              <a:solidFill>
                <a:srgbClr val="2F2F45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63" name="Google Shape;563;p30"/>
          <p:cNvSpPr/>
          <p:nvPr/>
        </p:nvSpPr>
        <p:spPr>
          <a:xfrm>
            <a:off x="1205663" y="1726125"/>
            <a:ext cx="5551200" cy="25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F2F45"/>
              </a:buClr>
              <a:buSzPts val="1800"/>
              <a:buFont typeface="Arial"/>
              <a:buNone/>
            </a:pPr>
            <a:r>
              <a:rPr lang="ru" sz="1800" b="0" i="0" u="none" strike="noStrike" cap="none" dirty="0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Вспомним удобный способ сложения</a:t>
            </a:r>
            <a:endParaRPr sz="1800" b="0" i="0" u="none" strike="noStrike" cap="none" dirty="0">
              <a:solidFill>
                <a:srgbClr val="2F2F45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F2F45"/>
              </a:buClr>
              <a:buSzPts val="1800"/>
              <a:buFont typeface="Arial"/>
              <a:buNone/>
            </a:pPr>
            <a:r>
              <a:rPr lang="ru" sz="1800" b="0" i="0" u="none" strike="noStrike" cap="none" dirty="0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/>
            </a:r>
            <a:br>
              <a:rPr lang="ru" sz="1800" b="0" i="0" u="none" strike="noStrike" cap="none" dirty="0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ru" sz="1800" b="0" i="0" u="none" strike="noStrike" cap="none" dirty="0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Вспомним удобный способ вычитания</a:t>
            </a:r>
            <a:endParaRPr sz="1800" b="0" i="0" u="none" strike="noStrike" cap="none" dirty="0">
              <a:solidFill>
                <a:srgbClr val="2F2F45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F2F45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2F2F45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F2F45"/>
              </a:buClr>
              <a:buSzPts val="1800"/>
              <a:buFont typeface="Arial"/>
              <a:buNone/>
            </a:pPr>
            <a:r>
              <a:rPr lang="ru" sz="1800" b="0" i="0" u="none" strike="noStrike" cap="none" dirty="0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Решим примеры, чтобы потренироваться вычислять удобным способом</a:t>
            </a:r>
            <a:endParaRPr sz="1800" b="0" i="0" u="none" strike="noStrike" cap="none" dirty="0">
              <a:solidFill>
                <a:srgbClr val="2F2F45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F2F45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2F2F45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F2F45"/>
              </a:buClr>
              <a:buSzPts val="1800"/>
              <a:buFont typeface="Arial"/>
              <a:buNone/>
            </a:pPr>
            <a:r>
              <a:rPr lang="ru" sz="1800" b="0" i="0" u="none" strike="noStrike" cap="none" dirty="0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Решим задачи наиболее удобным способом</a:t>
            </a:r>
            <a:endParaRPr sz="1800" b="0" i="0" u="none" strike="noStrike" cap="none" dirty="0">
              <a:solidFill>
                <a:srgbClr val="2F2F45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F2F45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2F2F45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F2F45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2F2F45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F2F45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2F2F45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F2F45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2F2F45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F2F45"/>
              </a:buClr>
              <a:buSzPts val="1800"/>
              <a:buFont typeface="Arial"/>
              <a:buNone/>
            </a:pPr>
            <a:r>
              <a:rPr lang="ru" sz="1800" b="0" i="0" u="none" strike="noStrike" cap="none" dirty="0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/>
            </a:r>
            <a:br>
              <a:rPr lang="ru" sz="1800" b="0" i="0" u="none" strike="noStrike" cap="none" dirty="0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</a:br>
            <a:endParaRPr sz="1800" b="0" i="0" u="none" strike="noStrike" cap="none" dirty="0">
              <a:solidFill>
                <a:srgbClr val="2F2F45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F2F45"/>
              </a:buClr>
              <a:buSzPts val="1800"/>
              <a:buFont typeface="Arial"/>
              <a:buNone/>
            </a:pPr>
            <a:r>
              <a:rPr lang="ru" sz="1800" b="0" i="0" u="none" strike="noStrike" cap="none" dirty="0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/>
            </a:r>
            <a:br>
              <a:rPr lang="ru" sz="1800" b="0" i="0" u="none" strike="noStrike" cap="none" dirty="0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</a:br>
            <a:endParaRPr sz="1800" b="0" i="0" u="none" strike="noStrike" cap="none" dirty="0">
              <a:solidFill>
                <a:srgbClr val="2F2F45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564" name="Google Shape;564;p30"/>
          <p:cNvPicPr preferRelativeResize="0"/>
          <p:nvPr/>
        </p:nvPicPr>
        <p:blipFill rotWithShape="1">
          <a:blip r:embed="rId6">
            <a:alphaModFix/>
          </a:blip>
          <a:srcRect r="10354"/>
          <a:stretch/>
        </p:blipFill>
        <p:spPr>
          <a:xfrm>
            <a:off x="7104920" y="2870250"/>
            <a:ext cx="2039080" cy="227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5" name="Google Shape;565;p30" descr="preencoded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89238" y="2938457"/>
            <a:ext cx="253401" cy="253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66" name="Google Shape;566;p30" descr="preencoded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89238" y="3838313"/>
            <a:ext cx="253401" cy="253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67" name="Google Shape;567;p30" descr="preencoded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72355" y="1635872"/>
            <a:ext cx="361231" cy="291142"/>
          </a:xfrm>
          <a:prstGeom prst="rect">
            <a:avLst/>
          </a:prstGeom>
          <a:noFill/>
          <a:ln>
            <a:noFill/>
          </a:ln>
        </p:spPr>
      </p:pic>
      <p:pic>
        <p:nvPicPr>
          <p:cNvPr id="568" name="Google Shape;568;p30" descr="preencoded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72355" y="2240602"/>
            <a:ext cx="361231" cy="291142"/>
          </a:xfrm>
          <a:prstGeom prst="rect">
            <a:avLst/>
          </a:prstGeom>
          <a:noFill/>
          <a:ln>
            <a:noFill/>
          </a:ln>
        </p:spPr>
      </p:pic>
      <p:pic>
        <p:nvPicPr>
          <p:cNvPr id="569" name="Google Shape;569;p30" descr="preencoded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72343" y="2853437"/>
            <a:ext cx="361231" cy="291142"/>
          </a:xfrm>
          <a:prstGeom prst="rect">
            <a:avLst/>
          </a:prstGeom>
          <a:noFill/>
          <a:ln>
            <a:noFill/>
          </a:ln>
        </p:spPr>
      </p:pic>
      <p:pic>
        <p:nvPicPr>
          <p:cNvPr id="570" name="Google Shape;570;p30" descr="preencoded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72343" y="3749682"/>
            <a:ext cx="361231" cy="2911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6" name="Google Shape;576;p31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285750" cy="1342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7" name="Google Shape;577;p31" descr="preencod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5750" y="166301"/>
            <a:ext cx="8448496" cy="4453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F93FE23-1BD1-FE4C-2924-0F2117F712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72" y="160154"/>
            <a:ext cx="2203758" cy="18450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7A38C65-9C40-4AFF-A6DA-596405FEA7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64330" y="828903"/>
            <a:ext cx="1881983" cy="19280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3571FCD-36C4-352F-FD11-E274791AFEB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4086" y="1792926"/>
            <a:ext cx="3434102" cy="220092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AAC1A15-243D-51A7-7F16-B9685AC516C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19194" y="523812"/>
            <a:ext cx="1359772" cy="16835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3D52AD5-D672-393A-1DBB-AC75158B7DC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03154" y="2150467"/>
            <a:ext cx="1571392" cy="1571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552E244-3E26-0D91-06CE-D8657383130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13192" y="2687667"/>
            <a:ext cx="1825943" cy="2001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7402C94-A7F4-2E1B-EC19-C0E07AA06AAF}"/>
              </a:ext>
            </a:extLst>
          </p:cNvPr>
          <p:cNvSpPr txBox="1"/>
          <p:nvPr/>
        </p:nvSpPr>
        <p:spPr>
          <a:xfrm>
            <a:off x="285319" y="430439"/>
            <a:ext cx="5283581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Зима пришла к нам в гости, </a:t>
            </a:r>
          </a:p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с нею холода.</a:t>
            </a:r>
          </a:p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Снежок порхает первый,</a:t>
            </a:r>
          </a:p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Замёрзла вся вода.</a:t>
            </a:r>
          </a:p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Природа вся уснула,</a:t>
            </a:r>
          </a:p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дует ветерок.</a:t>
            </a:r>
          </a:p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скоро, скоро, скоро придёт к нам…..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4E30FC6-22EC-3B40-46F8-47D4F24433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8901" y="539287"/>
            <a:ext cx="3575099" cy="406492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0880" y="345059"/>
            <a:ext cx="8448500" cy="4611952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4"/>
          <p:cNvSpPr txBox="1"/>
          <p:nvPr/>
        </p:nvSpPr>
        <p:spPr>
          <a:xfrm>
            <a:off x="5733450" y="1116970"/>
            <a:ext cx="3169917" cy="2052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9600" b="1" i="0" u="none" strike="noStrike" cap="none" dirty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36</a:t>
            </a:r>
          </a:p>
        </p:txBody>
      </p:sp>
      <p:pic>
        <p:nvPicPr>
          <p:cNvPr id="107" name="Google Shape;107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43499" y="4894301"/>
            <a:ext cx="846750" cy="13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83D9755-49AA-FC9C-4485-45803EFF32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880" y="345059"/>
            <a:ext cx="5136394" cy="400135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7C1F23B-5CFB-5D17-6392-07274B5F6C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13840" y="2545748"/>
            <a:ext cx="3045709" cy="271655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5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5260" y="345057"/>
            <a:ext cx="8448494" cy="44533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7150" y="442850"/>
            <a:ext cx="3862724" cy="40438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17650" y="442850"/>
            <a:ext cx="3862724" cy="4043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5" descr="preencoded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935589" y="4895491"/>
            <a:ext cx="862643" cy="137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DE8BD9D-B43E-25B6-E765-0D4B90BD0AF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00695" y="656737"/>
            <a:ext cx="6897657" cy="3631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3AEF39B-9257-A537-76EB-67AB0B43F67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2288" y="1855357"/>
            <a:ext cx="1805274" cy="21321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7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5260" y="345057"/>
            <a:ext cx="8448494" cy="445338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196B43F-8F63-4DEB-5FB0-A3E18C0A3167}"/>
              </a:ext>
            </a:extLst>
          </p:cNvPr>
          <p:cNvSpPr txBox="1"/>
          <p:nvPr/>
        </p:nvSpPr>
        <p:spPr>
          <a:xfrm>
            <a:off x="2286000" y="2417432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4431A36-A828-5162-2B03-D34A3BE88F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099" y="88372"/>
            <a:ext cx="11122098" cy="309796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3119FDF-01AB-13DA-EC5D-24FA53E9AC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5046" y="2131255"/>
            <a:ext cx="3234020" cy="2722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9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5260" y="345057"/>
            <a:ext cx="8448494" cy="44533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9" descr="preencod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35589" y="4895491"/>
            <a:ext cx="862643" cy="137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4EA0B71-33F7-CEBE-3BAF-05A91DD183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397" y="508765"/>
            <a:ext cx="5486400" cy="364384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AD2F863-F141-C6C8-A94C-CE87BA2E64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90797" y="928150"/>
            <a:ext cx="2420066" cy="274319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g268db8266c8_1_90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35589" y="4895491"/>
            <a:ext cx="862643" cy="137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CE61102-29A1-4E2D-7E60-E6DEBB75AA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116" y="-188090"/>
            <a:ext cx="12686149" cy="374413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3542B59-60E5-0925-D30C-7C406AA03F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2758" y="1339443"/>
            <a:ext cx="3887964" cy="355604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11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9738" y="345057"/>
            <a:ext cx="8448494" cy="44533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11" descr="preencod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35589" y="4895491"/>
            <a:ext cx="862643" cy="137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EE4ECF3-3664-A83C-9672-594807BEB0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5651" y="345057"/>
            <a:ext cx="3836355" cy="461185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A6750D8-1232-9BAE-817A-AE8B8D175B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61407" y="825115"/>
            <a:ext cx="2286537" cy="279896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1458</Words>
  <Application>Microsoft Office PowerPoint</Application>
  <PresentationFormat>Экран (16:9)</PresentationFormat>
  <Paragraphs>206</Paragraphs>
  <Slides>24</Slides>
  <Notes>24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24</vt:i4>
      </vt:variant>
    </vt:vector>
  </HeadingPairs>
  <TitlesOfParts>
    <vt:vector size="29" baseType="lpstr">
      <vt:lpstr>Arial</vt:lpstr>
      <vt:lpstr>Times New Roman</vt:lpstr>
      <vt:lpstr>Verdana</vt:lpstr>
      <vt:lpstr>Simple Light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RePack by Diakov</cp:lastModifiedBy>
  <cp:revision>2</cp:revision>
  <dcterms:modified xsi:type="dcterms:W3CDTF">2024-12-04T12:22:29Z</dcterms:modified>
</cp:coreProperties>
</file>