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02" r:id="rId2"/>
    <p:sldId id="535" r:id="rId3"/>
    <p:sldId id="329" r:id="rId4"/>
    <p:sldId id="2321" r:id="rId5"/>
    <p:sldId id="2322" r:id="rId6"/>
    <p:sldId id="2323" r:id="rId7"/>
    <p:sldId id="2320" r:id="rId8"/>
    <p:sldId id="2328" r:id="rId9"/>
    <p:sldId id="2260" r:id="rId10"/>
    <p:sldId id="2329" r:id="rId11"/>
    <p:sldId id="2330" r:id="rId12"/>
    <p:sldId id="2233" r:id="rId13"/>
    <p:sldId id="2331" r:id="rId14"/>
    <p:sldId id="2319" r:id="rId15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7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0F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70" d="100"/>
          <a:sy n="70" d="100"/>
        </p:scale>
        <p:origin x="-2814" y="-1602"/>
      </p:cViewPr>
      <p:guideLst>
        <p:guide orient="horz" pos="167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20088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A3340-C542-46E3-BB6B-1E3F28D53E89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EAA4AF-B0AE-42C7-9AD8-C74E868F58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8992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4"/>
          </p:nvPr>
        </p:nvSpPr>
        <p:spPr>
          <a:xfrm>
            <a:off x="5420964" y="1852813"/>
            <a:ext cx="2791470" cy="3290687"/>
          </a:xfrm>
          <a:custGeom>
            <a:avLst/>
            <a:gdLst>
              <a:gd name="connsiteX0" fmla="*/ 1158907 w 2791470"/>
              <a:gd name="connsiteY0" fmla="*/ 0 h 3290687"/>
              <a:gd name="connsiteX1" fmla="*/ 2791470 w 2791470"/>
              <a:gd name="connsiteY1" fmla="*/ 0 h 3290687"/>
              <a:gd name="connsiteX2" fmla="*/ 1632563 w 2791470"/>
              <a:gd name="connsiteY2" fmla="*/ 3290687 h 3290687"/>
              <a:gd name="connsiteX3" fmla="*/ 0 w 2791470"/>
              <a:gd name="connsiteY3" fmla="*/ 3290687 h 329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1470" h="3290687">
                <a:moveTo>
                  <a:pt x="1158907" y="0"/>
                </a:moveTo>
                <a:lnTo>
                  <a:pt x="2791470" y="0"/>
                </a:lnTo>
                <a:lnTo>
                  <a:pt x="1632563" y="3290687"/>
                </a:lnTo>
                <a:lnTo>
                  <a:pt x="0" y="3290687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1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1991964" y="1852813"/>
            <a:ext cx="2791470" cy="3290687"/>
          </a:xfrm>
          <a:custGeom>
            <a:avLst/>
            <a:gdLst>
              <a:gd name="connsiteX0" fmla="*/ 1158907 w 2791470"/>
              <a:gd name="connsiteY0" fmla="*/ 0 h 3290687"/>
              <a:gd name="connsiteX1" fmla="*/ 2791470 w 2791470"/>
              <a:gd name="connsiteY1" fmla="*/ 0 h 3290687"/>
              <a:gd name="connsiteX2" fmla="*/ 1632563 w 2791470"/>
              <a:gd name="connsiteY2" fmla="*/ 3290687 h 3290687"/>
              <a:gd name="connsiteX3" fmla="*/ 0 w 2791470"/>
              <a:gd name="connsiteY3" fmla="*/ 3290687 h 329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1470" h="3290687">
                <a:moveTo>
                  <a:pt x="1158907" y="0"/>
                </a:moveTo>
                <a:lnTo>
                  <a:pt x="2791470" y="0"/>
                </a:lnTo>
                <a:lnTo>
                  <a:pt x="1632563" y="3290687"/>
                </a:lnTo>
                <a:lnTo>
                  <a:pt x="0" y="3290687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1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4360567" y="1"/>
            <a:ext cx="2791470" cy="3290687"/>
          </a:xfrm>
          <a:custGeom>
            <a:avLst/>
            <a:gdLst>
              <a:gd name="connsiteX0" fmla="*/ 1158907 w 2791470"/>
              <a:gd name="connsiteY0" fmla="*/ 0 h 3290687"/>
              <a:gd name="connsiteX1" fmla="*/ 2791470 w 2791470"/>
              <a:gd name="connsiteY1" fmla="*/ 0 h 3290687"/>
              <a:gd name="connsiteX2" fmla="*/ 1632563 w 2791470"/>
              <a:gd name="connsiteY2" fmla="*/ 3290687 h 3290687"/>
              <a:gd name="connsiteX3" fmla="*/ 0 w 2791470"/>
              <a:gd name="connsiteY3" fmla="*/ 3290687 h 329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1470" h="3290687">
                <a:moveTo>
                  <a:pt x="1158907" y="0"/>
                </a:moveTo>
                <a:lnTo>
                  <a:pt x="2791470" y="0"/>
                </a:lnTo>
                <a:lnTo>
                  <a:pt x="1632563" y="3290687"/>
                </a:lnTo>
                <a:lnTo>
                  <a:pt x="0" y="3290687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1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931567" y="1"/>
            <a:ext cx="2791470" cy="3290687"/>
          </a:xfrm>
          <a:custGeom>
            <a:avLst/>
            <a:gdLst>
              <a:gd name="connsiteX0" fmla="*/ 1158907 w 2791470"/>
              <a:gd name="connsiteY0" fmla="*/ 0 h 3290687"/>
              <a:gd name="connsiteX1" fmla="*/ 2791470 w 2791470"/>
              <a:gd name="connsiteY1" fmla="*/ 0 h 3290687"/>
              <a:gd name="connsiteX2" fmla="*/ 1632563 w 2791470"/>
              <a:gd name="connsiteY2" fmla="*/ 3290687 h 3290687"/>
              <a:gd name="connsiteX3" fmla="*/ 0 w 2791470"/>
              <a:gd name="connsiteY3" fmla="*/ 3290687 h 329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1470" h="3290687">
                <a:moveTo>
                  <a:pt x="1158907" y="0"/>
                </a:moveTo>
                <a:lnTo>
                  <a:pt x="2791470" y="0"/>
                </a:lnTo>
                <a:lnTo>
                  <a:pt x="1632563" y="3290687"/>
                </a:lnTo>
                <a:lnTo>
                  <a:pt x="0" y="3290687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1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3"/>
          </p:nvPr>
        </p:nvSpPr>
        <p:spPr>
          <a:xfrm>
            <a:off x="5385392" y="1809721"/>
            <a:ext cx="923314" cy="1923786"/>
          </a:xfrm>
          <a:custGeom>
            <a:avLst/>
            <a:gdLst>
              <a:gd name="connsiteX0" fmla="*/ 15949 w 923314"/>
              <a:gd name="connsiteY0" fmla="*/ 0 h 1923786"/>
              <a:gd name="connsiteX1" fmla="*/ 923314 w 923314"/>
              <a:gd name="connsiteY1" fmla="*/ 0 h 1923786"/>
              <a:gd name="connsiteX2" fmla="*/ 923314 w 923314"/>
              <a:gd name="connsiteY2" fmla="*/ 1923786 h 1923786"/>
              <a:gd name="connsiteX3" fmla="*/ 0 w 923314"/>
              <a:gd name="connsiteY3" fmla="*/ 1923786 h 1923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3314" h="1923786">
                <a:moveTo>
                  <a:pt x="15949" y="0"/>
                </a:moveTo>
                <a:lnTo>
                  <a:pt x="923314" y="0"/>
                </a:lnTo>
                <a:lnTo>
                  <a:pt x="923314" y="1923786"/>
                </a:lnTo>
                <a:lnTo>
                  <a:pt x="0" y="1923786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1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2"/>
          </p:nvPr>
        </p:nvSpPr>
        <p:spPr>
          <a:xfrm>
            <a:off x="3820373" y="1458399"/>
            <a:ext cx="1503255" cy="2641715"/>
          </a:xfrm>
          <a:custGeom>
            <a:avLst/>
            <a:gdLst>
              <a:gd name="connsiteX0" fmla="*/ 0 w 1503255"/>
              <a:gd name="connsiteY0" fmla="*/ 0 h 2641715"/>
              <a:gd name="connsiteX1" fmla="*/ 1503255 w 1503255"/>
              <a:gd name="connsiteY1" fmla="*/ 0 h 2641715"/>
              <a:gd name="connsiteX2" fmla="*/ 1503255 w 1503255"/>
              <a:gd name="connsiteY2" fmla="*/ 2641715 h 2641715"/>
              <a:gd name="connsiteX3" fmla="*/ 0 w 1503255"/>
              <a:gd name="connsiteY3" fmla="*/ 2641715 h 264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3255" h="2641715">
                <a:moveTo>
                  <a:pt x="0" y="0"/>
                </a:moveTo>
                <a:lnTo>
                  <a:pt x="1503255" y="0"/>
                </a:lnTo>
                <a:lnTo>
                  <a:pt x="1503255" y="2641715"/>
                </a:lnTo>
                <a:lnTo>
                  <a:pt x="0" y="264171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1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2835297" y="1809721"/>
            <a:ext cx="923312" cy="1923786"/>
          </a:xfrm>
          <a:custGeom>
            <a:avLst/>
            <a:gdLst>
              <a:gd name="connsiteX0" fmla="*/ 0 w 923312"/>
              <a:gd name="connsiteY0" fmla="*/ 0 h 1923786"/>
              <a:gd name="connsiteX1" fmla="*/ 923312 w 923312"/>
              <a:gd name="connsiteY1" fmla="*/ 0 h 1923786"/>
              <a:gd name="connsiteX2" fmla="*/ 923312 w 923312"/>
              <a:gd name="connsiteY2" fmla="*/ 1923786 h 1923786"/>
              <a:gd name="connsiteX3" fmla="*/ 0 w 923312"/>
              <a:gd name="connsiteY3" fmla="*/ 1923786 h 1923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3312" h="1923786">
                <a:moveTo>
                  <a:pt x="0" y="0"/>
                </a:moveTo>
                <a:lnTo>
                  <a:pt x="923312" y="0"/>
                </a:lnTo>
                <a:lnTo>
                  <a:pt x="923312" y="1923786"/>
                </a:lnTo>
                <a:lnTo>
                  <a:pt x="0" y="1923786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1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20298"/>
          <a:stretch>
            <a:fillRect/>
          </a:stretch>
        </p:blipFill>
        <p:spPr>
          <a:xfrm>
            <a:off x="2627186" y="0"/>
            <a:ext cx="6516813" cy="45992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6043492" y="1483522"/>
            <a:ext cx="3100508" cy="1887848"/>
          </a:xfrm>
          <a:custGeom>
            <a:avLst/>
            <a:gdLst>
              <a:gd name="connsiteX0" fmla="*/ 0 w 3100508"/>
              <a:gd name="connsiteY0" fmla="*/ 0 h 1887848"/>
              <a:gd name="connsiteX1" fmla="*/ 3100508 w 3100508"/>
              <a:gd name="connsiteY1" fmla="*/ 0 h 1887848"/>
              <a:gd name="connsiteX2" fmla="*/ 3100508 w 3100508"/>
              <a:gd name="connsiteY2" fmla="*/ 1887848 h 1887848"/>
              <a:gd name="connsiteX3" fmla="*/ 0 w 3100508"/>
              <a:gd name="connsiteY3" fmla="*/ 1887848 h 1887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0508" h="1887848">
                <a:moveTo>
                  <a:pt x="0" y="0"/>
                </a:moveTo>
                <a:lnTo>
                  <a:pt x="3100508" y="0"/>
                </a:lnTo>
                <a:lnTo>
                  <a:pt x="3100508" y="1887848"/>
                </a:lnTo>
                <a:lnTo>
                  <a:pt x="0" y="1887848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1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1"/>
          </p:nvPr>
        </p:nvSpPr>
        <p:spPr>
          <a:xfrm>
            <a:off x="1" y="1483522"/>
            <a:ext cx="3100508" cy="1887848"/>
          </a:xfrm>
          <a:custGeom>
            <a:avLst/>
            <a:gdLst>
              <a:gd name="connsiteX0" fmla="*/ 0 w 3100508"/>
              <a:gd name="connsiteY0" fmla="*/ 0 h 1887848"/>
              <a:gd name="connsiteX1" fmla="*/ 3100508 w 3100508"/>
              <a:gd name="connsiteY1" fmla="*/ 0 h 1887848"/>
              <a:gd name="connsiteX2" fmla="*/ 3100508 w 3100508"/>
              <a:gd name="connsiteY2" fmla="*/ 1887848 h 1887848"/>
              <a:gd name="connsiteX3" fmla="*/ 0 w 3100508"/>
              <a:gd name="connsiteY3" fmla="*/ 1887848 h 1887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0508" h="1887848">
                <a:moveTo>
                  <a:pt x="0" y="0"/>
                </a:moveTo>
                <a:lnTo>
                  <a:pt x="3100508" y="0"/>
                </a:lnTo>
                <a:lnTo>
                  <a:pt x="3100508" y="1887848"/>
                </a:lnTo>
                <a:lnTo>
                  <a:pt x="0" y="1887848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1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3"/>
          </p:nvPr>
        </p:nvSpPr>
        <p:spPr>
          <a:xfrm>
            <a:off x="5988743" y="1547033"/>
            <a:ext cx="2230292" cy="1590594"/>
          </a:xfrm>
          <a:custGeom>
            <a:avLst/>
            <a:gdLst>
              <a:gd name="connsiteX0" fmla="*/ 0 w 2230292"/>
              <a:gd name="connsiteY0" fmla="*/ 0 h 1590594"/>
              <a:gd name="connsiteX1" fmla="*/ 2230292 w 2230292"/>
              <a:gd name="connsiteY1" fmla="*/ 0 h 1590594"/>
              <a:gd name="connsiteX2" fmla="*/ 2230292 w 2230292"/>
              <a:gd name="connsiteY2" fmla="*/ 1311954 h 1590594"/>
              <a:gd name="connsiteX3" fmla="*/ 1161313 w 2230292"/>
              <a:gd name="connsiteY3" fmla="*/ 1311954 h 1590594"/>
              <a:gd name="connsiteX4" fmla="*/ 1161313 w 2230292"/>
              <a:gd name="connsiteY4" fmla="*/ 1378488 h 1590594"/>
              <a:gd name="connsiteX5" fmla="*/ 1261656 w 2230292"/>
              <a:gd name="connsiteY5" fmla="*/ 1378488 h 1590594"/>
              <a:gd name="connsiteX6" fmla="*/ 1115146 w 2230292"/>
              <a:gd name="connsiteY6" fmla="*/ 1590594 h 1590594"/>
              <a:gd name="connsiteX7" fmla="*/ 968636 w 2230292"/>
              <a:gd name="connsiteY7" fmla="*/ 1378488 h 1590594"/>
              <a:gd name="connsiteX8" fmla="*/ 1068979 w 2230292"/>
              <a:gd name="connsiteY8" fmla="*/ 1378488 h 1590594"/>
              <a:gd name="connsiteX9" fmla="*/ 1068979 w 2230292"/>
              <a:gd name="connsiteY9" fmla="*/ 1311954 h 1590594"/>
              <a:gd name="connsiteX10" fmla="*/ 0 w 2230292"/>
              <a:gd name="connsiteY10" fmla="*/ 1311954 h 1590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30292" h="1590594">
                <a:moveTo>
                  <a:pt x="0" y="0"/>
                </a:moveTo>
                <a:lnTo>
                  <a:pt x="2230292" y="0"/>
                </a:lnTo>
                <a:lnTo>
                  <a:pt x="2230292" y="1311954"/>
                </a:lnTo>
                <a:lnTo>
                  <a:pt x="1161313" y="1311954"/>
                </a:lnTo>
                <a:lnTo>
                  <a:pt x="1161313" y="1378488"/>
                </a:lnTo>
                <a:lnTo>
                  <a:pt x="1261656" y="1378488"/>
                </a:lnTo>
                <a:lnTo>
                  <a:pt x="1115146" y="1590594"/>
                </a:lnTo>
                <a:lnTo>
                  <a:pt x="968636" y="1378488"/>
                </a:lnTo>
                <a:lnTo>
                  <a:pt x="1068979" y="1378488"/>
                </a:lnTo>
                <a:lnTo>
                  <a:pt x="1068979" y="1311954"/>
                </a:lnTo>
                <a:lnTo>
                  <a:pt x="0" y="1311954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1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2"/>
          </p:nvPr>
        </p:nvSpPr>
        <p:spPr>
          <a:xfrm>
            <a:off x="3465499" y="1547033"/>
            <a:ext cx="2230292" cy="1590594"/>
          </a:xfrm>
          <a:custGeom>
            <a:avLst/>
            <a:gdLst>
              <a:gd name="connsiteX0" fmla="*/ 0 w 2230292"/>
              <a:gd name="connsiteY0" fmla="*/ 0 h 1590594"/>
              <a:gd name="connsiteX1" fmla="*/ 2230292 w 2230292"/>
              <a:gd name="connsiteY1" fmla="*/ 0 h 1590594"/>
              <a:gd name="connsiteX2" fmla="*/ 2230292 w 2230292"/>
              <a:gd name="connsiteY2" fmla="*/ 1311954 h 1590594"/>
              <a:gd name="connsiteX3" fmla="*/ 1161313 w 2230292"/>
              <a:gd name="connsiteY3" fmla="*/ 1311954 h 1590594"/>
              <a:gd name="connsiteX4" fmla="*/ 1161313 w 2230292"/>
              <a:gd name="connsiteY4" fmla="*/ 1378488 h 1590594"/>
              <a:gd name="connsiteX5" fmla="*/ 1261656 w 2230292"/>
              <a:gd name="connsiteY5" fmla="*/ 1378488 h 1590594"/>
              <a:gd name="connsiteX6" fmla="*/ 1115146 w 2230292"/>
              <a:gd name="connsiteY6" fmla="*/ 1590594 h 1590594"/>
              <a:gd name="connsiteX7" fmla="*/ 968636 w 2230292"/>
              <a:gd name="connsiteY7" fmla="*/ 1378488 h 1590594"/>
              <a:gd name="connsiteX8" fmla="*/ 1068979 w 2230292"/>
              <a:gd name="connsiteY8" fmla="*/ 1378488 h 1590594"/>
              <a:gd name="connsiteX9" fmla="*/ 1068979 w 2230292"/>
              <a:gd name="connsiteY9" fmla="*/ 1311954 h 1590594"/>
              <a:gd name="connsiteX10" fmla="*/ 0 w 2230292"/>
              <a:gd name="connsiteY10" fmla="*/ 1311954 h 1590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30292" h="1590594">
                <a:moveTo>
                  <a:pt x="0" y="0"/>
                </a:moveTo>
                <a:lnTo>
                  <a:pt x="2230292" y="0"/>
                </a:lnTo>
                <a:lnTo>
                  <a:pt x="2230292" y="1311954"/>
                </a:lnTo>
                <a:lnTo>
                  <a:pt x="1161313" y="1311954"/>
                </a:lnTo>
                <a:lnTo>
                  <a:pt x="1161313" y="1378488"/>
                </a:lnTo>
                <a:lnTo>
                  <a:pt x="1261656" y="1378488"/>
                </a:lnTo>
                <a:lnTo>
                  <a:pt x="1115146" y="1590594"/>
                </a:lnTo>
                <a:lnTo>
                  <a:pt x="968636" y="1378488"/>
                </a:lnTo>
                <a:lnTo>
                  <a:pt x="1068979" y="1378488"/>
                </a:lnTo>
                <a:lnTo>
                  <a:pt x="1068979" y="1311954"/>
                </a:lnTo>
                <a:lnTo>
                  <a:pt x="0" y="1311954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1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942255" y="1547033"/>
            <a:ext cx="2230292" cy="1590594"/>
          </a:xfrm>
          <a:custGeom>
            <a:avLst/>
            <a:gdLst>
              <a:gd name="connsiteX0" fmla="*/ 0 w 2230292"/>
              <a:gd name="connsiteY0" fmla="*/ 0 h 1590594"/>
              <a:gd name="connsiteX1" fmla="*/ 2230292 w 2230292"/>
              <a:gd name="connsiteY1" fmla="*/ 0 h 1590594"/>
              <a:gd name="connsiteX2" fmla="*/ 2230292 w 2230292"/>
              <a:gd name="connsiteY2" fmla="*/ 1311954 h 1590594"/>
              <a:gd name="connsiteX3" fmla="*/ 1161313 w 2230292"/>
              <a:gd name="connsiteY3" fmla="*/ 1311954 h 1590594"/>
              <a:gd name="connsiteX4" fmla="*/ 1161313 w 2230292"/>
              <a:gd name="connsiteY4" fmla="*/ 1378488 h 1590594"/>
              <a:gd name="connsiteX5" fmla="*/ 1261656 w 2230292"/>
              <a:gd name="connsiteY5" fmla="*/ 1378488 h 1590594"/>
              <a:gd name="connsiteX6" fmla="*/ 1115146 w 2230292"/>
              <a:gd name="connsiteY6" fmla="*/ 1590594 h 1590594"/>
              <a:gd name="connsiteX7" fmla="*/ 968636 w 2230292"/>
              <a:gd name="connsiteY7" fmla="*/ 1378488 h 1590594"/>
              <a:gd name="connsiteX8" fmla="*/ 1068979 w 2230292"/>
              <a:gd name="connsiteY8" fmla="*/ 1378488 h 1590594"/>
              <a:gd name="connsiteX9" fmla="*/ 1068979 w 2230292"/>
              <a:gd name="connsiteY9" fmla="*/ 1311954 h 1590594"/>
              <a:gd name="connsiteX10" fmla="*/ 0 w 2230292"/>
              <a:gd name="connsiteY10" fmla="*/ 1311954 h 1590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30292" h="1590594">
                <a:moveTo>
                  <a:pt x="0" y="0"/>
                </a:moveTo>
                <a:lnTo>
                  <a:pt x="2230292" y="0"/>
                </a:lnTo>
                <a:lnTo>
                  <a:pt x="2230292" y="1311954"/>
                </a:lnTo>
                <a:lnTo>
                  <a:pt x="1161313" y="1311954"/>
                </a:lnTo>
                <a:lnTo>
                  <a:pt x="1161313" y="1378488"/>
                </a:lnTo>
                <a:lnTo>
                  <a:pt x="1261656" y="1378488"/>
                </a:lnTo>
                <a:lnTo>
                  <a:pt x="1115146" y="1590594"/>
                </a:lnTo>
                <a:lnTo>
                  <a:pt x="968636" y="1378488"/>
                </a:lnTo>
                <a:lnTo>
                  <a:pt x="1068979" y="1378488"/>
                </a:lnTo>
                <a:lnTo>
                  <a:pt x="1068979" y="1311954"/>
                </a:lnTo>
                <a:lnTo>
                  <a:pt x="0" y="1311954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1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86995" y="2046605"/>
            <a:ext cx="8422005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en-US" sz="1800" b="1">
                <a:solidFill>
                  <a:schemeClr val="tx2"/>
                </a:solidFill>
                <a:latin typeface="Comic Sans MS" panose="030F0702030302020204" charset="0"/>
                <a:ea typeface="Calibri" panose="020F0502020204030204" pitchFamily="34" charset="0"/>
                <a:cs typeface="Comic Sans MS" panose="030F0702030302020204" charset="0"/>
                <a:sym typeface="+mn-lt"/>
              </a:rPr>
              <a:t>Царь</a:t>
            </a:r>
            <a:r>
              <a:rPr lang="en-US" altLang="ru-RU" sz="1800" b="1">
                <a:solidFill>
                  <a:schemeClr val="tx2"/>
                </a:solidFill>
                <a:latin typeface="Comic Sans MS" panose="030F0702030302020204" charset="0"/>
                <a:ea typeface="Calibri" panose="020F0502020204030204" pitchFamily="34" charset="0"/>
                <a:cs typeface="Comic Sans MS" panose="030F0702030302020204" charset="0"/>
                <a:sym typeface="+mn-lt"/>
              </a:rPr>
              <a:t> </a:t>
            </a:r>
            <a:r>
              <a:rPr lang="en-US" altLang="en-US" sz="1800" b="1">
                <a:solidFill>
                  <a:schemeClr val="tx2"/>
                </a:solidFill>
                <a:latin typeface="Comic Sans MS" panose="030F0702030302020204" charset="0"/>
                <a:ea typeface="Calibri" panose="020F0502020204030204" pitchFamily="34" charset="0"/>
                <a:cs typeface="Comic Sans MS" panose="030F0702030302020204" charset="0"/>
                <a:sym typeface="+mn-lt"/>
              </a:rPr>
              <a:t>Петр</a:t>
            </a:r>
            <a:r>
              <a:rPr lang="en-US" altLang="ru-RU" sz="1800" b="1">
                <a:solidFill>
                  <a:schemeClr val="tx2"/>
                </a:solidFill>
                <a:latin typeface="Comic Sans MS" panose="030F0702030302020204" charset="0"/>
                <a:ea typeface="Calibri" panose="020F0502020204030204" pitchFamily="34" charset="0"/>
                <a:cs typeface="Comic Sans MS" panose="030F0702030302020204" charset="0"/>
                <a:sym typeface="+mn-lt"/>
              </a:rPr>
              <a:t> I </a:t>
            </a:r>
            <a:r>
              <a:rPr lang="en-US" altLang="en-US" sz="1800" b="1">
                <a:solidFill>
                  <a:schemeClr val="tx2"/>
                </a:solidFill>
                <a:latin typeface="Comic Sans MS" panose="030F0702030302020204" charset="0"/>
                <a:ea typeface="Calibri" panose="020F0502020204030204" pitchFamily="34" charset="0"/>
                <a:cs typeface="Comic Sans MS" panose="030F0702030302020204" charset="0"/>
                <a:sym typeface="+mn-lt"/>
              </a:rPr>
              <a:t>принял</a:t>
            </a:r>
            <a:r>
              <a:rPr lang="en-US" altLang="ru-RU" sz="1800" b="1">
                <a:solidFill>
                  <a:schemeClr val="tx2"/>
                </a:solidFill>
                <a:latin typeface="Comic Sans MS" panose="030F0702030302020204" charset="0"/>
                <a:ea typeface="Calibri" panose="020F0502020204030204" pitchFamily="34" charset="0"/>
                <a:cs typeface="Comic Sans MS" panose="030F0702030302020204" charset="0"/>
                <a:sym typeface="+mn-lt"/>
              </a:rPr>
              <a:t> </a:t>
            </a:r>
            <a:r>
              <a:rPr lang="en-US" altLang="en-US" sz="1800" b="1">
                <a:solidFill>
                  <a:schemeClr val="tx2"/>
                </a:solidFill>
                <a:latin typeface="Comic Sans MS" panose="030F0702030302020204" charset="0"/>
                <a:ea typeface="Calibri" panose="020F0502020204030204" pitchFamily="34" charset="0"/>
                <a:cs typeface="Comic Sans MS" panose="030F0702030302020204" charset="0"/>
                <a:sym typeface="+mn-lt"/>
              </a:rPr>
              <a:t>титул</a:t>
            </a:r>
            <a:r>
              <a:rPr lang="en-US" altLang="ru-RU" sz="1800" b="1">
                <a:solidFill>
                  <a:schemeClr val="tx2"/>
                </a:solidFill>
                <a:latin typeface="Comic Sans MS" panose="030F0702030302020204" charset="0"/>
                <a:ea typeface="Calibri" panose="020F0502020204030204" pitchFamily="34" charset="0"/>
                <a:cs typeface="Comic Sans MS" panose="030F0702030302020204" charset="0"/>
                <a:sym typeface="+mn-lt"/>
              </a:rPr>
              <a:t> </a:t>
            </a:r>
            <a:r>
              <a:rPr lang="en-US" altLang="en-US" sz="1800" b="1">
                <a:solidFill>
                  <a:schemeClr val="tx2"/>
                </a:solidFill>
                <a:latin typeface="Comic Sans MS" panose="030F0702030302020204" charset="0"/>
                <a:ea typeface="Calibri" panose="020F0502020204030204" pitchFamily="34" charset="0"/>
                <a:cs typeface="Comic Sans MS" panose="030F0702030302020204" charset="0"/>
                <a:sym typeface="+mn-lt"/>
              </a:rPr>
              <a:t>Петра</a:t>
            </a:r>
            <a:r>
              <a:rPr lang="en-US" altLang="ru-RU" sz="1800" b="1">
                <a:solidFill>
                  <a:schemeClr val="tx2"/>
                </a:solidFill>
                <a:latin typeface="Comic Sans MS" panose="030F0702030302020204" charset="0"/>
                <a:ea typeface="Calibri" panose="020F0502020204030204" pitchFamily="34" charset="0"/>
                <a:cs typeface="Comic Sans MS" panose="030F0702030302020204" charset="0"/>
                <a:sym typeface="+mn-lt"/>
              </a:rPr>
              <a:t> </a:t>
            </a:r>
            <a:r>
              <a:rPr lang="en-US" altLang="en-US" sz="1800" b="1">
                <a:solidFill>
                  <a:schemeClr val="tx2"/>
                </a:solidFill>
                <a:latin typeface="Comic Sans MS" panose="030F0702030302020204" charset="0"/>
                <a:ea typeface="Calibri" panose="020F0502020204030204" pitchFamily="34" charset="0"/>
                <a:cs typeface="Comic Sans MS" panose="030F0702030302020204" charset="0"/>
                <a:sym typeface="+mn-lt"/>
              </a:rPr>
              <a:t>Великого</a:t>
            </a:r>
            <a:r>
              <a:rPr lang="en-US" altLang="ru-RU" sz="1800" b="1">
                <a:solidFill>
                  <a:schemeClr val="tx2"/>
                </a:solidFill>
                <a:latin typeface="Comic Sans MS" panose="030F0702030302020204" charset="0"/>
                <a:ea typeface="Calibri" panose="020F0502020204030204" pitchFamily="34" charset="0"/>
                <a:cs typeface="Comic Sans MS" panose="030F0702030302020204" charset="0"/>
                <a:sym typeface="+mn-lt"/>
              </a:rPr>
              <a:t>,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86995" y="1252855"/>
            <a:ext cx="5885815" cy="10902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30000"/>
              </a:lnSpc>
            </a:pPr>
            <a:r>
              <a:rPr lang="en-US" altLang="ru-RU" sz="3600" b="1">
                <a:solidFill>
                  <a:schemeClr val="accent1"/>
                </a:solidFill>
                <a:latin typeface="Comic Sans MS" panose="030F0702030302020204" charset="0"/>
                <a:ea typeface="Calibri" panose="020F0502020204030204" pitchFamily="34" charset="0"/>
                <a:cs typeface="Comic Sans MS" panose="030F0702030302020204" charset="0"/>
                <a:sym typeface="+mn-lt"/>
              </a:rPr>
              <a:t>2 </a:t>
            </a:r>
            <a:r>
              <a:rPr lang="en-US" altLang="en-US" sz="3600" b="1">
                <a:solidFill>
                  <a:schemeClr val="accent1"/>
                </a:solidFill>
                <a:latin typeface="Comic Sans MS" panose="030F0702030302020204" charset="0"/>
                <a:ea typeface="Calibri" panose="020F0502020204030204" pitchFamily="34" charset="0"/>
                <a:cs typeface="Comic Sans MS" panose="030F0702030302020204" charset="0"/>
                <a:sym typeface="+mn-lt"/>
              </a:rPr>
              <a:t>ноября</a:t>
            </a:r>
            <a:r>
              <a:rPr lang="en-US" altLang="ru-RU" sz="3600" b="1">
                <a:solidFill>
                  <a:schemeClr val="accent1"/>
                </a:solidFill>
                <a:latin typeface="Comic Sans MS" panose="030F0702030302020204" charset="0"/>
                <a:ea typeface="Calibri" panose="020F0502020204030204" pitchFamily="34" charset="0"/>
                <a:cs typeface="Comic Sans MS" panose="030F0702030302020204" charset="0"/>
                <a:sym typeface="+mn-lt"/>
              </a:rPr>
              <a:t> 1721 </a:t>
            </a:r>
            <a:r>
              <a:rPr lang="en-US" altLang="en-US" sz="3600" b="1">
                <a:solidFill>
                  <a:schemeClr val="accent1"/>
                </a:solidFill>
                <a:latin typeface="Comic Sans MS" panose="030F0702030302020204" charset="0"/>
                <a:ea typeface="Calibri" panose="020F0502020204030204" pitchFamily="34" charset="0"/>
                <a:cs typeface="Comic Sans MS" panose="030F0702030302020204" charset="0"/>
                <a:sym typeface="+mn-lt"/>
              </a:rPr>
              <a:t>года</a:t>
            </a:r>
            <a:endParaRPr lang="en-US" altLang="en-US" sz="3600" b="1" spc="-150" dirty="0">
              <a:solidFill>
                <a:schemeClr val="accent1"/>
              </a:solidFill>
              <a:latin typeface="Comic Sans MS" panose="030F0702030302020204" charset="0"/>
              <a:ea typeface="Calibri" panose="020F0502020204030204" pitchFamily="34" charset="0"/>
              <a:cs typeface="Comic Sans MS" panose="030F0702030302020204" charset="0"/>
              <a:sym typeface="+mn-lt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86995" y="2536190"/>
            <a:ext cx="54470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US" sz="1800" b="1">
                <a:solidFill>
                  <a:schemeClr val="tx2"/>
                </a:solidFill>
                <a:latin typeface="Comic Sans MS" panose="030F0702030302020204" charset="0"/>
                <a:ea typeface="Calibri" panose="020F0502020204030204" pitchFamily="34" charset="0"/>
                <a:cs typeface="Comic Sans MS" panose="030F0702030302020204" charset="0"/>
                <a:sym typeface="+mn-lt"/>
              </a:rPr>
              <a:t>императора</a:t>
            </a:r>
            <a:r>
              <a:rPr lang="en-US" altLang="ru-RU" sz="1800" b="1">
                <a:solidFill>
                  <a:schemeClr val="tx2"/>
                </a:solidFill>
                <a:latin typeface="Comic Sans MS" panose="030F0702030302020204" charset="0"/>
                <a:ea typeface="Calibri" panose="020F0502020204030204" pitchFamily="34" charset="0"/>
                <a:cs typeface="Comic Sans MS" panose="030F0702030302020204" charset="0"/>
                <a:sym typeface="+mn-lt"/>
              </a:rPr>
              <a:t> </a:t>
            </a:r>
            <a:r>
              <a:rPr lang="en-US" altLang="en-US" sz="1800" b="1">
                <a:solidFill>
                  <a:schemeClr val="tx2"/>
                </a:solidFill>
                <a:latin typeface="Comic Sans MS" panose="030F0702030302020204" charset="0"/>
                <a:ea typeface="Calibri" panose="020F0502020204030204" pitchFamily="34" charset="0"/>
                <a:cs typeface="Comic Sans MS" panose="030F0702030302020204" charset="0"/>
                <a:sym typeface="+mn-lt"/>
              </a:rPr>
              <a:t>Всероссийского</a:t>
            </a:r>
            <a:r>
              <a:rPr lang="en-US" altLang="ru-RU" sz="1800" b="1">
                <a:solidFill>
                  <a:schemeClr val="tx2"/>
                </a:solidFill>
                <a:latin typeface="Comic Sans MS" panose="030F0702030302020204" charset="0"/>
                <a:ea typeface="Calibri" panose="020F0502020204030204" pitchFamily="34" charset="0"/>
                <a:cs typeface="Comic Sans MS" panose="030F0702030302020204" charset="0"/>
                <a:sym typeface="+mn-lt"/>
              </a:rPr>
              <a:t>,</a:t>
            </a:r>
            <a:r>
              <a:rPr lang="en-US" altLang="ru-RU" sz="1800" b="1">
                <a:solidFill>
                  <a:schemeClr val="tx2"/>
                </a:solidFill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86995" y="2909570"/>
            <a:ext cx="4374515" cy="4597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en-US" sz="1800" b="1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а</a:t>
            </a:r>
            <a:r>
              <a:rPr lang="en-US" altLang="ru-RU" sz="1800" b="1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800" b="1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Россия</a:t>
            </a:r>
            <a:r>
              <a:rPr lang="en-US" altLang="ru-RU" sz="1800" b="1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800" b="1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стала</a:t>
            </a:r>
            <a:r>
              <a:rPr lang="en-US" altLang="ru-RU" sz="1800" b="1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800" b="1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империей</a:t>
            </a:r>
          </a:p>
          <a:p>
            <a:endParaRPr lang="en-US" altLang="en-US" sz="1800" b="1">
              <a:solidFill>
                <a:schemeClr val="tx2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4462145" y="4764405"/>
            <a:ext cx="43700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Дегтяренко Захар МБОУ «СОШ №52» 10А Класс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овое поле 3"/>
          <p:cNvSpPr txBox="1"/>
          <p:nvPr/>
        </p:nvSpPr>
        <p:spPr>
          <a:xfrm>
            <a:off x="784860" y="123825"/>
            <a:ext cx="81927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Среди приближённых Петра Великого особо выделился Александр Данилович Меньшиков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255" y="553720"/>
            <a:ext cx="2364105" cy="3614420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-363220" y="320040"/>
            <a:ext cx="6753225" cy="1168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1" indent="457200"/>
            <a:r>
              <a:rPr lang="ru-RU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Александр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Меньшиков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безусловно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был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храбр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смел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умён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ru-RU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	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всецело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предан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государю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Петру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I.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За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эти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качества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ему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многое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ru-RU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прощалось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а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именно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стяжательство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воровство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.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Его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современники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характеризовали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его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как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высокомерного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человека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чрезмерно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любившим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звания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регалии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.</a:t>
            </a: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0" y="1383665"/>
            <a:ext cx="648462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 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Находясь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с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1686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года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услужении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у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Лефорта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возрасте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14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лет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Меншиков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был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принят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Петром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денщики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сумел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быстро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приобрести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не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только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доверие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но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дружбу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царя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стать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его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наперсником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во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всех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затеях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увлечениях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.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Помогал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ему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создании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«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потешных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войск</a:t>
            </a:r>
            <a:r>
              <a:rPr lang="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»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селе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Преображенское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(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с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1693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года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значился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бомбардиром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Преображенского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полка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где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Пётр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был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капитаном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бомбардирской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роты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;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после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участия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расправе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над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стрельцами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получил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чин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сержанта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с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1700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года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—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поручик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бомбардирской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роты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).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1699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году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получил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звание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корабельного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подмастерья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.</a:t>
            </a: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0" y="3295015"/>
            <a:ext cx="648525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 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Во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время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Северной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войны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(1700—1721)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Меншиков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командовал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крупными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силами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пехоты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кавалерии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отличился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при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осаде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штурме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крепостей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а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также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во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многих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сражениях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.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то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же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время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из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-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за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интриг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конфликтов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с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А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.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Д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.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Меншиковым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оставили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русскую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службу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многие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иностранные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генералы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: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Г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.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Г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.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Розен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Г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.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Б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.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Огильви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(1706),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Г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.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Гольц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(1711),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Л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.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Н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.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Алларт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(1712).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1430" y="152400"/>
            <a:ext cx="3914775" cy="483870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0" y="0"/>
            <a:ext cx="5092065" cy="4178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ru-RU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            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Меншиков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неоднократно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уличался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ru-RU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         </a:t>
            </a:r>
            <a:endParaRPr lang="en-US" altLang="ru-RU" sz="1400">
              <a:solidFill>
                <a:schemeClr val="tx2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645160" y="188595"/>
            <a:ext cx="45720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присвоении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казённых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средств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выплачивал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520065" y="417830"/>
            <a:ext cx="45720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крупные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штрафы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. </a:t>
            </a:r>
            <a:r>
              <a:rPr lang="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«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Где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дело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идёт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о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жизни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или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endParaRPr lang="ru-RU" altLang="en-US"/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-635" y="629920"/>
            <a:ext cx="5092700" cy="43999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 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чести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человека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то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правосудие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требует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взвесить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на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весах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беспристрастия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как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преступления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его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так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заслуги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оказанные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им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отечеству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государю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… —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считал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Пётр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— …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а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он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мне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впредь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нужен</a:t>
            </a:r>
            <a:r>
              <a:rPr lang="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»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.</a:t>
            </a:r>
          </a:p>
          <a:p>
            <a:r>
              <a:rPr lang="ru-RU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 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Ещё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январе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1715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года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связи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с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делом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вице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-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губернатора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Курбатова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вскрылись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казённые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злоупотребления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Меншикова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.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Основной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капитал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составили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отнятые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под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разными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предлогами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земли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вотчины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деревни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.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Специализировался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на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отнятии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у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наследников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выморочного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имущества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.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Также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Меншиков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укрывал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раскольников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беглых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крестьян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взимая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с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них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плату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за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проживание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на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своих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землях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.</a:t>
            </a:r>
            <a:endParaRPr lang="en-US" altLang="ru-RU"/>
          </a:p>
          <a:p>
            <a:r>
              <a:rPr lang="ru-RU" altLang="en-US"/>
              <a:t>   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8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сентября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1727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года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Меншиков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был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арестован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по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результатам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работы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следственной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комиссии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Верховного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Тайного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совета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без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суда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указом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императора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Петра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II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отправлен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11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сентября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со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всеми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членами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семьи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ссылку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собственное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имение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—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крепость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Раненбург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(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современной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Липецкой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области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),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где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проживал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под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воинским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надзором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но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относительно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комфортных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условиях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течение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примерно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полугода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Текстовое поле 45"/>
          <p:cNvSpPr txBox="1"/>
          <p:nvPr/>
        </p:nvSpPr>
        <p:spPr>
          <a:xfrm>
            <a:off x="897255" y="-635"/>
            <a:ext cx="8246745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ru-RU" altLang="en-US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П</a:t>
            </a:r>
            <a:r>
              <a:rPr lang="en-US" altLang="en-US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осле</a:t>
            </a:r>
            <a:r>
              <a:rPr lang="en-US" altLang="ru-RU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победы</a:t>
            </a:r>
            <a:r>
              <a:rPr lang="en-US" altLang="ru-RU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в</a:t>
            </a:r>
            <a:r>
              <a:rPr lang="en-US" altLang="ru-RU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Северной</a:t>
            </a:r>
            <a:r>
              <a:rPr lang="en-US" altLang="ru-RU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войне</a:t>
            </a:r>
            <a:r>
              <a:rPr lang="en-US" altLang="ru-RU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(1700-1721) 2 </a:t>
            </a:r>
            <a:r>
              <a:rPr lang="en-US" altLang="en-US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ноября</a:t>
            </a:r>
            <a:r>
              <a:rPr lang="en-US" altLang="ru-RU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1721 </a:t>
            </a:r>
            <a:r>
              <a:rPr lang="en-US" altLang="en-US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Петру</a:t>
            </a:r>
            <a:r>
              <a:rPr lang="en-US" altLang="ru-RU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Алексеевичу</a:t>
            </a:r>
            <a:r>
              <a:rPr lang="en-US" altLang="ru-RU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Романову</a:t>
            </a:r>
            <a:r>
              <a:rPr lang="en-US" altLang="ru-RU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был</a:t>
            </a:r>
            <a:r>
              <a:rPr lang="en-US" altLang="ru-RU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присвоен</a:t>
            </a:r>
            <a:r>
              <a:rPr lang="en-US" altLang="ru-RU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титул</a:t>
            </a:r>
            <a:r>
              <a:rPr lang="en-US" altLang="ru-RU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</a:p>
        </p:txBody>
      </p:sp>
      <p:sp>
        <p:nvSpPr>
          <p:cNvPr id="48" name="Текстовое поле 47"/>
          <p:cNvSpPr txBox="1"/>
          <p:nvPr/>
        </p:nvSpPr>
        <p:spPr>
          <a:xfrm>
            <a:off x="247015" y="630555"/>
            <a:ext cx="91433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US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Императора</a:t>
            </a:r>
            <a:r>
              <a:rPr lang="en-US" altLang="ru-RU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en-US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и</a:t>
            </a:r>
            <a:r>
              <a:rPr lang="en-US" altLang="ru-RU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ru-RU" altLang="en-US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о</a:t>
            </a:r>
            <a:r>
              <a:rPr lang="en-US" altLang="en-US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н</a:t>
            </a:r>
            <a:r>
              <a:rPr lang="en-US" altLang="ru-RU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стал</a:t>
            </a:r>
            <a:r>
              <a:rPr lang="en-US" altLang="ru-RU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2000" b="1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Петром</a:t>
            </a:r>
            <a:r>
              <a:rPr lang="en-US" altLang="ru-RU" sz="2000" b="1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2000" b="1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Великим</a:t>
            </a:r>
            <a:r>
              <a:rPr lang="en-US" altLang="ru-RU" sz="2000" b="1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en-US" sz="2000" b="1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а</a:t>
            </a:r>
            <a:r>
              <a:rPr lang="en-US" altLang="ru-RU" sz="2000" b="1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2000" b="1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страна</a:t>
            </a:r>
            <a:r>
              <a:rPr lang="en-US" altLang="ru-RU" sz="2000" b="1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2000" b="1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стала</a:t>
            </a:r>
            <a:r>
              <a:rPr lang="en-US" altLang="ru-RU" sz="2000" b="1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2000" b="1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Империей</a:t>
            </a:r>
            <a:r>
              <a:rPr lang="en-US" altLang="ru-RU" sz="1200">
                <a:latin typeface="Comic Sans MS" panose="030F0702030302020204" charset="0"/>
                <a:cs typeface="Comic Sans MS" panose="030F0702030302020204" charset="0"/>
              </a:rPr>
              <a:t> </a:t>
            </a:r>
          </a:p>
          <a:p>
            <a:endParaRPr lang="en-US" altLang="ru-RU" sz="120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53" name="Изображение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15" y="1214120"/>
            <a:ext cx="2945765" cy="3732530"/>
          </a:xfrm>
          <a:prstGeom prst="rect">
            <a:avLst/>
          </a:prstGeom>
        </p:spPr>
      </p:pic>
      <p:pic>
        <p:nvPicPr>
          <p:cNvPr id="54" name="Изображение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180" y="1214120"/>
            <a:ext cx="2781935" cy="1968500"/>
          </a:xfrm>
          <a:prstGeom prst="rect">
            <a:avLst/>
          </a:prstGeom>
        </p:spPr>
      </p:pic>
      <p:pic>
        <p:nvPicPr>
          <p:cNvPr id="57" name="Изображение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065" y="1214120"/>
            <a:ext cx="2455545" cy="368427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е поле 2"/>
          <p:cNvSpPr txBox="1"/>
          <p:nvPr/>
        </p:nvSpPr>
        <p:spPr>
          <a:xfrm>
            <a:off x="799465" y="144780"/>
            <a:ext cx="304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Ссылки на источники:</a:t>
            </a: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731520" y="451485"/>
            <a:ext cx="572325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https://ru.wikipedia.org/wiki/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Меншиков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,_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Александр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_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Данилович</a:t>
            </a: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313690" y="845185"/>
            <a:ext cx="45720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https://biographe.ru/politiki/aleksandr-menshikov/</a:t>
            </a: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313690" y="1238885"/>
            <a:ext cx="498919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https://topwar.ru/200509-velikij-skachok-petra-i.html</a:t>
            </a: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313690" y="1633220"/>
            <a:ext cx="529018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https://topwar.ru/95926-pravka-petr-i-kak-polkovodec.html</a:t>
            </a: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313690" y="2026285"/>
            <a:ext cx="762508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https://topwar.ru/237931-petrovskaja-sistema-delala-russkuju-armiju-nepobedimoj.html</a:t>
            </a: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313690" y="2419350"/>
            <a:ext cx="52578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https://ru.wikipedia.org/wiki/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Щукин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,_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Анисим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_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Яковлевич</a:t>
            </a:r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313690" y="2812415"/>
            <a:ext cx="45720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https://ru.wikipedia.org/wiki/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Пётр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_I</a:t>
            </a:r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313690" y="3205480"/>
            <a:ext cx="90995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https://www.afisha.ru/exhibition/zhan-mark-nate-portrety-petra-i-i-ekateriny-i-k-zaversheniyu-restavracii-291554/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03356" y="65019"/>
            <a:ext cx="4070350" cy="650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altLang="en-US" sz="2800" b="1" dirty="0">
                <a:solidFill>
                  <a:schemeClr val="tx2"/>
                </a:solidFill>
                <a:latin typeface="Comic Sans MS" panose="030F0702030302020204" charset="0"/>
                <a:ea typeface="Calibri" panose="020F0502020204030204" pitchFamily="34" charset="0"/>
                <a:cs typeface="Comic Sans MS" panose="030F0702030302020204" charset="0"/>
                <a:sym typeface="+mn-lt"/>
              </a:rPr>
              <a:t>Спасибо за внимание!</a:t>
            </a:r>
          </a:p>
        </p:txBody>
      </p:sp>
      <p:pic>
        <p:nvPicPr>
          <p:cNvPr id="3" name="Изображение 2" descr="i (4)-Photoroom"/>
          <p:cNvPicPr>
            <a:picLocks noChangeAspect="1"/>
          </p:cNvPicPr>
          <p:nvPr/>
        </p:nvPicPr>
        <p:blipFill>
          <a:blip r:embed="rId2"/>
          <a:srcRect t="-296" r="12144" b="11840"/>
          <a:stretch>
            <a:fillRect/>
          </a:stretch>
        </p:blipFill>
        <p:spPr>
          <a:xfrm>
            <a:off x="0" y="593725"/>
            <a:ext cx="3431540" cy="45497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0" y="2466975"/>
            <a:ext cx="9325610" cy="1260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en-US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В</a:t>
            </a:r>
            <a:r>
              <a:rPr lang="en-US" altLang="ru-RU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1689 </a:t>
            </a:r>
            <a:r>
              <a:rPr lang="en-US" altLang="en-US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Пётр</a:t>
            </a:r>
            <a:r>
              <a:rPr lang="en-US" altLang="ru-RU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Первый</a:t>
            </a:r>
            <a:r>
              <a:rPr lang="en-US" altLang="ru-RU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стал</a:t>
            </a:r>
            <a:r>
              <a:rPr lang="en-US" altLang="ru-RU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самостоятельно</a:t>
            </a:r>
            <a:r>
              <a:rPr lang="en-US" altLang="ru-RU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править</a:t>
            </a:r>
            <a:r>
              <a:rPr lang="en-US" altLang="ru-RU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Россией</a:t>
            </a:r>
            <a:r>
              <a:rPr lang="en-US" altLang="ru-RU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en-US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а</a:t>
            </a:r>
            <a:r>
              <a:rPr lang="en-US" altLang="ru-RU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уже</a:t>
            </a:r>
            <a:r>
              <a:rPr lang="en-US" altLang="ru-RU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в</a:t>
            </a:r>
            <a:r>
              <a:rPr lang="en-US" altLang="ru-RU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1695-1696 </a:t>
            </a:r>
            <a:r>
              <a:rPr lang="en-US" altLang="en-US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было</a:t>
            </a:r>
            <a:r>
              <a:rPr lang="en-US" altLang="ru-RU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совершено</a:t>
            </a:r>
            <a:r>
              <a:rPr lang="en-US" altLang="ru-RU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два</a:t>
            </a:r>
            <a:r>
              <a:rPr lang="en-US" altLang="ru-RU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Азовских</a:t>
            </a:r>
            <a:r>
              <a:rPr lang="en-US" altLang="ru-RU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похода</a:t>
            </a:r>
            <a:r>
              <a:rPr lang="en-US" altLang="ru-RU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en-US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в</a:t>
            </a:r>
            <a:r>
              <a:rPr lang="en-US" altLang="ru-RU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результате</a:t>
            </a:r>
            <a:r>
              <a:rPr lang="en-US" altLang="ru-RU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которых</a:t>
            </a:r>
            <a:r>
              <a:rPr lang="en-US" altLang="ru-RU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Россия</a:t>
            </a:r>
            <a:r>
              <a:rPr lang="en-US" altLang="ru-RU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получила</a:t>
            </a:r>
            <a:r>
              <a:rPr lang="en-US" altLang="ru-RU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крепость</a:t>
            </a:r>
            <a:r>
              <a:rPr lang="en-US" altLang="ru-RU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Азов</a:t>
            </a:r>
            <a:r>
              <a:rPr lang="en-US" altLang="ru-RU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и</a:t>
            </a:r>
            <a:r>
              <a:rPr lang="en-US" altLang="ru-RU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опыт</a:t>
            </a:r>
            <a:r>
              <a:rPr lang="en-US" altLang="ru-RU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строительства</a:t>
            </a:r>
            <a:r>
              <a:rPr lang="en-US" altLang="ru-RU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кораблей</a:t>
            </a:r>
            <a:r>
              <a:rPr lang="en-US" altLang="ru-RU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en-US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но</a:t>
            </a:r>
            <a:r>
              <a:rPr lang="en-US" altLang="ru-RU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в</a:t>
            </a:r>
            <a:r>
              <a:rPr lang="en-US" altLang="ru-RU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1711 </a:t>
            </a:r>
            <a:r>
              <a:rPr lang="en-US" altLang="en-US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году</a:t>
            </a:r>
            <a:r>
              <a:rPr lang="en-US" altLang="ru-RU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en-US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в</a:t>
            </a:r>
            <a:r>
              <a:rPr lang="en-US" altLang="ru-RU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результате</a:t>
            </a:r>
            <a:r>
              <a:rPr lang="en-US" altLang="ru-RU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Прутского</a:t>
            </a:r>
            <a:r>
              <a:rPr lang="en-US" altLang="ru-RU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похода</a:t>
            </a:r>
            <a:r>
              <a:rPr lang="en-US" altLang="ru-RU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крепость</a:t>
            </a:r>
            <a:r>
              <a:rPr lang="en-US" altLang="ru-RU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пришлось</a:t>
            </a:r>
            <a:r>
              <a:rPr lang="en-US" altLang="ru-RU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вернуть</a:t>
            </a:r>
            <a:r>
              <a:rPr lang="en-US" altLang="ru-RU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туркам</a:t>
            </a:r>
            <a:r>
              <a:rPr lang="en-US" altLang="ru-RU" sz="16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.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095" y="83185"/>
            <a:ext cx="5365115" cy="238379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950" y="3496310"/>
            <a:ext cx="2207260" cy="155194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4035" y="3496310"/>
            <a:ext cx="1978660" cy="156718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7695" y="607695"/>
            <a:ext cx="1400810" cy="18592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овое поле 6"/>
          <p:cNvSpPr txBox="1"/>
          <p:nvPr/>
        </p:nvSpPr>
        <p:spPr>
          <a:xfrm>
            <a:off x="967105" y="120650"/>
            <a:ext cx="817689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chemeClr val="accent2"/>
                </a:solidFill>
                <a:latin typeface="Comic Sans MS" panose="030F0702030302020204"/>
                <a:ea typeface="SimSun" panose="02010600030101010101" pitchFamily="2" charset="-122"/>
              </a:rPr>
              <a:t>В 1703 году был основан Санкт-Петербург, который и стал столицей России. По его инициативе была проведена масса реформ. Армия начала использовать </a:t>
            </a: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392430" y="640080"/>
            <a:ext cx="87515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chemeClr val="accent2"/>
                </a:solidFill>
                <a:latin typeface="Comic Sans MS" panose="030F0702030302020204"/>
                <a:ea typeface="SimSun" panose="02010600030101010101" pitchFamily="2" charset="-122"/>
                <a:sym typeface="+mn-ea"/>
              </a:rPr>
              <a:t>опыт западно-европейских стран. В 1701 году был упразднён патриархат, а в 1721 году Святейшим </a:t>
            </a:r>
            <a:r>
              <a:rPr lang="ru-RU" altLang="en-US" sz="1600">
                <a:solidFill>
                  <a:schemeClr val="accent2"/>
                </a:solidFill>
                <a:latin typeface="Comic Sans MS" panose="030F0702030302020204"/>
                <a:ea typeface="SimSun" panose="02010600030101010101" pitchFamily="2" charset="-122"/>
                <a:sym typeface="+mn-ea"/>
              </a:rPr>
              <a:t>Си</a:t>
            </a:r>
            <a:r>
              <a:rPr lang="en-US" altLang="zh-CN" sz="1600">
                <a:solidFill>
                  <a:schemeClr val="accent2"/>
                </a:solidFill>
                <a:latin typeface="Comic Sans MS" panose="030F0702030302020204"/>
                <a:ea typeface="SimSun" panose="02010600030101010101" pitchFamily="2" charset="-122"/>
                <a:sym typeface="+mn-ea"/>
              </a:rPr>
              <a:t>нодом (действовавшим до 1917 года). Так церковь была полностью под контролем государства</a:t>
            </a: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5" y="2844165"/>
            <a:ext cx="2787015" cy="2143760"/>
          </a:xfrm>
          <a:prstGeom prst="rect">
            <a:avLst/>
          </a:prstGeom>
        </p:spPr>
      </p:pic>
      <p:pic>
        <p:nvPicPr>
          <p:cNvPr id="34" name="Изображение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515" y="2855595"/>
            <a:ext cx="2802890" cy="2132330"/>
          </a:xfrm>
          <a:prstGeom prst="rect">
            <a:avLst/>
          </a:prstGeom>
        </p:spPr>
      </p:pic>
      <p:pic>
        <p:nvPicPr>
          <p:cNvPr id="35" name="Изображение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4985" y="1470025"/>
            <a:ext cx="3056255" cy="169354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908050" y="128905"/>
            <a:ext cx="91452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Военнная реформа началась в 1697 году, с расформировании стрелецких полков,</a:t>
            </a: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554990" y="384175"/>
            <a:ext cx="7414895" cy="514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а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впоследствии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были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упразднены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а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1699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были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сформированы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три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новых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полка</a:t>
            </a:r>
            <a:r>
              <a:rPr lang="en-US" altLang="ru-RU"/>
              <a:t> </a:t>
            </a:r>
          </a:p>
          <a:p>
            <a:endParaRPr lang="ru-RU" altLang="en-US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360045" y="652145"/>
            <a:ext cx="79705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С 1699 года обучение солдат и офицеров стали проводить по единому строевому уставу</a:t>
            </a: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0" y="958850"/>
            <a:ext cx="104127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А в 1700 году была открыта первая военная школа для офицеров и </a:t>
            </a: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0" y="1265555"/>
            <a:ext cx="631063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1715  -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военноморская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Академия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Санкт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-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Петербурге</a:t>
            </a:r>
            <a:r>
              <a:rPr lang="ru-RU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.</a:t>
            </a: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0" y="1478280"/>
            <a:ext cx="905700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С 1705-го года была введена рекрутская повинность офицеры и содаты служии в армии пожизненно, а в отставку могли выйти только из-за тяжёлого ранения или болезни.</a:t>
            </a: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90" y="2428240"/>
            <a:ext cx="3731260" cy="2549525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740" y="2465705"/>
            <a:ext cx="3841750" cy="251206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497205" y="137795"/>
            <a:ext cx="77400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buNone/>
            </a:pPr>
            <a:r>
              <a:rPr lang="ru-RU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 1708 году был введён гражданский шрифт, который заменил распространённый в то время старославянский язык</a:t>
            </a: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385445" y="600075"/>
            <a:ext cx="8758555" cy="3251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ru-RU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 1714 был создан указ о единонаследии, слиянии двух форм земельной </a:t>
            </a:r>
          </a:p>
          <a:p>
            <a:endParaRPr lang="en-US" altLang="en-US" sz="1400">
              <a:solidFill>
                <a:schemeClr val="tx2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94615" y="1096010"/>
            <a:ext cx="9144635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 1722 был утверждён табель о рангах - перечень военных, гражданских и придворовых чинов, которые делились на 14 классов.</a:t>
            </a:r>
          </a:p>
          <a:p>
            <a:r>
              <a:rPr lang="ru-RU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 1724 введение подушной подати - единой подати с одной души.</a:t>
            </a:r>
          </a:p>
          <a:p>
            <a:r>
              <a:rPr lang="ru-RU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 том же году была учреждена Академия Наук и художеств</a:t>
            </a:r>
          </a:p>
          <a:p>
            <a:endParaRPr lang="ru-RU" altLang="en-US" sz="1400">
              <a:solidFill>
                <a:schemeClr val="tx2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0" y="839470"/>
            <a:ext cx="4572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собственности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-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поместья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вотчины</a:t>
            </a:r>
          </a:p>
          <a:p>
            <a:endParaRPr lang="en-US" altLang="en-US" sz="1400">
              <a:solidFill>
                <a:schemeClr val="tx2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15" y="2134235"/>
            <a:ext cx="4026535" cy="197993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795" y="2134235"/>
            <a:ext cx="3048000" cy="1422400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1150" y="3556635"/>
            <a:ext cx="2014220" cy="151066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839470" y="207010"/>
            <a:ext cx="787209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Денежная реформа проводилась с 1698 по 1704 год и проходила в 3 этапа</a:t>
            </a: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616585" y="436880"/>
            <a:ext cx="65697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1)Постепенный переход от ручной чеканки к машинной с 1711 по 1713</a:t>
            </a: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-1270" y="640715"/>
            <a:ext cx="8712835" cy="7626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>
              <a:lnSpc>
                <a:spcPct val="90000"/>
              </a:lnSpc>
            </a:pPr>
            <a:r>
              <a:rPr lang="ru-RU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2)Отказ от чеканки мелких серебряных денег талерной пробы, сокащение содержания в них серебра</a:t>
            </a:r>
          </a:p>
          <a:p>
            <a:pPr indent="457200">
              <a:lnSpc>
                <a:spcPct val="150000"/>
              </a:lnSpc>
            </a:pPr>
            <a:endParaRPr lang="ru-RU" altLang="en-US" sz="1400">
              <a:solidFill>
                <a:schemeClr val="tx2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altLang="ru-RU" sz="1400">
              <a:solidFill>
                <a:schemeClr val="tx2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-1270" y="1017270"/>
            <a:ext cx="66624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3)1718-1724 -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ведущее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место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заняли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монеты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крупного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номинала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 (</a:t>
            </a:r>
            <a:r>
              <a:rPr lang="en-US" altLang="en-US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рублёвая</a:t>
            </a:r>
            <a:r>
              <a:rPr lang="en-US" altLang="ru-RU" sz="1400">
                <a:solidFill>
                  <a:schemeClr val="tx2"/>
                </a:solidFill>
                <a:latin typeface="Comic Sans MS" panose="030F0702030302020204" charset="0"/>
                <a:cs typeface="Comic Sans MS" panose="030F0702030302020204" charset="0"/>
              </a:rPr>
              <a:t>)   </a:t>
            </a:r>
          </a:p>
          <a:p>
            <a:endParaRPr lang="en-US" altLang="ru-RU" sz="1400">
              <a:solidFill>
                <a:schemeClr val="tx2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55" y="1403350"/>
            <a:ext cx="3048000" cy="149225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" y="3029585"/>
            <a:ext cx="2019300" cy="2032000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5440" y="3029585"/>
            <a:ext cx="2032000" cy="2032000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6940" y="1363345"/>
            <a:ext cx="2363470" cy="1532255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9710" y="2938780"/>
            <a:ext cx="3326765" cy="2122805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9545" y="1371600"/>
            <a:ext cx="2286000" cy="1524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е поле 2"/>
          <p:cNvSpPr txBox="1"/>
          <p:nvPr/>
        </p:nvSpPr>
        <p:spPr>
          <a:xfrm>
            <a:off x="0" y="26447"/>
            <a:ext cx="914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1400" dirty="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22 февраля(5 марта по новому стилю) </a:t>
            </a:r>
            <a:r>
              <a:rPr lang="ru-RU" altLang="en-US" sz="1400" dirty="0" smtClean="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1711г. Пётр </a:t>
            </a:r>
            <a:r>
              <a:rPr lang="ru-RU" altLang="en-US" sz="1400" dirty="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Первый  </a:t>
            </a:r>
            <a:r>
              <a:rPr lang="ru-RU" altLang="en-US" sz="1400" dirty="0" err="1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учередил</a:t>
            </a:r>
            <a:r>
              <a:rPr lang="ru-RU" altLang="en-US" sz="1400" dirty="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Правительствующий Сенат.</a:t>
            </a:r>
            <a:r>
              <a:rPr lang="ru-RU" altLang="en-US" sz="1400" dirty="0">
                <a:latin typeface="Comic Sans MS" panose="030F0702030302020204" charset="0"/>
                <a:cs typeface="Comic Sans MS" panose="030F0702030302020204" charset="0"/>
              </a:rPr>
              <a:t> </a:t>
            </a: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598170" y="379730"/>
            <a:ext cx="85458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Высший орган государсвенной власти и законодательства, подчинённый Императору.</a:t>
            </a: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340995" y="635000"/>
            <a:ext cx="304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В состав вошли 9 человек:</a:t>
            </a: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0" y="941705"/>
            <a:ext cx="4290060" cy="38633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- Граф Иван Мусин-Пушкин</a:t>
            </a:r>
          </a:p>
          <a:p>
            <a:endParaRPr lang="ru-RU" altLang="en-US" sz="1400">
              <a:solidFill>
                <a:schemeClr val="accent2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ru-RU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-  Боярин Тихон Стрешнёв</a:t>
            </a:r>
          </a:p>
          <a:p>
            <a:endParaRPr lang="ru-RU" altLang="en-US" sz="1400">
              <a:solidFill>
                <a:schemeClr val="accent2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ru-RU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- Князь Пётр Голицын</a:t>
            </a:r>
          </a:p>
          <a:p>
            <a:endParaRPr lang="ru-RU" altLang="en-US" sz="1400">
              <a:solidFill>
                <a:schemeClr val="accent2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ru-RU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- Князь Михаил Долгорукий</a:t>
            </a:r>
          </a:p>
          <a:p>
            <a:endParaRPr lang="ru-RU" altLang="en-US" sz="1400">
              <a:solidFill>
                <a:schemeClr val="accent2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ru-RU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- Князь Григорий Племянников</a:t>
            </a:r>
          </a:p>
          <a:p>
            <a:endParaRPr lang="ru-RU" altLang="en-US" sz="1400">
              <a:solidFill>
                <a:schemeClr val="accent2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ru-RU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- Князь Григорий Волконский</a:t>
            </a:r>
          </a:p>
          <a:p>
            <a:endParaRPr lang="ru-RU" altLang="en-US" sz="1400">
              <a:solidFill>
                <a:schemeClr val="accent2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ru-RU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- Генерал-кригсцальмейстер Михаил Самарин</a:t>
            </a:r>
          </a:p>
          <a:p>
            <a:endParaRPr lang="ru-RU" altLang="en-US" sz="1400">
              <a:solidFill>
                <a:schemeClr val="accent2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ru-RU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- Генерал-Квартирмейстер Василий Апухтин</a:t>
            </a:r>
          </a:p>
          <a:p>
            <a:endParaRPr lang="ru-RU" altLang="en-US" sz="1400">
              <a:solidFill>
                <a:schemeClr val="accent2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ru-RU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- Стольник Назарий Мельницкий</a:t>
            </a: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550" y="772160"/>
            <a:ext cx="4865370" cy="267589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220" y="3644900"/>
            <a:ext cx="1440815" cy="810895"/>
          </a:xfrm>
          <a:prstGeom prst="rect">
            <a:avLst/>
          </a:prstGeom>
        </p:spPr>
      </p:pic>
      <p:sp>
        <p:nvSpPr>
          <p:cNvPr id="9" name="Текстовое поле 8"/>
          <p:cNvSpPr txBox="1"/>
          <p:nvPr/>
        </p:nvSpPr>
        <p:spPr>
          <a:xfrm>
            <a:off x="0" y="4652645"/>
            <a:ext cx="827405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altLang="en-US" sz="1400">
              <a:solidFill>
                <a:schemeClr val="accent2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897255" y="0"/>
            <a:ext cx="78219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-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Обер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-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секретарём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был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назначен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заведующи</a:t>
            </a:r>
            <a:r>
              <a:rPr lang="ru-RU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й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канцелярией</a:t>
            </a:r>
            <a:r>
              <a:rPr lang="ru-RU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Анисим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Щукин</a:t>
            </a:r>
            <a:r>
              <a:rPr lang="ru-RU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, которого</a:t>
            </a:r>
            <a:endParaRPr lang="en-US" altLang="en-US" sz="1400">
              <a:solidFill>
                <a:schemeClr val="accent2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altLang="en-US" sz="1400">
              <a:solidFill>
                <a:schemeClr val="accent2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0" y="253365"/>
            <a:ext cx="6466205" cy="4831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lvl="1" indent="457200"/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Пётр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Великий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зная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деловитость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и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честность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Щукина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сам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назначил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его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обер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-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секретарём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Сената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созданного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указом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от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22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февраля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1711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г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.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В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дальнейшем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сообщать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вечно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занятому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царю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о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делах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Сената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должен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был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кабинет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-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секретарь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но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иногда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Пётр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писал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Щукину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лично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.</a:t>
            </a:r>
          </a:p>
          <a:p>
            <a:r>
              <a:rPr lang="ru-RU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   -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Заслуживает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внимания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характерное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прошение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Щукина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поданное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Сенату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: </a:t>
            </a:r>
            <a:r>
              <a:rPr lang="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«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Не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имея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никакого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приобретения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к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пропитанию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своему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теперь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пришел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в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такую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скудость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что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уже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не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имею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более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чем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содержать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себя</a:t>
            </a:r>
            <a:r>
              <a:rPr lang="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»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.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Оказывается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он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не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получал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жалованья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за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1711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и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1712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годы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ru-RU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   -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В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должности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обер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-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секретаря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Щукин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заведовал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канцелярией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Сената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до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создания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института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прокуратуры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неся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ответственность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за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всё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что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происходило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в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ней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.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Он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наблюдал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за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порядком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в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канцелярии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проявлял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инициативу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в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предложении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Сенату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рассмотреть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то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или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другое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дело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выносил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на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своих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плечах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всю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сложную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работу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письменных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и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личных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сношений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Сената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с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разными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учреждениями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а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по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составлении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Сенатом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приговоров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следил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за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приведением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их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в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исполнение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В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1720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г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.,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февраля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13,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именным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указом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«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о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должности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обер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-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секретаря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Сената</a:t>
            </a:r>
            <a:r>
              <a:rPr lang="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»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на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Щукина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было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возложено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поручение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следить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за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порядком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в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заседаниях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Сената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: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наблюдать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за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соблюдением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Сенатом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его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«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должности</a:t>
            </a:r>
            <a:r>
              <a:rPr lang="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»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и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доносить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государю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«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ежели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в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Сенате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хотя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что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малое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учинится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против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указа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данного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о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их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должности</a:t>
            </a:r>
            <a:r>
              <a:rPr lang="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»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.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Эти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обязанности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Щукин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нёс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до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своей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смерти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последовавшей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в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том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же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году</a:t>
            </a:r>
            <a:r>
              <a:rPr lang="en-US" altLang="ru-RU" sz="14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.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6205" y="335280"/>
            <a:ext cx="2330450" cy="314388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直接连接符 13"/>
          <p:cNvCxnSpPr/>
          <p:nvPr/>
        </p:nvCxnSpPr>
        <p:spPr>
          <a:xfrm>
            <a:off x="4464000" y="2664672"/>
            <a:ext cx="216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Замещающая рамка рисунка 22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tretch>
            <a:fillRect/>
          </a:stretch>
        </p:blipFill>
        <p:spPr>
          <a:xfrm>
            <a:off x="3148965" y="1019810"/>
            <a:ext cx="5800725" cy="4036695"/>
          </a:xfrm>
          <a:prstGeom prst="rect">
            <a:avLst/>
          </a:prstGeom>
        </p:spPr>
      </p:pic>
      <p:sp>
        <p:nvSpPr>
          <p:cNvPr id="16" name="Текстовое поле 15"/>
          <p:cNvSpPr txBox="1"/>
          <p:nvPr/>
        </p:nvSpPr>
        <p:spPr>
          <a:xfrm>
            <a:off x="716280" y="313055"/>
            <a:ext cx="81534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US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С</a:t>
            </a:r>
            <a:r>
              <a:rPr lang="en-US" altLang="ru-RU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1708 </a:t>
            </a:r>
            <a:r>
              <a:rPr lang="en-US" altLang="en-US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по</a:t>
            </a:r>
            <a:r>
              <a:rPr lang="en-US" altLang="ru-RU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1715 </a:t>
            </a:r>
            <a:r>
              <a:rPr lang="en-US" altLang="en-US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была</a:t>
            </a:r>
            <a:r>
              <a:rPr lang="en-US" altLang="ru-RU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проведена</a:t>
            </a:r>
            <a:r>
              <a:rPr lang="en-US" altLang="ru-RU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областная</a:t>
            </a:r>
            <a:r>
              <a:rPr lang="en-US" altLang="ru-RU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реформа</a:t>
            </a:r>
            <a:r>
              <a:rPr lang="en-US" altLang="ru-RU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 </a:t>
            </a:r>
            <a:r>
              <a:rPr lang="en-US" altLang="en-US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и</a:t>
            </a:r>
            <a:r>
              <a:rPr lang="en-US" altLang="ru-RU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образовано</a:t>
            </a:r>
            <a:r>
              <a:rPr lang="en-US" altLang="ru-RU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8 </a:t>
            </a:r>
            <a:r>
              <a:rPr lang="en-US" altLang="en-US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губерний</a:t>
            </a:r>
            <a:r>
              <a:rPr lang="en-US" altLang="ru-RU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и</a:t>
            </a:r>
            <a:r>
              <a:rPr lang="en-US" altLang="ru-RU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органами</a:t>
            </a:r>
            <a:r>
              <a:rPr lang="en-US" altLang="ru-RU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местного</a:t>
            </a:r>
            <a:r>
              <a:rPr lang="en-US" altLang="ru-RU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en-US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самоуправления</a:t>
            </a:r>
            <a:r>
              <a:rPr lang="en-US" altLang="ru-RU" sz="2000">
                <a:solidFill>
                  <a:schemeClr val="accent2"/>
                </a:solidFill>
                <a:latin typeface="Comic Sans MS" panose="030F0702030302020204" charset="0"/>
                <a:cs typeface="Comic Sans MS" panose="030F0702030302020204" charset="0"/>
              </a:rPr>
              <a:t>.</a:t>
            </a:r>
          </a:p>
        </p:txBody>
      </p:sp>
      <p:pic>
        <p:nvPicPr>
          <p:cNvPr id="25" name="Замещающая рамка рисунка 24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tretch>
            <a:fillRect/>
          </a:stretch>
        </p:blipFill>
        <p:spPr>
          <a:xfrm>
            <a:off x="293370" y="1019810"/>
            <a:ext cx="2267585" cy="403415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推荐色1">
      <a:dk1>
        <a:srgbClr val="7F7F7F"/>
      </a:dk1>
      <a:lt1>
        <a:srgbClr val="FFFFFF"/>
      </a:lt1>
      <a:dk2>
        <a:srgbClr val="000000"/>
      </a:dk2>
      <a:lt2>
        <a:srgbClr val="FFFFFF"/>
      </a:lt2>
      <a:accent1>
        <a:srgbClr val="1D6DC2"/>
      </a:accent1>
      <a:accent2>
        <a:srgbClr val="000000"/>
      </a:accent2>
      <a:accent3>
        <a:srgbClr val="4B5050"/>
      </a:accent3>
      <a:accent4>
        <a:srgbClr val="91969B"/>
      </a:accent4>
      <a:accent5>
        <a:srgbClr val="4B5050"/>
      </a:accent5>
      <a:accent6>
        <a:srgbClr val="91969B"/>
      </a:accent6>
      <a:hlink>
        <a:srgbClr val="F33B48"/>
      </a:hlink>
      <a:folHlink>
        <a:srgbClr val="FFC000"/>
      </a:folHlink>
    </a:clrScheme>
    <a:fontScheme name="Temp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1111</Words>
  <Application>Microsoft Office PowerPoint</Application>
  <PresentationFormat>Экран (16:9)</PresentationFormat>
  <Paragraphs>72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Eric羊</dc:creator>
  <cp:lastModifiedBy>С. С. Черникова</cp:lastModifiedBy>
  <cp:revision>96</cp:revision>
  <dcterms:created xsi:type="dcterms:W3CDTF">2017-05-02T06:39:00Z</dcterms:created>
  <dcterms:modified xsi:type="dcterms:W3CDTF">2024-11-25T22:56:45Z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1049-12.2.0.18911</vt:lpwstr>
  </property>
  <property fmtid="{D5CDD505-2E9C-101B-9397-08002B2CF9AE}" pid="3" name="ICV">
    <vt:lpwstr>2AFAA3CD81764F898B62C5EC36DE45A4_11</vt:lpwstr>
  </property>
</Properties>
</file>