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7" r:id="rId3"/>
    <p:sldId id="276" r:id="rId4"/>
    <p:sldId id="271" r:id="rId5"/>
    <p:sldId id="272" r:id="rId6"/>
    <p:sldId id="273" r:id="rId7"/>
    <p:sldId id="274" r:id="rId8"/>
    <p:sldId id="275" r:id="rId9"/>
    <p:sldId id="269" r:id="rId10"/>
    <p:sldId id="270" r:id="rId11"/>
    <p:sldId id="257" r:id="rId12"/>
    <p:sldId id="258" r:id="rId13"/>
    <p:sldId id="268" r:id="rId14"/>
    <p:sldId id="284" r:id="rId15"/>
    <p:sldId id="259" r:id="rId16"/>
    <p:sldId id="294" r:id="rId17"/>
    <p:sldId id="260" r:id="rId18"/>
    <p:sldId id="261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93" r:id="rId27"/>
    <p:sldId id="286" r:id="rId28"/>
    <p:sldId id="287" r:id="rId29"/>
    <p:sldId id="288" r:id="rId30"/>
    <p:sldId id="289" r:id="rId31"/>
    <p:sldId id="290" r:id="rId32"/>
    <p:sldId id="292" r:id="rId33"/>
    <p:sldId id="291" r:id="rId34"/>
    <p:sldId id="263" r:id="rId35"/>
    <p:sldId id="264" r:id="rId36"/>
    <p:sldId id="26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5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2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07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1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8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2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3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3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6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9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7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B75C18-3634-4E0F-88AB-9DDDF79E53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ACA960-1467-4DC7-B0F1-CE766FCE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4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D0A3B-81EA-4628-8036-E4C0C286414A}"/>
              </a:ext>
            </a:extLst>
          </p:cNvPr>
          <p:cNvSpPr txBox="1"/>
          <p:nvPr/>
        </p:nvSpPr>
        <p:spPr>
          <a:xfrm>
            <a:off x="4705350" y="1095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3CEE9E-0AE8-4E64-BE65-D2DA1566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" y="95692"/>
            <a:ext cx="11927187" cy="66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D9605E-90F8-44F8-9039-09B2E31B5EAF}"/>
              </a:ext>
            </a:extLst>
          </p:cNvPr>
          <p:cNvSpPr txBox="1"/>
          <p:nvPr/>
        </p:nvSpPr>
        <p:spPr>
          <a:xfrm>
            <a:off x="1371600" y="1711021"/>
            <a:ext cx="10667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Что такое правоспособность и дееспособность?</a:t>
            </a:r>
          </a:p>
        </p:txBody>
      </p:sp>
    </p:spTree>
    <p:extLst>
      <p:ext uri="{BB962C8B-B14F-4D97-AF65-F5344CB8AC3E}">
        <p14:creationId xmlns:p14="http://schemas.microsoft.com/office/powerpoint/2010/main" val="45722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CB3553-3CE1-4C1F-A0CD-85C7014B7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" y="127591"/>
            <a:ext cx="11900554" cy="65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6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156F4-DBB8-41F3-B68A-7D7FE3741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60071"/>
            <a:ext cx="9477375" cy="63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C006BD-AB44-400E-AB38-1FC530B07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" y="1382233"/>
            <a:ext cx="12163062" cy="34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0A512-838E-471E-B052-B99900725AA5}"/>
              </a:ext>
            </a:extLst>
          </p:cNvPr>
          <p:cNvSpPr txBox="1"/>
          <p:nvPr/>
        </p:nvSpPr>
        <p:spPr>
          <a:xfrm>
            <a:off x="1752600" y="2228850"/>
            <a:ext cx="89812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</a:p>
          <a:p>
            <a:pPr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«Основы гражданского права»</a:t>
            </a:r>
          </a:p>
        </p:txBody>
      </p:sp>
    </p:spTree>
    <p:extLst>
      <p:ext uri="{BB962C8B-B14F-4D97-AF65-F5344CB8AC3E}">
        <p14:creationId xmlns:p14="http://schemas.microsoft.com/office/powerpoint/2010/main" val="425388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FA4CF-2EDC-44C5-87AA-464850B07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8" y="876300"/>
            <a:ext cx="11128622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9DD425-23A3-4A54-B42E-EE770F4ECB89}"/>
              </a:ext>
            </a:extLst>
          </p:cNvPr>
          <p:cNvSpPr txBox="1"/>
          <p:nvPr/>
        </p:nvSpPr>
        <p:spPr>
          <a:xfrm>
            <a:off x="5762625" y="466725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BBA35-D311-4336-BEB1-9193820AA21F}"/>
              </a:ext>
            </a:extLst>
          </p:cNvPr>
          <p:cNvSpPr txBox="1"/>
          <p:nvPr/>
        </p:nvSpPr>
        <p:spPr>
          <a:xfrm>
            <a:off x="2028825" y="1562100"/>
            <a:ext cx="9715499" cy="4110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Гражданское право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гражданских правоотношений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Имущественные права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собственности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Личные неимущественные права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Виды сделок</a:t>
            </a:r>
          </a:p>
          <a:p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7.Дееспособность и недееспособность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4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78389E-47FB-42D1-8C98-D751DBD7F358}"/>
              </a:ext>
            </a:extLst>
          </p:cNvPr>
          <p:cNvSpPr txBox="1"/>
          <p:nvPr/>
        </p:nvSpPr>
        <p:spPr>
          <a:xfrm>
            <a:off x="308344" y="265813"/>
            <a:ext cx="116213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П</a:t>
            </a:r>
            <a:r>
              <a:rPr lang="ru-RU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редставим себе, что у нас такой город в котором квартиры, машины, книги и другие вещи принадлежат всем жителям города одновременно. Каждый может жить в той квартире, которая ему понравилась, может взять любую машину и другие вещи.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2C84BD-F8F5-4CC3-80CF-AD5B7661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8" y="4420797"/>
            <a:ext cx="11198077" cy="23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2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FC616-3477-475D-A116-B606B0DF10CA}"/>
              </a:ext>
            </a:extLst>
          </p:cNvPr>
          <p:cNvSpPr txBox="1"/>
          <p:nvPr/>
        </p:nvSpPr>
        <p:spPr>
          <a:xfrm>
            <a:off x="2307266" y="139074"/>
            <a:ext cx="916526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Вот студентка 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Таня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Зимой она ходит в осеннем пальто. Месяц назад она купила дубленку и оставила ее в гардеробе. А когда пришла забрать, дубленки не оказалось.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A51958-3DA0-4B02-AE4D-F32488A5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829" y="3211033"/>
            <a:ext cx="6338524" cy="338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5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03D1DD-B268-4FA9-8CF5-65283A3B983B}"/>
              </a:ext>
            </a:extLst>
          </p:cNvPr>
          <p:cNvSpPr txBox="1"/>
          <p:nvPr/>
        </p:nvSpPr>
        <p:spPr>
          <a:xfrm>
            <a:off x="800100" y="3848926"/>
            <a:ext cx="10097829" cy="2875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это –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Евгений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Степанович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Два года 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назад 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своими руками собрал мотоцикл, на дачу летом езди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вчера вышел на улицу – мотоцикла нет. Говорят, и на даче у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Евгения</a:t>
            </a: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Степановича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теперь кто-то живет.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42FDC4-1FB4-43EF-9B30-75CF136E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20" y="133350"/>
            <a:ext cx="5607729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6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099BF-FE72-466F-8788-AC8C8BF92974}"/>
              </a:ext>
            </a:extLst>
          </p:cNvPr>
          <p:cNvSpPr txBox="1"/>
          <p:nvPr/>
        </p:nvSpPr>
        <p:spPr>
          <a:xfrm>
            <a:off x="871870" y="839972"/>
            <a:ext cx="111960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Конституция принята:</a:t>
            </a:r>
            <a:endParaRPr lang="ru-RU" sz="60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r>
              <a:rPr lang="ru-RU" sz="6000" b="1" i="0" dirty="0">
                <a:solidFill>
                  <a:srgbClr val="CCCCCC"/>
                </a:solidFill>
                <a:effectLst/>
                <a:latin typeface="OpenSans"/>
              </a:rPr>
              <a:t>Варианты ответов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6000" b="0" i="0" dirty="0">
                <a:solidFill>
                  <a:srgbClr val="000000"/>
                </a:solidFill>
                <a:effectLst/>
                <a:latin typeface="OpenSans"/>
              </a:rPr>
              <a:t>12.12.1998 г.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6000" b="0" i="0" dirty="0">
                <a:solidFill>
                  <a:srgbClr val="000000"/>
                </a:solidFill>
                <a:effectLst/>
                <a:latin typeface="OpenSans"/>
              </a:rPr>
              <a:t>12.12.2000 г.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6000" b="0" i="0" dirty="0">
                <a:solidFill>
                  <a:srgbClr val="000000"/>
                </a:solidFill>
                <a:effectLst/>
                <a:latin typeface="OpenSans"/>
              </a:rPr>
              <a:t>12.12.1993 г.</a:t>
            </a:r>
          </a:p>
        </p:txBody>
      </p:sp>
    </p:spTree>
    <p:extLst>
      <p:ext uri="{BB962C8B-B14F-4D97-AF65-F5344CB8AC3E}">
        <p14:creationId xmlns:p14="http://schemas.microsoft.com/office/powerpoint/2010/main" val="359964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F480B9-F40A-4FB3-8748-59573A3BCB29}"/>
              </a:ext>
            </a:extLst>
          </p:cNvPr>
          <p:cNvSpPr txBox="1"/>
          <p:nvPr/>
        </p:nvSpPr>
        <p:spPr>
          <a:xfrm>
            <a:off x="3753292" y="481110"/>
            <a:ext cx="8094035" cy="6273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Вот дед Иван, который живет в этом городе. Он ночует на вокзале, потому что в той квартире, где он жил раньше, поселилась молодая семья с детьми. Деда Ивана попросили уехать, он мешает. Спорить с молодыми дед Иван не может, старый уже. Но он не расстраивается. В соседнем городе у деда живет внук. Спортсмен, который скоро обещает приехать и навести порядок.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511880-0B42-4051-B771-9B8665F9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5" y="1277679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7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E9D43-9760-4F01-ADDB-DEB573B96170}"/>
              </a:ext>
            </a:extLst>
          </p:cNvPr>
          <p:cNvSpPr txBox="1"/>
          <p:nvPr/>
        </p:nvSpPr>
        <p:spPr>
          <a:xfrm>
            <a:off x="1671637" y="565331"/>
            <a:ext cx="8848725" cy="286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только что представили, как жили бы люди, если бы у вещей не было хозяев, если бы не было понятия 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собственност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2E91F-DEF2-48FE-B435-A1E15B3AD9F4}"/>
              </a:ext>
            </a:extLst>
          </p:cNvPr>
          <p:cNvSpPr txBox="1"/>
          <p:nvPr/>
        </p:nvSpPr>
        <p:spPr>
          <a:xfrm>
            <a:off x="1176337" y="3880031"/>
            <a:ext cx="8848725" cy="21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вы думаете, что стало главной причиной таких (гражданских) отношений?</a:t>
            </a:r>
            <a:endParaRPr lang="ru-RU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84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B3964-85BB-47E4-A40A-68FBB3527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1" y="914400"/>
            <a:ext cx="97093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5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E7448C-7B38-4D76-840A-E1587541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50" y="1023958"/>
            <a:ext cx="8808525" cy="23097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1050B-7B3C-416B-B040-25552D22B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333749"/>
            <a:ext cx="6302188" cy="26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0CBBD-F4BA-4897-A9E4-B41B1E078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5" y="1633538"/>
            <a:ext cx="11208870" cy="35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9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EAB7C9-8585-4D49-845B-F55D6259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8" y="990600"/>
            <a:ext cx="1090706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7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93298-4ECF-4D3B-A76F-561C696C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" y="609600"/>
            <a:ext cx="11652041" cy="5210175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187BD45-AC16-4872-8834-BA47F9A1F205}"/>
              </a:ext>
            </a:extLst>
          </p:cNvPr>
          <p:cNvSpPr/>
          <p:nvPr/>
        </p:nvSpPr>
        <p:spPr>
          <a:xfrm>
            <a:off x="269979" y="619125"/>
            <a:ext cx="4572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BA7C5EB-38E3-4B17-9961-7A4EAFD94BAA}"/>
              </a:ext>
            </a:extLst>
          </p:cNvPr>
          <p:cNvSpPr/>
          <p:nvPr/>
        </p:nvSpPr>
        <p:spPr>
          <a:xfrm>
            <a:off x="269979" y="4257675"/>
            <a:ext cx="4572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63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70B40D-C75D-4B22-9CF2-BE2F765AD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61" y="914400"/>
            <a:ext cx="9709397" cy="5029200"/>
          </a:xfrm>
          <a:prstGeom prst="rect">
            <a:avLst/>
          </a:prstGeom>
        </p:spPr>
      </p:pic>
      <p:sp>
        <p:nvSpPr>
          <p:cNvPr id="5" name="Дуга 4">
            <a:extLst>
              <a:ext uri="{FF2B5EF4-FFF2-40B4-BE49-F238E27FC236}">
                <a16:creationId xmlns:a16="http://schemas.microsoft.com/office/drawing/2014/main" id="{67CFC28E-01EE-4AC6-8EDA-4AD9397A482B}"/>
              </a:ext>
            </a:extLst>
          </p:cNvPr>
          <p:cNvSpPr/>
          <p:nvPr/>
        </p:nvSpPr>
        <p:spPr>
          <a:xfrm>
            <a:off x="3467101" y="4478656"/>
            <a:ext cx="7639050" cy="6076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4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4F96F-2360-438E-AA56-A53C8050D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8885"/>
            <a:ext cx="11630025" cy="65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5EE6F9-84C0-43C2-8E5A-4CA55C1C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7" y="800100"/>
            <a:ext cx="9681032" cy="10096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CB79ED-4717-4953-964E-1EFFDEE3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941176"/>
            <a:ext cx="6694528" cy="42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5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27A1FF-999C-4F84-8F84-E4C0531831FA}"/>
              </a:ext>
            </a:extLst>
          </p:cNvPr>
          <p:cNvSpPr txBox="1"/>
          <p:nvPr/>
        </p:nvSpPr>
        <p:spPr>
          <a:xfrm>
            <a:off x="850605" y="935665"/>
            <a:ext cx="111960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Конституция принята:</a:t>
            </a:r>
            <a:endParaRPr lang="ru-RU" sz="60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r>
              <a:rPr lang="ru-RU" sz="6000" b="1" i="0" dirty="0">
                <a:solidFill>
                  <a:srgbClr val="CCCCCC"/>
                </a:solidFill>
                <a:effectLst/>
                <a:latin typeface="OpenSans"/>
              </a:rPr>
              <a:t>Варианты ответов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6000" b="0" i="0" dirty="0">
                <a:solidFill>
                  <a:srgbClr val="000000"/>
                </a:solidFill>
                <a:effectLst/>
                <a:latin typeface="OpenSans"/>
              </a:rPr>
              <a:t>12.12.1998 г.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6000" b="0" i="0" dirty="0">
                <a:solidFill>
                  <a:srgbClr val="000000"/>
                </a:solidFill>
                <a:effectLst/>
                <a:latin typeface="OpenSans"/>
              </a:rPr>
              <a:t>12.12.2000 г.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6000" b="0" i="0" dirty="0">
                <a:solidFill>
                  <a:srgbClr val="00B050"/>
                </a:solidFill>
                <a:effectLst/>
                <a:latin typeface="OpenSans"/>
              </a:rPr>
              <a:t>12.12.1993 г.</a:t>
            </a:r>
          </a:p>
        </p:txBody>
      </p:sp>
    </p:spTree>
    <p:extLst>
      <p:ext uri="{BB962C8B-B14F-4D97-AF65-F5344CB8AC3E}">
        <p14:creationId xmlns:p14="http://schemas.microsoft.com/office/powerpoint/2010/main" val="957903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03E776-92D5-42B2-B55E-328A9679D4B0}"/>
              </a:ext>
            </a:extLst>
          </p:cNvPr>
          <p:cNvSpPr txBox="1"/>
          <p:nvPr/>
        </p:nvSpPr>
        <p:spPr>
          <a:xfrm>
            <a:off x="3167062" y="253483"/>
            <a:ext cx="8391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Полная недееспособность – до 6 лет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68C13-D48C-4C88-B38F-693DC4CDD278}"/>
              </a:ext>
            </a:extLst>
          </p:cNvPr>
          <p:cNvSpPr txBox="1"/>
          <p:nvPr/>
        </p:nvSpPr>
        <p:spPr>
          <a:xfrm>
            <a:off x="3167062" y="776703"/>
            <a:ext cx="8067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Полная дееспособность – с 18 лет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DAF05-E5DC-475B-AE23-8FCABC833546}"/>
              </a:ext>
            </a:extLst>
          </p:cNvPr>
          <p:cNvSpPr txBox="1"/>
          <p:nvPr/>
        </p:nvSpPr>
        <p:spPr>
          <a:xfrm>
            <a:off x="557212" y="1299923"/>
            <a:ext cx="11353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частичная гражданская дееспособность: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с 6-14 лет: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мелкие бытовые сделки: покупка продуктов, книг, тетрадей и т.д.;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сделки, направленные на </a:t>
            </a:r>
            <a:r>
              <a:rPr lang="ru-RU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безвозмездное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получение выгоды;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получение средств от родителей для определенных целей или для свободного распоряжения (карманные деньги);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 14-18 лет: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кроме того, что мог совершать и раньше, может самостоятельно распоряжаться своей стипендией, заработком, индивидуальным доходом;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вправе вносить вклады в банк и распоряжаться своими вкладами;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Авторское право на интеллектуальную собственность. С 16 лет может быть членом кооперативов;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Несут ответственность по перечисленным сделкам. За причиненный ими вред несут ответственность предусмотренную ГК РФ.</a:t>
            </a:r>
          </a:p>
        </p:txBody>
      </p:sp>
    </p:spTree>
    <p:extLst>
      <p:ext uri="{BB962C8B-B14F-4D97-AF65-F5344CB8AC3E}">
        <p14:creationId xmlns:p14="http://schemas.microsoft.com/office/powerpoint/2010/main" val="197282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D08597-6A18-46C0-9EBD-6B4EF507A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50001"/>
              </p:ext>
            </p:extLst>
          </p:nvPr>
        </p:nvGraphicFramePr>
        <p:xfrm>
          <a:off x="1307690" y="2310581"/>
          <a:ext cx="8578957" cy="4097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064">
                  <a:extLst>
                    <a:ext uri="{9D8B030D-6E8A-4147-A177-3AD203B41FA5}">
                      <a16:colId xmlns:a16="http://schemas.microsoft.com/office/drawing/2014/main" val="1998491025"/>
                    </a:ext>
                  </a:extLst>
                </a:gridCol>
                <a:gridCol w="2598916">
                  <a:extLst>
                    <a:ext uri="{9D8B030D-6E8A-4147-A177-3AD203B41FA5}">
                      <a16:colId xmlns:a16="http://schemas.microsoft.com/office/drawing/2014/main" val="3525080017"/>
                    </a:ext>
                  </a:extLst>
                </a:gridCol>
                <a:gridCol w="2632977">
                  <a:extLst>
                    <a:ext uri="{9D8B030D-6E8A-4147-A177-3AD203B41FA5}">
                      <a16:colId xmlns:a16="http://schemas.microsoft.com/office/drawing/2014/main" val="2012846023"/>
                    </a:ext>
                  </a:extLst>
                </a:gridCol>
              </a:tblGrid>
              <a:tr h="417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Гражданские правоотношения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6444"/>
                  </a:ext>
                </a:extLst>
              </a:tr>
              <a:tr h="1128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отношений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349218"/>
                  </a:ext>
                </a:extLst>
              </a:tr>
              <a:tr h="2551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По поводу чего возникают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44215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1092423-6F0F-4FFE-9713-34BA328B4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240" y="1113313"/>
            <a:ext cx="6961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Заполните таблицу (кратко)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EBDB3-70C4-4529-8C4C-4D98D5B2AB93}"/>
              </a:ext>
            </a:extLst>
          </p:cNvPr>
          <p:cNvSpPr txBox="1"/>
          <p:nvPr/>
        </p:nvSpPr>
        <p:spPr>
          <a:xfrm>
            <a:off x="2900517" y="206477"/>
            <a:ext cx="6860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Заполняем маршрутные листы</a:t>
            </a:r>
          </a:p>
        </p:txBody>
      </p:sp>
    </p:spTree>
    <p:extLst>
      <p:ext uri="{BB962C8B-B14F-4D97-AF65-F5344CB8AC3E}">
        <p14:creationId xmlns:p14="http://schemas.microsoft.com/office/powerpoint/2010/main" val="517639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00C7FB-3F2B-481B-8225-E59AB07F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88622"/>
              </p:ext>
            </p:extLst>
          </p:nvPr>
        </p:nvGraphicFramePr>
        <p:xfrm>
          <a:off x="2556457" y="4591126"/>
          <a:ext cx="7079086" cy="15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9173">
                  <a:extLst>
                    <a:ext uri="{9D8B030D-6E8A-4147-A177-3AD203B41FA5}">
                      <a16:colId xmlns:a16="http://schemas.microsoft.com/office/drawing/2014/main" val="2362218952"/>
                    </a:ext>
                  </a:extLst>
                </a:gridCol>
                <a:gridCol w="3539913">
                  <a:extLst>
                    <a:ext uri="{9D8B030D-6E8A-4147-A177-3AD203B41FA5}">
                      <a16:colId xmlns:a16="http://schemas.microsoft.com/office/drawing/2014/main" val="3918518492"/>
                    </a:ext>
                  </a:extLst>
                </a:gridCol>
              </a:tblGrid>
              <a:tr h="10167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Имущественные отношения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Личные неимущественные отношения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403484"/>
                  </a:ext>
                </a:extLst>
              </a:tr>
              <a:tr h="4927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81480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A669D3E-E377-4F3F-A145-A46EE34C2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010595"/>
            <a:ext cx="99122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заключение договора о поставке продукции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конфискация имущества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установление авторства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совершение покупки в магазине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публикация стихов в газете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признание права собственности на объект недвижимости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выпуск сборника популярных песен, куда вошла и песня молодого поэта-песенника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1B0A3-0A5B-4659-9431-5549FFEC9DB3}"/>
              </a:ext>
            </a:extLst>
          </p:cNvPr>
          <p:cNvSpPr txBox="1"/>
          <p:nvPr/>
        </p:nvSpPr>
        <p:spPr>
          <a:xfrm>
            <a:off x="3201937" y="323542"/>
            <a:ext cx="72890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Определите, какие из перечисленных юридических фактов порождают гражданские правоотношения (запишите цифры юридических фактов в таблице ниже по видам правоотношений):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351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3955-1627-4A04-BB8C-59596D1E556E}"/>
              </a:ext>
            </a:extLst>
          </p:cNvPr>
          <p:cNvSpPr txBox="1"/>
          <p:nvPr/>
        </p:nvSpPr>
        <p:spPr>
          <a:xfrm>
            <a:off x="1123950" y="873058"/>
            <a:ext cx="10648950" cy="427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>
              <a:lnSpc>
                <a:spcPct val="115000"/>
              </a:lnSpc>
            </a:pPr>
            <a:r>
              <a:rPr lang="ru-RU" sz="4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Дайте определение:</a:t>
            </a:r>
          </a:p>
          <a:p>
            <a:pPr marL="457200" indent="449580">
              <a:lnSpc>
                <a:spcPct val="115000"/>
              </a:lnSpc>
            </a:pPr>
            <a:endParaRPr lang="ru-RU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449580">
              <a:lnSpc>
                <a:spcPct val="115000"/>
              </a:lnSpc>
            </a:pP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Сделка - ______________________________</a:t>
            </a:r>
          </a:p>
          <a:p>
            <a:pPr marL="457200" indent="449580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Договор -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35551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D14C1-7E5C-42F1-9A13-72F55426C19A}"/>
              </a:ext>
            </a:extLst>
          </p:cNvPr>
          <p:cNvSpPr txBox="1"/>
          <p:nvPr/>
        </p:nvSpPr>
        <p:spPr>
          <a:xfrm>
            <a:off x="1114425" y="829360"/>
            <a:ext cx="10791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Отметьте нужный ответ (лист самооценки и рефлексии для обучающихся)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742D582-5ED1-4C19-A742-71B705F18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07820"/>
              </p:ext>
            </p:extLst>
          </p:nvPr>
        </p:nvGraphicFramePr>
        <p:xfrm>
          <a:off x="1114425" y="1783467"/>
          <a:ext cx="9258301" cy="4746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556">
                  <a:extLst>
                    <a:ext uri="{9D8B030D-6E8A-4147-A177-3AD203B41FA5}">
                      <a16:colId xmlns:a16="http://schemas.microsoft.com/office/drawing/2014/main" val="927968214"/>
                    </a:ext>
                  </a:extLst>
                </a:gridCol>
                <a:gridCol w="3934071">
                  <a:extLst>
                    <a:ext uri="{9D8B030D-6E8A-4147-A177-3AD203B41FA5}">
                      <a16:colId xmlns:a16="http://schemas.microsoft.com/office/drawing/2014/main" val="3074711360"/>
                    </a:ext>
                  </a:extLst>
                </a:gridCol>
                <a:gridCol w="2314837">
                  <a:extLst>
                    <a:ext uri="{9D8B030D-6E8A-4147-A177-3AD203B41FA5}">
                      <a16:colId xmlns:a16="http://schemas.microsoft.com/office/drawing/2014/main" val="3728657999"/>
                    </a:ext>
                  </a:extLst>
                </a:gridCol>
                <a:gridCol w="2314837">
                  <a:extLst>
                    <a:ext uri="{9D8B030D-6E8A-4147-A177-3AD203B41FA5}">
                      <a16:colId xmlns:a16="http://schemas.microsoft.com/office/drawing/2014/main" val="324510545"/>
                    </a:ext>
                  </a:extLst>
                </a:gridCol>
              </a:tblGrid>
              <a:tr h="5436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уроке я работал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 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Пассивно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215228"/>
                  </a:ext>
                </a:extLst>
              </a:tr>
              <a:tr h="5436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Своей работой на уроке я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Доволен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доволен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098047"/>
                  </a:ext>
                </a:extLst>
              </a:tr>
              <a:tr h="5436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 для меня показался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Коротким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Длинным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892027"/>
                  </a:ext>
                </a:extLst>
              </a:tr>
              <a:tr h="5436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урок я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устал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805116"/>
                  </a:ext>
                </a:extLst>
              </a:tr>
              <a:tr h="5439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Мое настроение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 лучше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 хуже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021903"/>
                  </a:ext>
                </a:extLst>
              </a:tr>
              <a:tr h="5436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 урока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Понятен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понятен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606804"/>
                  </a:ext>
                </a:extLst>
              </a:tr>
              <a:tr h="2637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Полезен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Бесполезен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453312"/>
                  </a:ext>
                </a:extLst>
              </a:tr>
              <a:tr h="2637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Интересен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Скучен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940937"/>
                  </a:ext>
                </a:extLst>
              </a:tr>
              <a:tr h="5439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 легким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 трудным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79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47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45F54-B86D-44B1-B3E5-3B4D6036C09B}"/>
              </a:ext>
            </a:extLst>
          </p:cNvPr>
          <p:cNvSpPr txBox="1"/>
          <p:nvPr/>
        </p:nvSpPr>
        <p:spPr>
          <a:xfrm>
            <a:off x="4226962" y="85725"/>
            <a:ext cx="3738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Подведём итог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A3D4CB-9556-4BEB-AB32-28FF34C34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990599"/>
            <a:ext cx="1154873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2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878CAB-F6ED-4755-B379-EB885D23CC48}"/>
              </a:ext>
            </a:extLst>
          </p:cNvPr>
          <p:cNvSpPr txBox="1"/>
          <p:nvPr/>
        </p:nvSpPr>
        <p:spPr>
          <a:xfrm>
            <a:off x="3876675" y="104775"/>
            <a:ext cx="4832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1C10A-E27E-4BF0-80BE-85389C96F89E}"/>
              </a:ext>
            </a:extLst>
          </p:cNvPr>
          <p:cNvSpPr txBox="1"/>
          <p:nvPr/>
        </p:nvSpPr>
        <p:spPr>
          <a:xfrm>
            <a:off x="1104900" y="942975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Вопросы: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AE9958-3440-495F-BBD7-48C255F4E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62" y="1047694"/>
            <a:ext cx="8189238" cy="2305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D52A4-D6E7-473C-9D26-62E7D83EFDB1}"/>
              </a:ext>
            </a:extLst>
          </p:cNvPr>
          <p:cNvSpPr txBox="1"/>
          <p:nvPr/>
        </p:nvSpPr>
        <p:spPr>
          <a:xfrm>
            <a:off x="133350" y="335279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Задания: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33932B-EB9F-4635-9E52-B777A3385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28" y="3505202"/>
            <a:ext cx="9338547" cy="11620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177D3E-7257-4103-8118-02B94AE6A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28" y="4667250"/>
            <a:ext cx="9338546" cy="12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73C48-09E5-42CB-BA24-E11AFE300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4" y="255181"/>
            <a:ext cx="11571872" cy="62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18157-9393-4339-A1CB-CE9C7FFE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7" y="265814"/>
            <a:ext cx="11710425" cy="6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2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A050B2-B5C5-4110-A968-34D4EDF2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98" y="94925"/>
            <a:ext cx="7942521" cy="66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0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886E22-63E2-4CFC-ACCF-108F78551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19" y="146344"/>
            <a:ext cx="7166344" cy="65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3AF99-B358-4794-9A37-D53161591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90446"/>
            <a:ext cx="11249245" cy="66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4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15987-A8B2-4FF8-81A9-747B7E021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194834"/>
            <a:ext cx="11153553" cy="64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554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640</TotalTime>
  <Words>633</Words>
  <Application>Microsoft Office PowerPoint</Application>
  <PresentationFormat>Широкоэкранный</PresentationFormat>
  <Paragraphs>110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OpenSans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Рамиль Тавеев</dc:creator>
  <cp:lastModifiedBy>Рамиль Тавеев</cp:lastModifiedBy>
  <cp:revision>26</cp:revision>
  <dcterms:created xsi:type="dcterms:W3CDTF">2024-02-07T13:42:35Z</dcterms:created>
  <dcterms:modified xsi:type="dcterms:W3CDTF">2024-02-08T00:34:50Z</dcterms:modified>
</cp:coreProperties>
</file>