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85" r:id="rId2"/>
    <p:sldId id="264" r:id="rId3"/>
    <p:sldId id="257" r:id="rId4"/>
    <p:sldId id="265" r:id="rId5"/>
    <p:sldId id="281" r:id="rId6"/>
    <p:sldId id="282" r:id="rId7"/>
    <p:sldId id="28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3" autoAdjust="0"/>
    <p:restoredTop sz="96118" autoAdjust="0"/>
  </p:normalViewPr>
  <p:slideViewPr>
    <p:cSldViewPr>
      <p:cViewPr varScale="1">
        <p:scale>
          <a:sx n="87" d="100"/>
          <a:sy n="87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06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F023F-971D-4D9F-8D6B-8301DFB7A2E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DE692E2-EE7C-4023-8244-8BFE1D97A167}">
      <dgm:prSet phldrT="[Текст]" custT="1"/>
      <dgm:spPr/>
      <dgm:t>
        <a:bodyPr/>
        <a:lstStyle/>
        <a:p>
          <a:r>
            <a:rPr lang="ru-RU" sz="1800" b="1" smtClean="0">
              <a:latin typeface="Times New Roman" pitchFamily="18" charset="0"/>
              <a:cs typeface="Times New Roman" pitchFamily="18" charset="0"/>
            </a:rPr>
            <a:t>Объект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E223EA2-3770-4FAA-8664-6D97538B08EA}" type="parTrans" cxnId="{8ACD16DE-02EB-4A9E-9B44-2DF346A39D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F2A00EC-760D-4FAF-BDD2-AD615CEBB270}" type="sibTrans" cxnId="{8ACD16DE-02EB-4A9E-9B44-2DF346A39D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521404-50C1-4455-8789-D212AD0C2186}">
      <dgm:prSet phldrT="[Текст]" custT="1"/>
      <dgm:spPr/>
      <dgm:t>
        <a:bodyPr/>
        <a:lstStyle/>
        <a:p>
          <a:pPr algn="just">
            <a:lnSpc>
              <a:spcPct val="150000"/>
            </a:lnSpc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Здоровьесберегающие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технологии в общеобразовательной школе.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6B3F879-B28A-43C4-88F1-7ECF02C70520}" type="parTrans" cxnId="{F70D0A18-2697-4979-ACC8-A2E70010F3A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A829B4D-3E31-4E55-856C-65A48369DF31}" type="sibTrans" cxnId="{F70D0A18-2697-4979-ACC8-A2E70010F3A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ADFA7B0-5612-4723-A615-2110697CD404}">
      <dgm:prSet phldrT="[Текст]" custT="1"/>
      <dgm:spPr/>
      <dgm:t>
        <a:bodyPr/>
        <a:lstStyle/>
        <a:p>
          <a:r>
            <a:rPr lang="ru-RU" sz="1800" b="1" smtClean="0">
              <a:latin typeface="Times New Roman" pitchFamily="18" charset="0"/>
              <a:cs typeface="Times New Roman" pitchFamily="18" charset="0"/>
            </a:rPr>
            <a:t>Предмет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2B85C6F-B1A9-45D1-A3A0-0B2115BFB924}" type="parTrans" cxnId="{6EE97287-250C-479B-A7A8-9D32B5A646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3F48403-B650-4087-B266-2B88903E4870}" type="sibTrans" cxnId="{6EE97287-250C-479B-A7A8-9D32B5A646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D0BF21-BD09-43C1-95DC-88FA5C24E4F8}">
      <dgm:prSet phldrT="[Текст]" custT="1"/>
      <dgm:spPr/>
      <dgm:t>
        <a:bodyPr/>
        <a:lstStyle/>
        <a:p>
          <a:pPr algn="just">
            <a:lnSpc>
              <a:spcPct val="15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Мониторинг эффективности реализации здоровьесберегающих технологий в общеобразовательной школе.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4F05E4E-FF95-4E2B-B9F5-4C8A348F8982}" type="parTrans" cxnId="{11C7A83D-5391-482C-A3BC-4B418DE1E1F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2357498-5978-43B8-B0F3-8D51E90BF886}" type="sibTrans" cxnId="{11C7A83D-5391-482C-A3BC-4B418DE1E1F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8FC3201-AF30-4FBA-903E-557D60AA3EFB}">
      <dgm:prSet phldrT="[Текст]" custT="1"/>
      <dgm:spPr/>
      <dgm:t>
        <a:bodyPr/>
        <a:lstStyle/>
        <a:p>
          <a:r>
            <a:rPr lang="ru-RU" sz="1800" b="1" smtClean="0">
              <a:latin typeface="Times New Roman" pitchFamily="18" charset="0"/>
              <a:cs typeface="Times New Roman" pitchFamily="18" charset="0"/>
            </a:rPr>
            <a:t>Цель работы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5482877-22A6-4B31-A150-501D6D622EE7}" type="parTrans" cxnId="{EB8B9399-8B02-46A6-A6BC-BEA378F384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879BDA4-AAB8-4918-B525-14E0063A346C}" type="sibTrans" cxnId="{EB8B9399-8B02-46A6-A6BC-BEA378F384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5D57A88-A1D7-4AF2-B532-1FF27238944C}">
      <dgm:prSet phldrT="[Текст]" custT="1"/>
      <dgm:spPr/>
      <dgm:t>
        <a:bodyPr/>
        <a:lstStyle/>
        <a:p>
          <a:pPr algn="just">
            <a:lnSpc>
              <a:spcPct val="15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Изучить мониторинг эффективности реализации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технологий в общеобразовательной  школе.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36E1C6C-BA61-4DDE-8A28-70116CBE63C6}" type="parTrans" cxnId="{85A8629B-BF3B-47E1-B666-C6C70C1552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0F22137-57AD-4478-98D0-9BF2BC854029}" type="sibTrans" cxnId="{85A8629B-BF3B-47E1-B666-C6C70C1552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BD0894-74F1-4DBC-8851-3FBC4B305DC5}" type="pres">
      <dgm:prSet presAssocID="{5C8F023F-971D-4D9F-8D6B-8301DFB7A2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FBBEAB-D72D-43BC-AC53-88888DAA7D0C}" type="pres">
      <dgm:prSet presAssocID="{FDE692E2-EE7C-4023-8244-8BFE1D97A167}" presName="parentText" presStyleLbl="node1" presStyleIdx="0" presStyleCnt="3" custLinFactNeighborX="-749" custLinFactNeighborY="4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581E8-CA59-4FC0-9B3C-EE7AEA5A897C}" type="pres">
      <dgm:prSet presAssocID="{FDE692E2-EE7C-4023-8244-8BFE1D97A16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147A1-7468-47F8-98F1-3A80C9722493}" type="pres">
      <dgm:prSet presAssocID="{0ADFA7B0-5612-4723-A615-2110697CD40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8FC7C-E727-4F47-9E03-E849812E3CA4}" type="pres">
      <dgm:prSet presAssocID="{0ADFA7B0-5612-4723-A615-2110697CD40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6BFC5-C13E-4619-A964-3B40C4F42F28}" type="pres">
      <dgm:prSet presAssocID="{78FC3201-AF30-4FBA-903E-557D60AA3EF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ABE7E-694D-49E9-9E7B-E94DCA2A3521}" type="pres">
      <dgm:prSet presAssocID="{78FC3201-AF30-4FBA-903E-557D60AA3EFB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E3087B-CDFE-4552-9F23-ADF43948D58F}" type="presOf" srcId="{FDE692E2-EE7C-4023-8244-8BFE1D97A167}" destId="{C4FBBEAB-D72D-43BC-AC53-88888DAA7D0C}" srcOrd="0" destOrd="0" presId="urn:microsoft.com/office/officeart/2005/8/layout/vList2"/>
    <dgm:cxn modelId="{6EE97287-250C-479B-A7A8-9D32B5A646D6}" srcId="{5C8F023F-971D-4D9F-8D6B-8301DFB7A2E6}" destId="{0ADFA7B0-5612-4723-A615-2110697CD404}" srcOrd="1" destOrd="0" parTransId="{92B85C6F-B1A9-45D1-A3A0-0B2115BFB924}" sibTransId="{53F48403-B650-4087-B266-2B88903E4870}"/>
    <dgm:cxn modelId="{F9CC27B7-AEFD-4822-A575-B7A0FB50B9C4}" type="presOf" srcId="{0CD0BF21-BD09-43C1-95DC-88FA5C24E4F8}" destId="{D628FC7C-E727-4F47-9E03-E849812E3CA4}" srcOrd="0" destOrd="0" presId="urn:microsoft.com/office/officeart/2005/8/layout/vList2"/>
    <dgm:cxn modelId="{F70D0A18-2697-4979-ACC8-A2E70010F3AC}" srcId="{FDE692E2-EE7C-4023-8244-8BFE1D97A167}" destId="{46521404-50C1-4455-8789-D212AD0C2186}" srcOrd="0" destOrd="0" parTransId="{56B3F879-B28A-43C4-88F1-7ECF02C70520}" sibTransId="{6A829B4D-3E31-4E55-856C-65A48369DF31}"/>
    <dgm:cxn modelId="{D6DF6C6C-9AFB-45F7-813E-F72854350009}" type="presOf" srcId="{0ADFA7B0-5612-4723-A615-2110697CD404}" destId="{9E4147A1-7468-47F8-98F1-3A80C9722493}" srcOrd="0" destOrd="0" presId="urn:microsoft.com/office/officeart/2005/8/layout/vList2"/>
    <dgm:cxn modelId="{E533B621-EEDA-4778-B3D2-6354F16671D6}" type="presOf" srcId="{5C8F023F-971D-4D9F-8D6B-8301DFB7A2E6}" destId="{5BBD0894-74F1-4DBC-8851-3FBC4B305DC5}" srcOrd="0" destOrd="0" presId="urn:microsoft.com/office/officeart/2005/8/layout/vList2"/>
    <dgm:cxn modelId="{F90AF7E8-23C1-45EF-B6FA-2BD29931BA33}" type="presOf" srcId="{46521404-50C1-4455-8789-D212AD0C2186}" destId="{6CA581E8-CA59-4FC0-9B3C-EE7AEA5A897C}" srcOrd="0" destOrd="0" presId="urn:microsoft.com/office/officeart/2005/8/layout/vList2"/>
    <dgm:cxn modelId="{8ACD16DE-02EB-4A9E-9B44-2DF346A39DB8}" srcId="{5C8F023F-971D-4D9F-8D6B-8301DFB7A2E6}" destId="{FDE692E2-EE7C-4023-8244-8BFE1D97A167}" srcOrd="0" destOrd="0" parTransId="{BE223EA2-3770-4FAA-8664-6D97538B08EA}" sibTransId="{6F2A00EC-760D-4FAF-BDD2-AD615CEBB270}"/>
    <dgm:cxn modelId="{9FE372C4-E361-4D89-847D-11D5C2B73EDC}" type="presOf" srcId="{85D57A88-A1D7-4AF2-B532-1FF27238944C}" destId="{674ABE7E-694D-49E9-9E7B-E94DCA2A3521}" srcOrd="0" destOrd="0" presId="urn:microsoft.com/office/officeart/2005/8/layout/vList2"/>
    <dgm:cxn modelId="{B6642688-1CB3-428A-809A-EE913623A92E}" type="presOf" srcId="{78FC3201-AF30-4FBA-903E-557D60AA3EFB}" destId="{B996BFC5-C13E-4619-A964-3B40C4F42F28}" srcOrd="0" destOrd="0" presId="urn:microsoft.com/office/officeart/2005/8/layout/vList2"/>
    <dgm:cxn modelId="{85A8629B-BF3B-47E1-B666-C6C70C155269}" srcId="{78FC3201-AF30-4FBA-903E-557D60AA3EFB}" destId="{85D57A88-A1D7-4AF2-B532-1FF27238944C}" srcOrd="0" destOrd="0" parTransId="{536E1C6C-BA61-4DDE-8A28-70116CBE63C6}" sibTransId="{C0F22137-57AD-4478-98D0-9BF2BC854029}"/>
    <dgm:cxn modelId="{EB8B9399-8B02-46A6-A6BC-BEA378F3846D}" srcId="{5C8F023F-971D-4D9F-8D6B-8301DFB7A2E6}" destId="{78FC3201-AF30-4FBA-903E-557D60AA3EFB}" srcOrd="2" destOrd="0" parTransId="{D5482877-22A6-4B31-A150-501D6D622EE7}" sibTransId="{D879BDA4-AAB8-4918-B525-14E0063A346C}"/>
    <dgm:cxn modelId="{11C7A83D-5391-482C-A3BC-4B418DE1E1FB}" srcId="{0ADFA7B0-5612-4723-A615-2110697CD404}" destId="{0CD0BF21-BD09-43C1-95DC-88FA5C24E4F8}" srcOrd="0" destOrd="0" parTransId="{04F05E4E-FF95-4E2B-B9F5-4C8A348F8982}" sibTransId="{52357498-5978-43B8-B0F3-8D51E90BF886}"/>
    <dgm:cxn modelId="{B2642DE0-DD8E-4221-96CB-037E76494870}" type="presParOf" srcId="{5BBD0894-74F1-4DBC-8851-3FBC4B305DC5}" destId="{C4FBBEAB-D72D-43BC-AC53-88888DAA7D0C}" srcOrd="0" destOrd="0" presId="urn:microsoft.com/office/officeart/2005/8/layout/vList2"/>
    <dgm:cxn modelId="{D507B23F-6E2A-490D-B58B-8E848449D727}" type="presParOf" srcId="{5BBD0894-74F1-4DBC-8851-3FBC4B305DC5}" destId="{6CA581E8-CA59-4FC0-9B3C-EE7AEA5A897C}" srcOrd="1" destOrd="0" presId="urn:microsoft.com/office/officeart/2005/8/layout/vList2"/>
    <dgm:cxn modelId="{C3B12EB2-A26E-41E5-8ED8-4B876D072645}" type="presParOf" srcId="{5BBD0894-74F1-4DBC-8851-3FBC4B305DC5}" destId="{9E4147A1-7468-47F8-98F1-3A80C9722493}" srcOrd="2" destOrd="0" presId="urn:microsoft.com/office/officeart/2005/8/layout/vList2"/>
    <dgm:cxn modelId="{C3F5852F-A22D-4B3B-81EF-51F5799127BD}" type="presParOf" srcId="{5BBD0894-74F1-4DBC-8851-3FBC4B305DC5}" destId="{D628FC7C-E727-4F47-9E03-E849812E3CA4}" srcOrd="3" destOrd="0" presId="urn:microsoft.com/office/officeart/2005/8/layout/vList2"/>
    <dgm:cxn modelId="{2AA982D1-0661-496C-A693-F36DCEFA2A6D}" type="presParOf" srcId="{5BBD0894-74F1-4DBC-8851-3FBC4B305DC5}" destId="{B996BFC5-C13E-4619-A964-3B40C4F42F28}" srcOrd="4" destOrd="0" presId="urn:microsoft.com/office/officeart/2005/8/layout/vList2"/>
    <dgm:cxn modelId="{394EC40D-A9C1-4B9A-A08B-BBEEFD18F263}" type="presParOf" srcId="{5BBD0894-74F1-4DBC-8851-3FBC4B305DC5}" destId="{674ABE7E-694D-49E9-9E7B-E94DCA2A352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80820-20B3-427D-AFC6-B85788F640F9}" type="doc">
      <dgm:prSet loTypeId="urn:microsoft.com/office/officeart/2008/layout/VerticalCurvedList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DC71EF4A-728B-423E-8DD5-8DB2B1D6DF4E}">
      <dgm:prSet phldrT="[Текст]" custT="1"/>
      <dgm:spPr/>
      <dgm:t>
        <a:bodyPr/>
        <a:lstStyle/>
        <a:p>
          <a:pPr algn="just">
            <a:lnSpc>
              <a:spcPct val="150000"/>
            </a:lnSpc>
          </a:pP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Использование системы мониторинга позволяет эффективно оценить результаты внедрения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en-US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технологий в школе</a:t>
          </a:r>
          <a:r>
            <a:rPr lang="ru-RU" sz="2000" b="0" dirty="0" smtClean="0"/>
            <a:t>.</a:t>
          </a:r>
          <a:endParaRPr lang="ru-RU" sz="2000" b="0" dirty="0"/>
        </a:p>
      </dgm:t>
    </dgm:pt>
    <dgm:pt modelId="{2C24E25C-FDAA-4B6C-9271-4E65FC166483}" type="parTrans" cxnId="{4465282D-7B1D-4C1B-9DE7-25BBA8BCB7C7}">
      <dgm:prSet/>
      <dgm:spPr/>
      <dgm:t>
        <a:bodyPr/>
        <a:lstStyle/>
        <a:p>
          <a:endParaRPr lang="ru-RU"/>
        </a:p>
      </dgm:t>
    </dgm:pt>
    <dgm:pt modelId="{639772F7-7E2D-43E5-A39F-828598D2605A}" type="sibTrans" cxnId="{4465282D-7B1D-4C1B-9DE7-25BBA8BCB7C7}">
      <dgm:prSet/>
      <dgm:spPr/>
      <dgm:t>
        <a:bodyPr/>
        <a:lstStyle/>
        <a:p>
          <a:endParaRPr lang="ru-RU"/>
        </a:p>
      </dgm:t>
    </dgm:pt>
    <dgm:pt modelId="{9EC8C725-0552-4412-AC46-D15CDC7B0E4A}">
      <dgm:prSet phldrT="[Текст]" custT="1"/>
      <dgm:spPr/>
      <dgm:t>
        <a:bodyPr/>
        <a:lstStyle/>
        <a:p>
          <a:pPr algn="just">
            <a:lnSpc>
              <a:spcPct val="15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На примере обучающихся муниципальной общеобразовательной школы №3 было выявлено, что внедрение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технологий позитивно влияют на процесс формирования здорового образа жизни школьников. </a:t>
          </a:r>
          <a:endParaRPr lang="en-US" sz="2000" dirty="0" smtClean="0">
            <a:latin typeface="Times New Roman" pitchFamily="18" charset="0"/>
            <a:cs typeface="Times New Roman" pitchFamily="18" charset="0"/>
          </a:endParaRPr>
        </a:p>
      </dgm:t>
    </dgm:pt>
    <dgm:pt modelId="{D0686EDF-5A8C-4E2B-A722-EFDDF2455B89}" type="parTrans" cxnId="{6F7B13CB-5708-4DDC-B053-C692CF6766F0}">
      <dgm:prSet/>
      <dgm:spPr/>
      <dgm:t>
        <a:bodyPr/>
        <a:lstStyle/>
        <a:p>
          <a:endParaRPr lang="ru-RU"/>
        </a:p>
      </dgm:t>
    </dgm:pt>
    <dgm:pt modelId="{2552DDF2-772D-419F-AD4B-736876537B60}" type="sibTrans" cxnId="{6F7B13CB-5708-4DDC-B053-C692CF6766F0}">
      <dgm:prSet/>
      <dgm:spPr/>
      <dgm:t>
        <a:bodyPr/>
        <a:lstStyle/>
        <a:p>
          <a:endParaRPr lang="ru-RU"/>
        </a:p>
      </dgm:t>
    </dgm:pt>
    <dgm:pt modelId="{C0061A3D-F329-4B2F-9975-86FFEB9F8F34}" type="pres">
      <dgm:prSet presAssocID="{F3380820-20B3-427D-AFC6-B85788F640F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18A414B-E214-42D3-92E3-1E8BFC033561}" type="pres">
      <dgm:prSet presAssocID="{F3380820-20B3-427D-AFC6-B85788F640F9}" presName="Name1" presStyleCnt="0"/>
      <dgm:spPr/>
      <dgm:t>
        <a:bodyPr/>
        <a:lstStyle/>
        <a:p>
          <a:endParaRPr lang="ru-RU"/>
        </a:p>
      </dgm:t>
    </dgm:pt>
    <dgm:pt modelId="{509772B5-0461-478A-89DA-12416DA1EDBD}" type="pres">
      <dgm:prSet presAssocID="{F3380820-20B3-427D-AFC6-B85788F640F9}" presName="cycle" presStyleCnt="0"/>
      <dgm:spPr/>
      <dgm:t>
        <a:bodyPr/>
        <a:lstStyle/>
        <a:p>
          <a:endParaRPr lang="ru-RU"/>
        </a:p>
      </dgm:t>
    </dgm:pt>
    <dgm:pt modelId="{01C73FC0-E1F0-4660-B635-D1CFCCEA7038}" type="pres">
      <dgm:prSet presAssocID="{F3380820-20B3-427D-AFC6-B85788F640F9}" presName="srcNode" presStyleLbl="node1" presStyleIdx="0" presStyleCnt="2"/>
      <dgm:spPr/>
      <dgm:t>
        <a:bodyPr/>
        <a:lstStyle/>
        <a:p>
          <a:endParaRPr lang="ru-RU"/>
        </a:p>
      </dgm:t>
    </dgm:pt>
    <dgm:pt modelId="{B94FF709-1D84-466E-96C9-4CDDF98A3F7A}" type="pres">
      <dgm:prSet presAssocID="{F3380820-20B3-427D-AFC6-B85788F640F9}" presName="conn" presStyleLbl="parChTrans1D2" presStyleIdx="0" presStyleCnt="1"/>
      <dgm:spPr/>
      <dgm:t>
        <a:bodyPr/>
        <a:lstStyle/>
        <a:p>
          <a:endParaRPr lang="ru-RU"/>
        </a:p>
      </dgm:t>
    </dgm:pt>
    <dgm:pt modelId="{34E2DF9F-32F4-4AF2-A61F-D55E8F4EC93A}" type="pres">
      <dgm:prSet presAssocID="{F3380820-20B3-427D-AFC6-B85788F640F9}" presName="extraNode" presStyleLbl="node1" presStyleIdx="0" presStyleCnt="2"/>
      <dgm:spPr/>
      <dgm:t>
        <a:bodyPr/>
        <a:lstStyle/>
        <a:p>
          <a:endParaRPr lang="ru-RU"/>
        </a:p>
      </dgm:t>
    </dgm:pt>
    <dgm:pt modelId="{1E4A23BB-DDC4-45AE-A05D-CA2C6813EBF0}" type="pres">
      <dgm:prSet presAssocID="{F3380820-20B3-427D-AFC6-B85788F640F9}" presName="dstNode" presStyleLbl="node1" presStyleIdx="0" presStyleCnt="2"/>
      <dgm:spPr/>
      <dgm:t>
        <a:bodyPr/>
        <a:lstStyle/>
        <a:p>
          <a:endParaRPr lang="ru-RU"/>
        </a:p>
      </dgm:t>
    </dgm:pt>
    <dgm:pt modelId="{1C82DEFC-B4F9-4221-BC09-C3708A8D9F05}" type="pres">
      <dgm:prSet presAssocID="{DC71EF4A-728B-423E-8DD5-8DB2B1D6DF4E}" presName="text_1" presStyleLbl="node1" presStyleIdx="0" presStyleCnt="2" custScaleX="109950" custScaleY="140446" custLinFactNeighborX="-5557" custLinFactNeighborY="-20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FA0C5-67DF-48B4-BE10-874ED82E86FA}" type="pres">
      <dgm:prSet presAssocID="{DC71EF4A-728B-423E-8DD5-8DB2B1D6DF4E}" presName="accent_1" presStyleCnt="0"/>
      <dgm:spPr/>
      <dgm:t>
        <a:bodyPr/>
        <a:lstStyle/>
        <a:p>
          <a:endParaRPr lang="ru-RU"/>
        </a:p>
      </dgm:t>
    </dgm:pt>
    <dgm:pt modelId="{995C74AB-B087-4D9D-9392-2C0128E4F2CC}" type="pres">
      <dgm:prSet presAssocID="{DC71EF4A-728B-423E-8DD5-8DB2B1D6DF4E}" presName="accentRepeatNode" presStyleLbl="solidFgAcc1" presStyleIdx="0" presStyleCnt="2" custScaleX="56307" custScaleY="53140" custLinFactNeighborX="-9589" custLinFactNeighborY="-12281"/>
      <dgm:spPr/>
      <dgm:t>
        <a:bodyPr/>
        <a:lstStyle/>
        <a:p>
          <a:endParaRPr lang="ru-RU"/>
        </a:p>
      </dgm:t>
    </dgm:pt>
    <dgm:pt modelId="{5BFB38D8-9213-479D-B193-80272216EC97}" type="pres">
      <dgm:prSet presAssocID="{9EC8C725-0552-4412-AC46-D15CDC7B0E4A}" presName="text_2" presStyleLbl="node1" presStyleIdx="1" presStyleCnt="2" custScaleX="109537" custScaleY="172352" custLinFactNeighborX="-4026" custLinFactNeighborY="4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0450E-3896-4A90-B71D-D7E83FE403D8}" type="pres">
      <dgm:prSet presAssocID="{9EC8C725-0552-4412-AC46-D15CDC7B0E4A}" presName="accent_2" presStyleCnt="0"/>
      <dgm:spPr/>
      <dgm:t>
        <a:bodyPr/>
        <a:lstStyle/>
        <a:p>
          <a:endParaRPr lang="ru-RU"/>
        </a:p>
      </dgm:t>
    </dgm:pt>
    <dgm:pt modelId="{2EBFE5D2-94E1-402F-9302-6178FF334D9F}" type="pres">
      <dgm:prSet presAssocID="{9EC8C725-0552-4412-AC46-D15CDC7B0E4A}" presName="accentRepeatNode" presStyleLbl="solidFgAcc1" presStyleIdx="1" presStyleCnt="2" custScaleX="55723" custScaleY="49372" custLinFactNeighborX="-9263" custLinFactNeighborY="-6994"/>
      <dgm:spPr/>
      <dgm:t>
        <a:bodyPr/>
        <a:lstStyle/>
        <a:p>
          <a:endParaRPr lang="ru-RU"/>
        </a:p>
      </dgm:t>
    </dgm:pt>
  </dgm:ptLst>
  <dgm:cxnLst>
    <dgm:cxn modelId="{B832738E-1535-4356-BEAE-D95BB2508A89}" type="presOf" srcId="{DC71EF4A-728B-423E-8DD5-8DB2B1D6DF4E}" destId="{1C82DEFC-B4F9-4221-BC09-C3708A8D9F05}" srcOrd="0" destOrd="0" presId="urn:microsoft.com/office/officeart/2008/layout/VerticalCurvedList"/>
    <dgm:cxn modelId="{192FB73A-4156-4D53-ADA5-B5994DC28601}" type="presOf" srcId="{F3380820-20B3-427D-AFC6-B85788F640F9}" destId="{C0061A3D-F329-4B2F-9975-86FFEB9F8F34}" srcOrd="0" destOrd="0" presId="urn:microsoft.com/office/officeart/2008/layout/VerticalCurvedList"/>
    <dgm:cxn modelId="{7A4AA9A0-542F-44D3-A882-7BC947F90329}" type="presOf" srcId="{639772F7-7E2D-43E5-A39F-828598D2605A}" destId="{B94FF709-1D84-466E-96C9-4CDDF98A3F7A}" srcOrd="0" destOrd="0" presId="urn:microsoft.com/office/officeart/2008/layout/VerticalCurvedList"/>
    <dgm:cxn modelId="{6F7B13CB-5708-4DDC-B053-C692CF6766F0}" srcId="{F3380820-20B3-427D-AFC6-B85788F640F9}" destId="{9EC8C725-0552-4412-AC46-D15CDC7B0E4A}" srcOrd="1" destOrd="0" parTransId="{D0686EDF-5A8C-4E2B-A722-EFDDF2455B89}" sibTransId="{2552DDF2-772D-419F-AD4B-736876537B60}"/>
    <dgm:cxn modelId="{4465282D-7B1D-4C1B-9DE7-25BBA8BCB7C7}" srcId="{F3380820-20B3-427D-AFC6-B85788F640F9}" destId="{DC71EF4A-728B-423E-8DD5-8DB2B1D6DF4E}" srcOrd="0" destOrd="0" parTransId="{2C24E25C-FDAA-4B6C-9271-4E65FC166483}" sibTransId="{639772F7-7E2D-43E5-A39F-828598D2605A}"/>
    <dgm:cxn modelId="{B05694C6-BDDC-437F-B234-DC586217434E}" type="presOf" srcId="{9EC8C725-0552-4412-AC46-D15CDC7B0E4A}" destId="{5BFB38D8-9213-479D-B193-80272216EC97}" srcOrd="0" destOrd="0" presId="urn:microsoft.com/office/officeart/2008/layout/VerticalCurvedList"/>
    <dgm:cxn modelId="{3B818244-3114-41E5-96F6-6E94EDA234B0}" type="presParOf" srcId="{C0061A3D-F329-4B2F-9975-86FFEB9F8F34}" destId="{518A414B-E214-42D3-92E3-1E8BFC033561}" srcOrd="0" destOrd="0" presId="urn:microsoft.com/office/officeart/2008/layout/VerticalCurvedList"/>
    <dgm:cxn modelId="{F2DF7801-AEF3-4C37-99BC-8EED55EAA403}" type="presParOf" srcId="{518A414B-E214-42D3-92E3-1E8BFC033561}" destId="{509772B5-0461-478A-89DA-12416DA1EDBD}" srcOrd="0" destOrd="0" presId="urn:microsoft.com/office/officeart/2008/layout/VerticalCurvedList"/>
    <dgm:cxn modelId="{907FE2BC-5D2F-482C-B50E-D5179CC600FD}" type="presParOf" srcId="{509772B5-0461-478A-89DA-12416DA1EDBD}" destId="{01C73FC0-E1F0-4660-B635-D1CFCCEA7038}" srcOrd="0" destOrd="0" presId="urn:microsoft.com/office/officeart/2008/layout/VerticalCurvedList"/>
    <dgm:cxn modelId="{8A933695-F629-4541-95EF-EDD7F3BEEAE6}" type="presParOf" srcId="{509772B5-0461-478A-89DA-12416DA1EDBD}" destId="{B94FF709-1D84-466E-96C9-4CDDF98A3F7A}" srcOrd="1" destOrd="0" presId="urn:microsoft.com/office/officeart/2008/layout/VerticalCurvedList"/>
    <dgm:cxn modelId="{3EBFB896-0446-4633-9C19-B1EA090D9474}" type="presParOf" srcId="{509772B5-0461-478A-89DA-12416DA1EDBD}" destId="{34E2DF9F-32F4-4AF2-A61F-D55E8F4EC93A}" srcOrd="2" destOrd="0" presId="urn:microsoft.com/office/officeart/2008/layout/VerticalCurvedList"/>
    <dgm:cxn modelId="{F3E8CA08-6AD0-45BC-AC5C-64338B72CA04}" type="presParOf" srcId="{509772B5-0461-478A-89DA-12416DA1EDBD}" destId="{1E4A23BB-DDC4-45AE-A05D-CA2C6813EBF0}" srcOrd="3" destOrd="0" presId="urn:microsoft.com/office/officeart/2008/layout/VerticalCurvedList"/>
    <dgm:cxn modelId="{E5409D97-C31B-4068-9639-236E29EEFFE0}" type="presParOf" srcId="{518A414B-E214-42D3-92E3-1E8BFC033561}" destId="{1C82DEFC-B4F9-4221-BC09-C3708A8D9F05}" srcOrd="1" destOrd="0" presId="urn:microsoft.com/office/officeart/2008/layout/VerticalCurvedList"/>
    <dgm:cxn modelId="{D03A7A80-A48B-4B64-97F2-F621837A5FFD}" type="presParOf" srcId="{518A414B-E214-42D3-92E3-1E8BFC033561}" destId="{94BFA0C5-67DF-48B4-BE10-874ED82E86FA}" srcOrd="2" destOrd="0" presId="urn:microsoft.com/office/officeart/2008/layout/VerticalCurvedList"/>
    <dgm:cxn modelId="{9D6D6E5D-4854-4AC3-9C66-C54701DEE6F3}" type="presParOf" srcId="{94BFA0C5-67DF-48B4-BE10-874ED82E86FA}" destId="{995C74AB-B087-4D9D-9392-2C0128E4F2CC}" srcOrd="0" destOrd="0" presId="urn:microsoft.com/office/officeart/2008/layout/VerticalCurvedList"/>
    <dgm:cxn modelId="{D85FD899-5FD5-4401-8FBB-0464619678E2}" type="presParOf" srcId="{518A414B-E214-42D3-92E3-1E8BFC033561}" destId="{5BFB38D8-9213-479D-B193-80272216EC97}" srcOrd="3" destOrd="0" presId="urn:microsoft.com/office/officeart/2008/layout/VerticalCurvedList"/>
    <dgm:cxn modelId="{F8190F45-B740-4191-9C83-9CA607052DB0}" type="presParOf" srcId="{518A414B-E214-42D3-92E3-1E8BFC033561}" destId="{C580450E-3896-4A90-B71D-D7E83FE403D8}" srcOrd="4" destOrd="0" presId="urn:microsoft.com/office/officeart/2008/layout/VerticalCurvedList"/>
    <dgm:cxn modelId="{AD522253-692B-405C-B1C6-EB5341535A21}" type="presParOf" srcId="{C580450E-3896-4A90-B71D-D7E83FE403D8}" destId="{2EBFE5D2-94E1-402F-9302-6178FF334D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BBEAB-D72D-43BC-AC53-88888DAA7D0C}">
      <dsp:nvSpPr>
        <dsp:cNvPr id="0" name=""/>
        <dsp:cNvSpPr/>
      </dsp:nvSpPr>
      <dsp:spPr>
        <a:xfrm>
          <a:off x="0" y="4005"/>
          <a:ext cx="8115328" cy="673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latin typeface="Times New Roman" pitchFamily="18" charset="0"/>
              <a:cs typeface="Times New Roman" pitchFamily="18" charset="0"/>
            </a:rPr>
            <a:t>Объект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005"/>
        <a:ext cx="8115328" cy="673920"/>
      </dsp:txXfrm>
    </dsp:sp>
    <dsp:sp modelId="{6CA581E8-CA59-4FC0-9B3C-EE7AEA5A897C}">
      <dsp:nvSpPr>
        <dsp:cNvPr id="0" name=""/>
        <dsp:cNvSpPr/>
      </dsp:nvSpPr>
      <dsp:spPr>
        <a:xfrm>
          <a:off x="0" y="675016"/>
          <a:ext cx="811532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62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Здоровьесберегающие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технологии в общеобразовательной школе.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75016"/>
        <a:ext cx="8115328" cy="596160"/>
      </dsp:txXfrm>
    </dsp:sp>
    <dsp:sp modelId="{9E4147A1-7468-47F8-98F1-3A80C9722493}">
      <dsp:nvSpPr>
        <dsp:cNvPr id="0" name=""/>
        <dsp:cNvSpPr/>
      </dsp:nvSpPr>
      <dsp:spPr>
        <a:xfrm>
          <a:off x="0" y="1271176"/>
          <a:ext cx="8115328" cy="673920"/>
        </a:xfrm>
        <a:prstGeom prst="roundRect">
          <a:avLst/>
        </a:prstGeom>
        <a:solidFill>
          <a:schemeClr val="accent3">
            <a:hueOff val="1351992"/>
            <a:satOff val="-4498"/>
            <a:lumOff val="-22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latin typeface="Times New Roman" pitchFamily="18" charset="0"/>
              <a:cs typeface="Times New Roman" pitchFamily="18" charset="0"/>
            </a:rPr>
            <a:t>Предмет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71176"/>
        <a:ext cx="8115328" cy="673920"/>
      </dsp:txXfrm>
    </dsp:sp>
    <dsp:sp modelId="{D628FC7C-E727-4F47-9E03-E849812E3CA4}">
      <dsp:nvSpPr>
        <dsp:cNvPr id="0" name=""/>
        <dsp:cNvSpPr/>
      </dsp:nvSpPr>
      <dsp:spPr>
        <a:xfrm>
          <a:off x="0" y="1945096"/>
          <a:ext cx="8115328" cy="93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62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Мониторинг эффективности реализации здоровьесберегающих технологий в общеобразовательной школе.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45096"/>
        <a:ext cx="8115328" cy="931500"/>
      </dsp:txXfrm>
    </dsp:sp>
    <dsp:sp modelId="{B996BFC5-C13E-4619-A964-3B40C4F42F28}">
      <dsp:nvSpPr>
        <dsp:cNvPr id="0" name=""/>
        <dsp:cNvSpPr/>
      </dsp:nvSpPr>
      <dsp:spPr>
        <a:xfrm>
          <a:off x="0" y="2876596"/>
          <a:ext cx="8115328" cy="673920"/>
        </a:xfrm>
        <a:prstGeom prst="roundRect">
          <a:avLst/>
        </a:prstGeom>
        <a:solidFill>
          <a:schemeClr val="accent3">
            <a:hueOff val="2703983"/>
            <a:satOff val="-8997"/>
            <a:lumOff val="-450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latin typeface="Times New Roman" pitchFamily="18" charset="0"/>
              <a:cs typeface="Times New Roman" pitchFamily="18" charset="0"/>
            </a:rPr>
            <a:t>Цель работы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876596"/>
        <a:ext cx="8115328" cy="673920"/>
      </dsp:txXfrm>
    </dsp:sp>
    <dsp:sp modelId="{674ABE7E-694D-49E9-9E7B-E94DCA2A3521}">
      <dsp:nvSpPr>
        <dsp:cNvPr id="0" name=""/>
        <dsp:cNvSpPr/>
      </dsp:nvSpPr>
      <dsp:spPr>
        <a:xfrm>
          <a:off x="0" y="3550516"/>
          <a:ext cx="8115328" cy="93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62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Изучить мониторинг эффективности реализации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технологий в общеобразовательной  школе.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550516"/>
        <a:ext cx="8115328" cy="931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FF709-1D84-466E-96C9-4CDDF98A3F7A}">
      <dsp:nvSpPr>
        <dsp:cNvPr id="0" name=""/>
        <dsp:cNvSpPr/>
      </dsp:nvSpPr>
      <dsp:spPr>
        <a:xfrm>
          <a:off x="-6951376" y="-1033386"/>
          <a:ext cx="8043436" cy="8043436"/>
        </a:xfrm>
        <a:prstGeom prst="blockArc">
          <a:avLst>
            <a:gd name="adj1" fmla="val 18900000"/>
            <a:gd name="adj2" fmla="val 2700000"/>
            <a:gd name="adj3" fmla="val 269"/>
          </a:avLst>
        </a:prstGeom>
        <a:noFill/>
        <a:ln w="15875" cap="rnd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2DEFC-B4F9-4221-BC09-C3708A8D9F05}">
      <dsp:nvSpPr>
        <dsp:cNvPr id="0" name=""/>
        <dsp:cNvSpPr/>
      </dsp:nvSpPr>
      <dsp:spPr>
        <a:xfrm>
          <a:off x="34180" y="163962"/>
          <a:ext cx="8534640" cy="2397993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5259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Использование системы мониторинга позволяет эффективно оценить результаты внедрения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en-US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технологий в школе</a:t>
          </a:r>
          <a:r>
            <a:rPr lang="ru-RU" sz="2000" b="0" kern="1200" dirty="0" smtClean="0"/>
            <a:t>.</a:t>
          </a:r>
          <a:endParaRPr lang="ru-RU" sz="2000" b="0" kern="1200" dirty="0"/>
        </a:p>
      </dsp:txBody>
      <dsp:txXfrm>
        <a:off x="34180" y="163962"/>
        <a:ext cx="8534640" cy="2397993"/>
      </dsp:txXfrm>
    </dsp:sp>
    <dsp:sp modelId="{995C74AB-B087-4D9D-9392-2C0128E4F2CC}">
      <dsp:nvSpPr>
        <dsp:cNvPr id="0" name=""/>
        <dsp:cNvSpPr/>
      </dsp:nvSpPr>
      <dsp:spPr>
        <a:xfrm>
          <a:off x="46179" y="878348"/>
          <a:ext cx="1201741" cy="113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B38D8-9213-479D-B193-80272216EC97}">
      <dsp:nvSpPr>
        <dsp:cNvPr id="0" name=""/>
        <dsp:cNvSpPr/>
      </dsp:nvSpPr>
      <dsp:spPr>
        <a:xfrm>
          <a:off x="169050" y="2878613"/>
          <a:ext cx="8502582" cy="2942761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5259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На примере обучающихся муниципальной общеобразовательной школы №3 было выявлено, что внедрение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здоровьесберегающих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технологий позитивно влияют на процесс формирования здорового образа жизни школьников. </a:t>
          </a:r>
          <a:endParaRPr lang="en-US" sz="20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169050" y="2878613"/>
        <a:ext cx="8502582" cy="2942761"/>
      </dsp:txXfrm>
    </dsp:sp>
    <dsp:sp modelId="{2EBFE5D2-94E1-402F-9302-6178FF334D9F}">
      <dsp:nvSpPr>
        <dsp:cNvPr id="0" name=""/>
        <dsp:cNvSpPr/>
      </dsp:nvSpPr>
      <dsp:spPr>
        <a:xfrm>
          <a:off x="59369" y="3592995"/>
          <a:ext cx="1189277" cy="10537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41FAC-835F-4B0C-8597-9A5154F0078B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5D7470-CFB2-4E3E-8AD0-88F4CEC86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7.png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8.png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9.png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4282" y="214290"/>
            <a:ext cx="9144000" cy="14287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t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Тема: «Мониторинг эффективности реализации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здоровьесберегающих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технологий в </a:t>
            </a:r>
          </a:p>
          <a:p>
            <a:pPr marL="0" marR="0" lvl="0" indent="0" algn="ctr" defTabSz="457200" rtl="0" eaLnBrk="1" fontAlgn="t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Общеобразовательной школе»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214554"/>
            <a:ext cx="6858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Воронов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Андрей Александрович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00496" y="621508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24110"/>
            <a:ext cx="8128425" cy="12808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Проба по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Квергу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6" y="2214554"/>
            <a:ext cx="8414645" cy="3476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28425" cy="12808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 уровня физической работоспособности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Формула" r:id="rId9" imgW="203024" imgH="203024" progId="Equation.3">
                  <p:embed/>
                </p:oleObj>
              </mc:Choice>
              <mc:Fallback>
                <p:oleObj name="Формула" r:id="rId9" imgW="203024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Формула" r:id="rId10" imgW="165100" imgH="152400" progId="Equation.3">
                  <p:embed/>
                </p:oleObj>
              </mc:Choice>
              <mc:Fallback>
                <p:oleObj name="Формула" r:id="rId10" imgW="165100" imgH="1524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5719" y="2214554"/>
            <a:ext cx="8725151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71301" cy="12808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индекса массы тела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Формула" r:id="rId9" imgW="203024" imgH="203024" progId="Equation.3">
                  <p:embed/>
                </p:oleObj>
              </mc:Choice>
              <mc:Fallback>
                <p:oleObj name="Формула" r:id="rId9" imgW="203024" imgH="203024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Формула" r:id="rId10" imgW="165100" imgH="152400" progId="Equation.3">
                  <p:embed/>
                </p:oleObj>
              </mc:Choice>
              <mc:Fallback>
                <p:oleObj name="Формула" r:id="rId10" imgW="165100" imgH="1524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Формула" r:id="rId11" imgW="203024" imgH="203024" progId="Equation.3">
                  <p:embed/>
                </p:oleObj>
              </mc:Choice>
              <mc:Fallback>
                <p:oleObj name="Формула" r:id="rId11" imgW="203024" imgH="203024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Формула" r:id="rId12" imgW="165100" imgH="152400" progId="Equation.3">
                  <p:embed/>
                </p:oleObj>
              </mc:Choice>
              <mc:Fallback>
                <p:oleObj name="Формула" r:id="rId12" imgW="165100" imgH="1524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034" y="1643050"/>
            <a:ext cx="8336119" cy="407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207170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Значимость изменения массы тела до и после эксперимента в контрольной и экспериментальной группах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Формула" r:id="rId9" imgW="203024" imgH="203024" progId="Equation.3">
                  <p:embed/>
                </p:oleObj>
              </mc:Choice>
              <mc:Fallback>
                <p:oleObj name="Формула" r:id="rId9" imgW="203024" imgH="203024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" name="Формула" r:id="rId10" imgW="165100" imgH="152400" progId="Equation.3">
                  <p:embed/>
                </p:oleObj>
              </mc:Choice>
              <mc:Fallback>
                <p:oleObj name="Формула" r:id="rId10" imgW="165100" imgH="1524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Формула" r:id="rId11" imgW="203024" imgH="203024" progId="Equation.3">
                  <p:embed/>
                </p:oleObj>
              </mc:Choice>
              <mc:Fallback>
                <p:oleObj name="Формула" r:id="rId11" imgW="203024" imgH="203024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Формула" r:id="rId12" imgW="165100" imgH="152400" progId="Equation.3">
                  <p:embed/>
                </p:oleObj>
              </mc:Choice>
              <mc:Fallback>
                <p:oleObj name="Формула" r:id="rId12" imgW="165100" imgH="1524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034" y="2285992"/>
            <a:ext cx="8332208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221457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Значимость изменения индекса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Кетле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и после эксперимента в контрольной и экспериментальной группах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3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Формула" r:id="rId9" imgW="203024" imgH="203024" progId="Equation.3">
                  <p:embed/>
                </p:oleObj>
              </mc:Choice>
              <mc:Fallback>
                <p:oleObj name="Формула" r:id="rId9" imgW="203024" imgH="203024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Формула" r:id="rId10" imgW="165100" imgH="152400" progId="Equation.3">
                  <p:embed/>
                </p:oleObj>
              </mc:Choice>
              <mc:Fallback>
                <p:oleObj name="Формула" r:id="rId10" imgW="165100" imgH="1524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Формула" r:id="rId11" imgW="203024" imgH="203024" progId="Equation.3">
                  <p:embed/>
                </p:oleObj>
              </mc:Choice>
              <mc:Fallback>
                <p:oleObj name="Формула" r:id="rId11" imgW="203024" imgH="203024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7" name="Формула" r:id="rId12" imgW="165100" imgH="152400" progId="Equation.3">
                  <p:embed/>
                </p:oleObj>
              </mc:Choice>
              <mc:Fallback>
                <p:oleObj name="Формула" r:id="rId12" imgW="165100" imgH="1524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09" y="3000372"/>
            <a:ext cx="8111599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86808" cy="242886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Значимость изменения индекса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Руффье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и после эксперимента в контрольной и экспериментальной группах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8" name="Формула" r:id="rId9" imgW="203024" imgH="203024" progId="Equation.3">
                  <p:embed/>
                </p:oleObj>
              </mc:Choice>
              <mc:Fallback>
                <p:oleObj name="Формула" r:id="rId9" imgW="203024" imgH="203024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9" name="Формула" r:id="rId10" imgW="165100" imgH="152400" progId="Equation.3">
                  <p:embed/>
                </p:oleObj>
              </mc:Choice>
              <mc:Fallback>
                <p:oleObj name="Формула" r:id="rId10" imgW="165100" imgH="1524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0" name="Формула" r:id="rId11" imgW="203024" imgH="203024" progId="Equation.3">
                  <p:embed/>
                </p:oleObj>
              </mc:Choice>
              <mc:Fallback>
                <p:oleObj name="Формула" r:id="rId11" imgW="203024" imgH="203024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1" name="Формула" r:id="rId12" imgW="165100" imgH="152400" progId="Equation.3">
                  <p:embed/>
                </p:oleObj>
              </mc:Choice>
              <mc:Fallback>
                <p:oleObj name="Формула" r:id="rId12" imgW="165100" imgH="1524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39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5720" y="2571744"/>
            <a:ext cx="8655419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22336" cy="8603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057083"/>
              </p:ext>
            </p:extLst>
          </p:nvPr>
        </p:nvGraphicFramePr>
        <p:xfrm>
          <a:off x="251520" y="764704"/>
          <a:ext cx="889248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2500306"/>
            <a:ext cx="5090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4110"/>
            <a:ext cx="9144000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524" y="1628800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Согласно Концепции долгосрочного социально-экономического развития Российской Федерации на период до 2020 года «...формирование целевых научных программ по приоритетным направлениям в целях поддержания здоровья населения и формирования здорового образа жизни, разработки и внедрения новых эффективных технологий ранней диагностики в практику системы здравоохранения...» – это одна из приоритетных задач современной системы здравоохранения в нашей стране на сегодняшний день [2]. Статьей 7 Федерального закона «Об основах охраны здоровья граждан в Российской Федерации» особое внимание предлагается уделять охране здоровья детей как основе национального благополучия страны 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056987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Методологический  аппарат  исследования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350307"/>
              </p:ext>
            </p:extLst>
          </p:nvPr>
        </p:nvGraphicFramePr>
        <p:xfrm>
          <a:off x="457200" y="1643050"/>
          <a:ext cx="8115328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6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28425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ИССЛЕДОВАНИЯ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500174"/>
            <a:ext cx="81758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Изучить мониторинг эффективности реализации здоровьесберегающих технологий в общеобразовательной школе.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Рассмотреть содержание здоровьесберегающих технологий в общеобразовательной школе.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Рассмотреть эффективность здоровьесберегающих технологий в общеобразовательной школе.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Проанализировать использование системы мониторинга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технологий на примере муниципальной общеобразовательной школы №3.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86808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28736"/>
            <a:ext cx="7472368" cy="4357718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научно-методической литературы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педагогическое наблюдение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контрольно-педагогические испытания (тестирование физической подготовленности)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эксперимент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математической статистики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3000364" y="1214422"/>
            <a:ext cx="3286148" cy="857256"/>
          </a:xfrm>
          <a:prstGeom prst="roundRect">
            <a:avLst>
              <a:gd name="adj" fmla="val 34121"/>
            </a:avLst>
          </a:prstGeom>
          <a:gradFill flip="none" rotWithShape="1">
            <a:gsLst>
              <a:gs pos="0">
                <a:schemeClr val="accent3">
                  <a:tint val="96000"/>
                  <a:lumMod val="104000"/>
                </a:schemeClr>
              </a:gs>
              <a:gs pos="100000">
                <a:schemeClr val="accent3">
                  <a:shade val="98000"/>
                  <a:lumMod val="9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Здоровьесберегающие</a:t>
            </a:r>
            <a:r>
              <a:rPr lang="ru-RU" b="1" dirty="0" smtClean="0"/>
              <a:t>  технологии в образовании</a:t>
            </a:r>
            <a:endParaRPr lang="ru-RU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2571744"/>
            <a:ext cx="2643238" cy="857256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Санитарно-гигиенические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86116" y="2643182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Педагогические</a:t>
            </a:r>
            <a:endParaRPr lang="ru-RU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794" y="2643182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Медико-профилактические</a:t>
            </a:r>
            <a:endParaRPr lang="ru-RU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28662" y="4000504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Организационно-педагогические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72132" y="4000504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Психолого-педагогические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500694" y="5500702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Физкультурно-оздоровительные</a:t>
            </a:r>
            <a:endParaRPr lang="ru-RU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28662" y="5500702"/>
            <a:ext cx="2643206" cy="785818"/>
          </a:xfrm>
          <a:prstGeom prst="roundRect">
            <a:avLst>
              <a:gd name="adj" fmla="val 3412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Информационные</a:t>
            </a:r>
            <a:endParaRPr lang="ru-RU" b="1" dirty="0"/>
          </a:p>
        </p:txBody>
      </p:sp>
      <p:cxnSp>
        <p:nvCxnSpPr>
          <p:cNvPr id="45" name="Соединительная линия уступом 44"/>
          <p:cNvCxnSpPr/>
          <p:nvPr/>
        </p:nvCxnSpPr>
        <p:spPr>
          <a:xfrm>
            <a:off x="6286512" y="1857364"/>
            <a:ext cx="928694" cy="785818"/>
          </a:xfrm>
          <a:prstGeom prst="bentConnector3">
            <a:avLst>
              <a:gd name="adj1" fmla="val 1037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/>
          <p:nvPr/>
        </p:nvCxnSpPr>
        <p:spPr>
          <a:xfrm rot="10800000" flipV="1">
            <a:off x="1928794" y="1785926"/>
            <a:ext cx="1071570" cy="785818"/>
          </a:xfrm>
          <a:prstGeom prst="bentConnector3">
            <a:avLst>
              <a:gd name="adj1" fmla="val 1027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3322231" y="4678769"/>
            <a:ext cx="2500331" cy="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4296168" y="2347510"/>
            <a:ext cx="561981" cy="10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0800000" flipV="1">
            <a:off x="3643306" y="5929330"/>
            <a:ext cx="17859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0800000" flipV="1">
            <a:off x="3643306" y="4429132"/>
            <a:ext cx="18573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285720" y="500042"/>
            <a:ext cx="2643206" cy="714356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ЗДОРОВЬЕ</a:t>
            </a:r>
            <a:endParaRPr lang="ru-RU" b="1" dirty="0"/>
          </a:p>
        </p:txBody>
      </p:sp>
      <p:sp>
        <p:nvSpPr>
          <p:cNvPr id="84" name="Овал 83"/>
          <p:cNvSpPr/>
          <p:nvPr/>
        </p:nvSpPr>
        <p:spPr>
          <a:xfrm>
            <a:off x="6357950" y="571480"/>
            <a:ext cx="2786050" cy="78579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ОБРАЗОВАНИЕ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813" y="0"/>
            <a:ext cx="8358187" cy="15954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chemeClr val="accent2"/>
                </a:solidFill>
              </a:rPr>
              <a:t/>
            </a:r>
            <a:br>
              <a:rPr lang="ru-RU" sz="3600" b="1" dirty="0" smtClean="0">
                <a:solidFill>
                  <a:schemeClr val="accent2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технологий</a:t>
            </a:r>
            <a:r>
              <a:rPr lang="ru-RU" sz="31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dirty="0" smtClean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43125"/>
            <a:ext cx="7158038" cy="428148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фронтальный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групповой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 метод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соревновательный метод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индивидуальных занятий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858180" cy="169071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Градации физического состояния по результатам 12-минутного теста  для детей 13-19 лет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1916832"/>
            <a:ext cx="7959258" cy="4195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24110"/>
            <a:ext cx="7842673" cy="12808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Индекс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Руффье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Формула" r:id="rId3" imgW="203024" imgH="203024" progId="Equation.3">
                  <p:embed/>
                </p:oleObj>
              </mc:Choice>
              <mc:Fallback>
                <p:oleObj name="Формула" r:id="rId3" imgW="203024" imgH="203024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Формула" r:id="rId5" imgW="165100" imgH="152400" progId="Equation.3">
                  <p:embed/>
                </p:oleObj>
              </mc:Choice>
              <mc:Fallback>
                <p:oleObj name="Формула" r:id="rId5" imgW="165100" imgH="152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0" y="0"/>
          <a:ext cx="2000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Формула" r:id="rId7" imgW="203024" imgH="203024" progId="Equation.3">
                  <p:embed/>
                </p:oleObj>
              </mc:Choice>
              <mc:Fallback>
                <p:oleObj name="Формула" r:id="rId7" imgW="203024" imgH="203024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0"/>
          <a:ext cx="228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Формула" r:id="rId8" imgW="165100" imgH="152400" progId="Equation.3">
                  <p:embed/>
                </p:oleObj>
              </mc:Choice>
              <mc:Fallback>
                <p:oleObj name="Формула" r:id="rId8" imgW="165100" imgH="1524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6" y="1785926"/>
            <a:ext cx="7892755" cy="3957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0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6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618</TotalTime>
  <Words>242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Тема6</vt:lpstr>
      <vt:lpstr>Формула</vt:lpstr>
      <vt:lpstr>Презентация PowerPoint</vt:lpstr>
      <vt:lpstr>Актуальность</vt:lpstr>
      <vt:lpstr>Методологический  аппарат  исследования</vt:lpstr>
      <vt:lpstr>ЗАДАЧИ  ИССЛЕДОВАНИЯ</vt:lpstr>
      <vt:lpstr>Методы исследования</vt:lpstr>
      <vt:lpstr>Презентация PowerPoint</vt:lpstr>
      <vt:lpstr> Методы   здоровьесберегающих  технологий </vt:lpstr>
      <vt:lpstr>Градации физического состояния по результатам 12-минутного теста  для детей 13-19 лет</vt:lpstr>
      <vt:lpstr>Индекс  Руффье</vt:lpstr>
      <vt:lpstr>Проба по Квергу</vt:lpstr>
      <vt:lpstr>Значение уровня физической работоспособности</vt:lpstr>
      <vt:lpstr>Оценка индекса массы тела</vt:lpstr>
      <vt:lpstr>Значимость изменения массы тела до и после эксперимента в контрольной и экспериментальной группах</vt:lpstr>
      <vt:lpstr>Значимость изменения индекса Кетле до и после эксперимента в контрольной и экспериментальной группах</vt:lpstr>
      <vt:lpstr>Значимость изменения индекса Руффье до и после эксперимента в контрольной и экспериментальной группах</vt:lpstr>
      <vt:lpstr>ВЫВОД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СЕМЕЙНОГО ВОСПИТАНИЯ В НЕПОЛНОЙ СЕМЬЕ</dc:title>
  <dc:creator>Erinaceus_Eu</dc:creator>
  <cp:lastModifiedBy>СпортЗал</cp:lastModifiedBy>
  <cp:revision>77</cp:revision>
  <dcterms:created xsi:type="dcterms:W3CDTF">2015-07-03T00:56:31Z</dcterms:created>
  <dcterms:modified xsi:type="dcterms:W3CDTF">2024-12-06T03:41:21Z</dcterms:modified>
</cp:coreProperties>
</file>