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43"/>
  </p:notesMasterIdLst>
  <p:sldIdLst>
    <p:sldId id="256" r:id="rId2"/>
    <p:sldId id="307" r:id="rId3"/>
    <p:sldId id="341" r:id="rId4"/>
    <p:sldId id="342" r:id="rId5"/>
    <p:sldId id="340" r:id="rId6"/>
    <p:sldId id="351" r:id="rId7"/>
    <p:sldId id="352" r:id="rId8"/>
    <p:sldId id="343" r:id="rId9"/>
    <p:sldId id="344" r:id="rId10"/>
    <p:sldId id="345" r:id="rId11"/>
    <p:sldId id="346" r:id="rId12"/>
    <p:sldId id="347" r:id="rId13"/>
    <p:sldId id="348" r:id="rId14"/>
    <p:sldId id="349" r:id="rId15"/>
    <p:sldId id="350" r:id="rId16"/>
    <p:sldId id="353" r:id="rId17"/>
    <p:sldId id="354" r:id="rId18"/>
    <p:sldId id="361" r:id="rId19"/>
    <p:sldId id="355" r:id="rId20"/>
    <p:sldId id="356" r:id="rId21"/>
    <p:sldId id="360" r:id="rId22"/>
    <p:sldId id="357" r:id="rId23"/>
    <p:sldId id="358" r:id="rId24"/>
    <p:sldId id="359" r:id="rId25"/>
    <p:sldId id="324" r:id="rId26"/>
    <p:sldId id="314" r:id="rId27"/>
    <p:sldId id="330" r:id="rId28"/>
    <p:sldId id="325" r:id="rId29"/>
    <p:sldId id="327" r:id="rId30"/>
    <p:sldId id="328" r:id="rId31"/>
    <p:sldId id="329" r:id="rId32"/>
    <p:sldId id="300" r:id="rId33"/>
    <p:sldId id="336" r:id="rId34"/>
    <p:sldId id="304" r:id="rId35"/>
    <p:sldId id="362" r:id="rId36"/>
    <p:sldId id="363" r:id="rId37"/>
    <p:sldId id="275" r:id="rId38"/>
    <p:sldId id="276" r:id="rId39"/>
    <p:sldId id="277" r:id="rId40"/>
    <p:sldId id="279" r:id="rId41"/>
    <p:sldId id="294" r:id="rId4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3366"/>
    <a:srgbClr val="B82C00"/>
    <a:srgbClr val="A42908"/>
    <a:srgbClr val="BF1115"/>
    <a:srgbClr val="FF3300"/>
    <a:srgbClr val="006699"/>
    <a:srgbClr val="6E397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000" autoAdjust="0"/>
    <p:restoredTop sz="99649" autoAdjust="0"/>
  </p:normalViewPr>
  <p:slideViewPr>
    <p:cSldViewPr snapToGrid="0">
      <p:cViewPr>
        <p:scale>
          <a:sx n="75" d="100"/>
          <a:sy n="75" d="100"/>
        </p:scale>
        <p:origin x="-408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4C0EB0-8633-4306-956A-1902179E90C4}" type="datetimeFigureOut">
              <a:rPr lang="ru-RU" smtClean="0"/>
              <a:pPr/>
              <a:t>11.03.2019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682697-058C-4D38-81D9-FBF506A0DE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13997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3D7FEE-E3BC-4954-AF49-94B508809AEE}" type="datetimeFigureOut">
              <a:rPr lang="ru-RU" smtClean="0"/>
              <a:pPr>
                <a:defRPr/>
              </a:pPr>
              <a:t>11.03.2019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1D791DB-7CEC-4B03-B006-3A63775A568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10" name="Рисунок 6"/>
          <p:cNvPicPr>
            <a:picLocks noChangeAspect="1"/>
          </p:cNvPicPr>
          <p:nvPr userDrawn="1"/>
        </p:nvPicPr>
        <p:blipFill>
          <a:blip r:embed="rId2" cstate="print"/>
          <a:srcRect b="48235"/>
          <a:stretch>
            <a:fillRect/>
          </a:stretch>
        </p:blipFill>
        <p:spPr bwMode="auto">
          <a:xfrm>
            <a:off x="0" y="0"/>
            <a:ext cx="413067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B6D6EE-38A6-4A2C-AF10-72907E17AF52}" type="datetimeFigureOut">
              <a:rPr lang="ru-RU" smtClean="0"/>
              <a:pPr>
                <a:defRPr/>
              </a:pPr>
              <a:t>11.03.2019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BA7F29-1432-4DA5-9B1D-7867D1B1069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4DFB27-9D96-4743-83C7-7B08C64F72AB}" type="datetimeFigureOut">
              <a:rPr lang="ru-RU" smtClean="0"/>
              <a:pPr>
                <a:defRPr/>
              </a:pPr>
              <a:t>11.03.2019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C66CA8-B55A-4991-BE35-814A39626E8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CF3CED-8CDB-429F-B33C-0AB4A92BBF60}" type="datetimeFigureOut">
              <a:rPr lang="ru-RU" smtClean="0"/>
              <a:pPr>
                <a:defRPr/>
              </a:pPr>
              <a:t>11.03.2019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2128CF-4CCF-4C4C-BB9B-176B791FB16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31A7DA-48AB-4152-9946-52B942256476}" type="datetimeFigureOut">
              <a:rPr lang="ru-RU" smtClean="0"/>
              <a:pPr>
                <a:defRPr/>
              </a:pPr>
              <a:t>11.03.2019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D955A0-5152-4A70-A22C-302E103EDC3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94236E-77E7-48DC-B938-94D8A6288948}" type="datetimeFigureOut">
              <a:rPr lang="ru-RU" smtClean="0"/>
              <a:pPr>
                <a:defRPr/>
              </a:pPr>
              <a:t>11.03.2019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606C73-99EC-45EA-B5C5-ED7A350F1A4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C04AE6-65A6-45BB-9DEE-AD17204D3658}" type="datetimeFigureOut">
              <a:rPr lang="ru-RU" smtClean="0"/>
              <a:pPr>
                <a:defRPr/>
              </a:pPr>
              <a:t>11.03.2019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9DCF18-8CA3-4D7B-9A4D-27775B6A634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2B8718-C300-4E03-817D-B4482299162B}" type="datetimeFigureOut">
              <a:rPr lang="ru-RU" smtClean="0"/>
              <a:pPr>
                <a:defRPr/>
              </a:pPr>
              <a:t>11.03.2019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8EB3B1-BAB2-4D02-A43E-7F67FE71BA9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6AEA0F-B676-4E5B-873B-0D7A136BCA45}" type="datetimeFigureOut">
              <a:rPr lang="ru-RU" smtClean="0"/>
              <a:pPr>
                <a:defRPr/>
              </a:pPr>
              <a:t>11.03.2019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8AEF16-3DA6-4699-8395-D2AB10708FB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DD3F86-951D-4DE9-9A93-5EF48585C869}" type="datetimeFigureOut">
              <a:rPr lang="ru-RU" smtClean="0"/>
              <a:pPr>
                <a:defRPr/>
              </a:pPr>
              <a:t>11.03.2019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3EC2C2-CBEF-4D95-A103-54F194B9053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DCA9EC-9EB8-4829-8B1F-B02576689FDD}" type="datetimeFigureOut">
              <a:rPr lang="ru-RU" smtClean="0"/>
              <a:pPr>
                <a:defRPr/>
              </a:pPr>
              <a:t>11.03.2019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50B4C-FAA0-4517-9DE3-E2607C15D04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pPr>
              <a:defRPr/>
            </a:pPr>
            <a:fld id="{E41AF014-EFD1-42BC-AFE8-D2A8DA3E4C17}" type="datetimeFigureOut">
              <a:rPr lang="ru-RU" smtClean="0"/>
              <a:pPr>
                <a:defRPr/>
              </a:pPr>
              <a:t>11.03.2019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FBC2494-99E6-4971-B007-983E13DAED5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3314" name="Рисунок 3"/>
          <p:cNvPicPr>
            <a:picLocks noChangeAspect="1"/>
          </p:cNvPicPr>
          <p:nvPr/>
        </p:nvPicPr>
        <p:blipFill>
          <a:blip r:embed="rId2" cstate="print"/>
          <a:srcRect b="48235"/>
          <a:stretch>
            <a:fillRect/>
          </a:stretch>
        </p:blipFill>
        <p:spPr bwMode="auto">
          <a:xfrm>
            <a:off x="0" y="0"/>
            <a:ext cx="9144000" cy="354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87788" y="6372225"/>
            <a:ext cx="5002212" cy="485775"/>
          </a:xfrm>
        </p:spPr>
        <p:txBody>
          <a:bodyPr/>
          <a:lstStyle/>
          <a:p>
            <a:pPr algn="r" eaLnBrk="1" hangingPunct="1"/>
            <a:endParaRPr lang="ru-RU" sz="2400" dirty="0" smtClean="0">
              <a:solidFill>
                <a:schemeClr val="hlink"/>
              </a:solidFill>
            </a:endParaRPr>
          </a:p>
        </p:txBody>
      </p:sp>
      <p:sp>
        <p:nvSpPr>
          <p:cNvPr id="13316" name="WordArt 10"/>
          <p:cNvSpPr>
            <a:spLocks noChangeArrowheads="1" noChangeShapeType="1" noTextEdit="1"/>
          </p:cNvSpPr>
          <p:nvPr/>
        </p:nvSpPr>
        <p:spPr bwMode="auto">
          <a:xfrm>
            <a:off x="184150" y="2751138"/>
            <a:ext cx="8959850" cy="2933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Речь как средство общения и культуры. </a:t>
            </a:r>
            <a:endParaRPr lang="ru-RU" sz="3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0082"/>
                  </a:gs>
                  <a:gs pos="14999">
                    <a:srgbClr val="66008F"/>
                  </a:gs>
                  <a:gs pos="32500">
                    <a:srgbClr val="BA0066"/>
                  </a:gs>
                  <a:gs pos="45000">
                    <a:srgbClr val="FF0000"/>
                  </a:gs>
                  <a:gs pos="50000">
                    <a:srgbClr val="FF8200"/>
                  </a:gs>
                  <a:gs pos="55000">
                    <a:srgbClr val="FF0000"/>
                  </a:gs>
                  <a:gs pos="67500">
                    <a:srgbClr val="BA0066"/>
                  </a:gs>
                  <a:gs pos="85001">
                    <a:srgbClr val="66008F"/>
                  </a:gs>
                  <a:gs pos="100000">
                    <a:srgbClr val="000082"/>
                  </a:gs>
                </a:gsLst>
                <a:lin ang="0" scaled="1"/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Calibri"/>
            </a:endParaRPr>
          </a:p>
          <a:p>
            <a:pPr algn="ctr"/>
            <a:r>
              <a:rPr lang="ru-RU" sz="3600" b="1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Задачи </a:t>
            </a:r>
            <a:r>
              <a:rPr lang="ru-RU" sz="36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 развития</a:t>
            </a:r>
            <a:r>
              <a:rPr lang="ru-RU" sz="3600" b="1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Содержимое 2"/>
          <p:cNvSpPr>
            <a:spLocks noGrp="1"/>
          </p:cNvSpPr>
          <p:nvPr>
            <p:ph type="subTitle" idx="1"/>
          </p:nvPr>
        </p:nvSpPr>
        <p:spPr>
          <a:xfrm>
            <a:off x="88900" y="2209800"/>
            <a:ext cx="8534400" cy="2984500"/>
          </a:xfrm>
        </p:spPr>
        <p:txBody>
          <a:bodyPr>
            <a:normAutofit/>
          </a:bodyPr>
          <a:lstStyle/>
          <a:p>
            <a:pPr marL="990600" indent="-266700" algn="just">
              <a:defRPr/>
            </a:pPr>
            <a:endParaRPr lang="ru-RU" sz="2000" dirty="0" smtClean="0"/>
          </a:p>
          <a:p>
            <a:pPr marL="990600" indent="-266700" algn="just">
              <a:defRPr/>
            </a:pPr>
            <a:r>
              <a:rPr lang="ru-RU" sz="2000" dirty="0" smtClean="0"/>
              <a:t>Речь </a:t>
            </a:r>
            <a:r>
              <a:rPr lang="ru-RU" sz="2000" dirty="0"/>
              <a:t>не возникает из самой природы ребенка, а формируется в процессе его существования в социальной среде. Ее возникновение и развитие вызываются потребностями общения, нуждами жизнедеятельности ребенка. Это происходит благодаря сотрудничеству ребенка со взрослым, которое строится с учетом возрастных особенностей и возможностей малыша.</a:t>
            </a:r>
          </a:p>
          <a:p>
            <a:pPr marL="990600" indent="-266700" algn="just">
              <a:defRPr/>
            </a:pPr>
            <a:endParaRPr lang="ru-RU" sz="2000" dirty="0"/>
          </a:p>
          <a:p>
            <a:pPr marL="990600" indent="-266700" algn="just">
              <a:defRPr/>
            </a:pPr>
            <a:endParaRPr lang="ru-RU" sz="2000" dirty="0" smtClean="0"/>
          </a:p>
        </p:txBody>
      </p:sp>
      <p:sp>
        <p:nvSpPr>
          <p:cNvPr id="14338" name="WordArt 4"/>
          <p:cNvSpPr>
            <a:spLocks noChangeArrowheads="1" noChangeShapeType="1" noTextEdit="1"/>
          </p:cNvSpPr>
          <p:nvPr/>
        </p:nvSpPr>
        <p:spPr bwMode="auto">
          <a:xfrm>
            <a:off x="3086100" y="304800"/>
            <a:ext cx="5130800" cy="1543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Сотрудничество </a:t>
            </a:r>
          </a:p>
          <a:p>
            <a:pPr algn="ctr"/>
            <a:r>
              <a:rPr lang="ru-RU" sz="36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как условие общения </a:t>
            </a:r>
          </a:p>
        </p:txBody>
      </p:sp>
    </p:spTree>
    <p:extLst>
      <p:ext uri="{BB962C8B-B14F-4D97-AF65-F5344CB8AC3E}">
        <p14:creationId xmlns:p14="http://schemas.microsoft.com/office/powerpoint/2010/main" xmlns="" val="250979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Содержимое 2"/>
          <p:cNvSpPr>
            <a:spLocks noGrp="1"/>
          </p:cNvSpPr>
          <p:nvPr>
            <p:ph type="subTitle" idx="1"/>
          </p:nvPr>
        </p:nvSpPr>
        <p:spPr>
          <a:xfrm>
            <a:off x="88900" y="2565400"/>
            <a:ext cx="8534400" cy="3492500"/>
          </a:xfrm>
        </p:spPr>
        <p:txBody>
          <a:bodyPr>
            <a:normAutofit/>
          </a:bodyPr>
          <a:lstStyle/>
          <a:p>
            <a:pPr marL="990600" indent="-266700" algn="just">
              <a:defRPr/>
            </a:pPr>
            <a:r>
              <a:rPr lang="ru-RU" sz="1800" dirty="0" smtClean="0"/>
              <a:t>Выделение </a:t>
            </a:r>
            <a:r>
              <a:rPr lang="ru-RU" sz="1800" dirty="0"/>
              <a:t>взрослого из окружающей среды, попытки </a:t>
            </a:r>
            <a:r>
              <a:rPr lang="ru-RU" sz="1800" dirty="0">
                <a:solidFill>
                  <a:srgbClr val="00B0F0"/>
                </a:solidFill>
              </a:rPr>
              <a:t>«сотрудничества» </a:t>
            </a:r>
            <a:r>
              <a:rPr lang="ru-RU" sz="1800" dirty="0"/>
              <a:t>с ним начинаются у ребенка очень рано. </a:t>
            </a:r>
            <a:endParaRPr lang="ru-RU" sz="1800" dirty="0" smtClean="0"/>
          </a:p>
          <a:p>
            <a:pPr marL="990600" indent="-266700" algn="just">
              <a:defRPr/>
            </a:pPr>
            <a:endParaRPr lang="ru-RU" sz="1800" dirty="0"/>
          </a:p>
          <a:p>
            <a:pPr marL="990600" indent="-266700" algn="just">
              <a:defRPr/>
            </a:pPr>
            <a:r>
              <a:rPr lang="ru-RU" sz="1800" dirty="0"/>
              <a:t>Немецкий исследователь детской речи В. Штерн писал, что «началом речи считают обыкновенно тот момент, когда ребенок впервые произносит звуки, связанные с сознанием их значения и намерением сообщения. Но этот момент имеет предварительную историю, которая в сущности начинается с первого дня». </a:t>
            </a:r>
            <a:endParaRPr lang="ru-RU" sz="1800" dirty="0" smtClean="0"/>
          </a:p>
          <a:p>
            <a:pPr marL="990600" indent="-266700" algn="just">
              <a:defRPr/>
            </a:pPr>
            <a:r>
              <a:rPr lang="ru-RU" sz="1600" dirty="0" smtClean="0"/>
              <a:t>Оказывается</a:t>
            </a:r>
            <a:r>
              <a:rPr lang="ru-RU" sz="1600" dirty="0"/>
              <a:t>, человеческий </a:t>
            </a:r>
            <a:r>
              <a:rPr lang="ru-RU" sz="1600" dirty="0">
                <a:solidFill>
                  <a:srgbClr val="00B0F0"/>
                </a:solidFill>
              </a:rPr>
              <a:t>голос</a:t>
            </a:r>
            <a:r>
              <a:rPr lang="ru-RU" sz="1600" dirty="0"/>
              <a:t> ребенок различает сразу после рождения. Он отделяет речь взрослого от  разных звуков и реагирует движениями в унисон с ней. Этот интерес и внимание ко взрослому является </a:t>
            </a:r>
            <a:r>
              <a:rPr lang="ru-RU" sz="1600" dirty="0">
                <a:solidFill>
                  <a:srgbClr val="00B0F0"/>
                </a:solidFill>
              </a:rPr>
              <a:t>начальным компонентом предыстории общения.</a:t>
            </a:r>
          </a:p>
          <a:p>
            <a:pPr marL="990600" indent="-266700" algn="just">
              <a:defRPr/>
            </a:pPr>
            <a:endParaRPr lang="ru-RU" sz="2000" dirty="0"/>
          </a:p>
          <a:p>
            <a:pPr marL="990600" indent="-266700" algn="just">
              <a:defRPr/>
            </a:pPr>
            <a:endParaRPr lang="ru-RU" sz="2000" dirty="0" smtClean="0"/>
          </a:p>
        </p:txBody>
      </p:sp>
      <p:sp>
        <p:nvSpPr>
          <p:cNvPr id="14338" name="WordArt 4"/>
          <p:cNvSpPr>
            <a:spLocks noChangeArrowheads="1" noChangeShapeType="1" noTextEdit="1"/>
          </p:cNvSpPr>
          <p:nvPr/>
        </p:nvSpPr>
        <p:spPr bwMode="auto">
          <a:xfrm>
            <a:off x="3086100" y="304800"/>
            <a:ext cx="5130800" cy="1543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Сотрудничество </a:t>
            </a:r>
          </a:p>
          <a:p>
            <a:pPr algn="ctr"/>
            <a:r>
              <a:rPr lang="ru-RU" sz="3600" b="1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с</a:t>
            </a:r>
            <a:r>
              <a:rPr lang="ru-RU" sz="36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о взрослым </a:t>
            </a:r>
          </a:p>
        </p:txBody>
      </p:sp>
    </p:spTree>
    <p:extLst>
      <p:ext uri="{BB962C8B-B14F-4D97-AF65-F5344CB8AC3E}">
        <p14:creationId xmlns:p14="http://schemas.microsoft.com/office/powerpoint/2010/main" xmlns="" val="103910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Содержимое 2"/>
          <p:cNvSpPr>
            <a:spLocks noGrp="1"/>
          </p:cNvSpPr>
          <p:nvPr>
            <p:ph type="subTitle" idx="1"/>
          </p:nvPr>
        </p:nvSpPr>
        <p:spPr>
          <a:xfrm>
            <a:off x="88900" y="2273300"/>
            <a:ext cx="8534400" cy="4064000"/>
          </a:xfrm>
        </p:spPr>
        <p:txBody>
          <a:bodyPr>
            <a:normAutofit/>
          </a:bodyPr>
          <a:lstStyle/>
          <a:p>
            <a:pPr marL="990600" indent="-266700" algn="just">
              <a:defRPr/>
            </a:pPr>
            <a:r>
              <a:rPr lang="ru-RU" sz="2000" dirty="0" smtClean="0"/>
              <a:t>Присутствие </a:t>
            </a:r>
            <a:r>
              <a:rPr lang="ru-RU" sz="2000" dirty="0"/>
              <a:t>взрослого стимулирует употребление речи, </a:t>
            </a:r>
            <a:r>
              <a:rPr lang="ru-RU" sz="2000" dirty="0" smtClean="0"/>
              <a:t>малыши начинают </a:t>
            </a:r>
            <a:r>
              <a:rPr lang="ru-RU" sz="2000" dirty="0"/>
              <a:t>говорить только в ситуации общения и только по требованию взрослого. Поэтому рекомендуется как можно больше и чаще разговаривать с детьми</a:t>
            </a:r>
            <a:r>
              <a:rPr lang="ru-RU" sz="2000" dirty="0" smtClean="0"/>
              <a:t>.</a:t>
            </a:r>
          </a:p>
          <a:p>
            <a:pPr marL="990600" indent="-266700" algn="just">
              <a:defRPr/>
            </a:pPr>
            <a:r>
              <a:rPr lang="ru-RU" sz="2000" dirty="0" smtClean="0"/>
              <a:t> </a:t>
            </a:r>
            <a:r>
              <a:rPr lang="ru-RU" sz="2000" dirty="0"/>
              <a:t>В течение младенческого и дошкольного детства возникают </a:t>
            </a:r>
            <a:r>
              <a:rPr lang="ru-RU" sz="2000" dirty="0" smtClean="0"/>
              <a:t>и сменяются </a:t>
            </a:r>
            <a:r>
              <a:rPr lang="ru-RU" sz="2000" dirty="0"/>
              <a:t>несколько </a:t>
            </a:r>
            <a:r>
              <a:rPr lang="ru-RU" sz="2000" dirty="0">
                <a:solidFill>
                  <a:srgbClr val="00B0F0"/>
                </a:solidFill>
              </a:rPr>
              <a:t>форм общения детей со взрослым</a:t>
            </a:r>
            <a:r>
              <a:rPr lang="ru-RU" sz="2000" dirty="0"/>
              <a:t>: </a:t>
            </a:r>
          </a:p>
          <a:p>
            <a:pPr marL="1066800" indent="-342900" algn="just">
              <a:buFont typeface="Wingdings" pitchFamily="2" charset="2"/>
              <a:buChar char="v"/>
              <a:defRPr/>
            </a:pPr>
            <a:r>
              <a:rPr lang="ru-RU" sz="2000" dirty="0"/>
              <a:t>ситуативно-личностная   </a:t>
            </a:r>
          </a:p>
          <a:p>
            <a:pPr marL="1066800" indent="-342900" algn="just">
              <a:buFont typeface="Wingdings" pitchFamily="2" charset="2"/>
              <a:buChar char="v"/>
              <a:defRPr/>
            </a:pPr>
            <a:r>
              <a:rPr lang="ru-RU" sz="2000" dirty="0"/>
              <a:t>ситуативно-деловая  </a:t>
            </a:r>
          </a:p>
          <a:p>
            <a:pPr marL="1066800" indent="-342900" algn="just">
              <a:buFont typeface="Wingdings" pitchFamily="2" charset="2"/>
              <a:buChar char="v"/>
              <a:defRPr/>
            </a:pPr>
            <a:r>
              <a:rPr lang="ru-RU" sz="2000" dirty="0" err="1"/>
              <a:t>внеситуативно</a:t>
            </a:r>
            <a:r>
              <a:rPr lang="ru-RU" sz="2000" dirty="0"/>
              <a:t>-познавательная и </a:t>
            </a:r>
          </a:p>
          <a:p>
            <a:pPr marL="1066800" indent="-342900" algn="just">
              <a:buFont typeface="Wingdings" pitchFamily="2" charset="2"/>
              <a:buChar char="v"/>
              <a:defRPr/>
            </a:pPr>
            <a:r>
              <a:rPr lang="ru-RU" sz="2000" dirty="0" err="1"/>
              <a:t>внеситуативно</a:t>
            </a:r>
            <a:r>
              <a:rPr lang="ru-RU" sz="2000" dirty="0"/>
              <a:t>-личностная                                            </a:t>
            </a:r>
          </a:p>
          <a:p>
            <a:pPr marL="990600" indent="-266700" algn="just">
              <a:defRPr/>
            </a:pPr>
            <a:r>
              <a:rPr lang="ru-RU" sz="2000" dirty="0"/>
              <a:t>                                             (М. И. Лисина)</a:t>
            </a:r>
          </a:p>
          <a:p>
            <a:pPr marL="990600" indent="-266700" algn="just">
              <a:defRPr/>
            </a:pPr>
            <a:endParaRPr lang="ru-RU" sz="2000" dirty="0" smtClean="0"/>
          </a:p>
        </p:txBody>
      </p:sp>
      <p:sp>
        <p:nvSpPr>
          <p:cNvPr id="14338" name="WordArt 4"/>
          <p:cNvSpPr>
            <a:spLocks noChangeArrowheads="1" noChangeShapeType="1" noTextEdit="1"/>
          </p:cNvSpPr>
          <p:nvPr/>
        </p:nvSpPr>
        <p:spPr bwMode="auto">
          <a:xfrm>
            <a:off x="3022600" y="304800"/>
            <a:ext cx="5232400" cy="1543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Формы  общения </a:t>
            </a:r>
          </a:p>
        </p:txBody>
      </p:sp>
    </p:spTree>
    <p:extLst>
      <p:ext uri="{BB962C8B-B14F-4D97-AF65-F5344CB8AC3E}">
        <p14:creationId xmlns:p14="http://schemas.microsoft.com/office/powerpoint/2010/main" xmlns="" val="2840792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Содержимое 2"/>
          <p:cNvSpPr>
            <a:spLocks noGrp="1"/>
          </p:cNvSpPr>
          <p:nvPr>
            <p:ph type="subTitle" idx="1"/>
          </p:nvPr>
        </p:nvSpPr>
        <p:spPr>
          <a:xfrm>
            <a:off x="88900" y="2590800"/>
            <a:ext cx="8534400" cy="3390900"/>
          </a:xfrm>
        </p:spPr>
        <p:txBody>
          <a:bodyPr>
            <a:normAutofit/>
          </a:bodyPr>
          <a:lstStyle/>
          <a:p>
            <a:pPr marL="990600" indent="-266700" algn="just">
              <a:defRPr/>
            </a:pPr>
            <a:r>
              <a:rPr lang="ru-RU" sz="2000" dirty="0"/>
              <a:t>В отечественной психологии общение рассматривается как сторона какой-либо другой </a:t>
            </a:r>
            <a:r>
              <a:rPr lang="ru-RU" sz="2000" dirty="0">
                <a:solidFill>
                  <a:srgbClr val="00B0F0"/>
                </a:solidFill>
              </a:rPr>
              <a:t>деятельности</a:t>
            </a:r>
            <a:r>
              <a:rPr lang="ru-RU" sz="2000" dirty="0"/>
              <a:t> и как самостоятельная </a:t>
            </a:r>
            <a:r>
              <a:rPr lang="ru-RU" sz="2000" dirty="0">
                <a:solidFill>
                  <a:srgbClr val="00B0F0"/>
                </a:solidFill>
              </a:rPr>
              <a:t>коммуникативная деятельность</a:t>
            </a:r>
            <a:r>
              <a:rPr lang="ru-RU" sz="2000" dirty="0"/>
              <a:t>. </a:t>
            </a:r>
          </a:p>
          <a:p>
            <a:pPr marL="990600" indent="-266700" algn="just">
              <a:defRPr/>
            </a:pPr>
            <a:r>
              <a:rPr lang="ru-RU" sz="2000" dirty="0"/>
              <a:t>Речевое общение в дошкольном возрасте осуществляется в разных видах деятельности: в игре, труде, бытовой, </a:t>
            </a:r>
            <a:r>
              <a:rPr lang="ru-RU" sz="2000" dirty="0" smtClean="0"/>
              <a:t>познавательной</a:t>
            </a:r>
            <a:r>
              <a:rPr lang="ru-RU" sz="2000" dirty="0" smtClean="0"/>
              <a:t> </a:t>
            </a:r>
            <a:r>
              <a:rPr lang="ru-RU" sz="2000" dirty="0"/>
              <a:t>деятельности и выступает как одна из сторон каждого вида. Поэтому очень важно уметь использовать для развития речи любую деятельность. Прежде всего развитие речи происходит в контексте </a:t>
            </a:r>
            <a:r>
              <a:rPr lang="ru-RU" sz="2000" dirty="0">
                <a:solidFill>
                  <a:srgbClr val="00B0F0"/>
                </a:solidFill>
              </a:rPr>
              <a:t>ведущей деятельности. </a:t>
            </a:r>
          </a:p>
          <a:p>
            <a:pPr marL="990600" indent="-266700" algn="just">
              <a:defRPr/>
            </a:pPr>
            <a:endParaRPr lang="ru-RU" sz="2000" dirty="0" smtClean="0"/>
          </a:p>
        </p:txBody>
      </p:sp>
      <p:sp>
        <p:nvSpPr>
          <p:cNvPr id="14338" name="WordArt 4"/>
          <p:cNvSpPr>
            <a:spLocks noChangeArrowheads="1" noChangeShapeType="1" noTextEdit="1"/>
          </p:cNvSpPr>
          <p:nvPr/>
        </p:nvSpPr>
        <p:spPr bwMode="auto">
          <a:xfrm>
            <a:off x="2971800" y="304800"/>
            <a:ext cx="5473700" cy="1543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err="1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Деятельностный</a:t>
            </a:r>
            <a:r>
              <a:rPr lang="ru-RU" sz="36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 подход </a:t>
            </a:r>
          </a:p>
          <a:p>
            <a:pPr algn="ctr"/>
            <a:r>
              <a:rPr lang="ru-RU" sz="36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к речевому общению </a:t>
            </a:r>
          </a:p>
        </p:txBody>
      </p:sp>
    </p:spTree>
    <p:extLst>
      <p:ext uri="{BB962C8B-B14F-4D97-AF65-F5344CB8AC3E}">
        <p14:creationId xmlns:p14="http://schemas.microsoft.com/office/powerpoint/2010/main" xmlns="" val="319688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Содержимое 2"/>
          <p:cNvSpPr>
            <a:spLocks noGrp="1"/>
          </p:cNvSpPr>
          <p:nvPr>
            <p:ph type="subTitle" idx="1"/>
          </p:nvPr>
        </p:nvSpPr>
        <p:spPr>
          <a:xfrm>
            <a:off x="88900" y="2413000"/>
            <a:ext cx="8534400" cy="3390900"/>
          </a:xfrm>
        </p:spPr>
        <p:txBody>
          <a:bodyPr>
            <a:normAutofit/>
          </a:bodyPr>
          <a:lstStyle/>
          <a:p>
            <a:pPr marL="990600" indent="-266700" algn="just">
              <a:defRPr/>
            </a:pPr>
            <a:endParaRPr lang="ru-RU" sz="2000" dirty="0" smtClean="0"/>
          </a:p>
        </p:txBody>
      </p:sp>
      <p:sp>
        <p:nvSpPr>
          <p:cNvPr id="14338" name="WordArt 4"/>
          <p:cNvSpPr>
            <a:spLocks noChangeArrowheads="1" noChangeShapeType="1" noTextEdit="1"/>
          </p:cNvSpPr>
          <p:nvPr/>
        </p:nvSpPr>
        <p:spPr bwMode="auto">
          <a:xfrm>
            <a:off x="2971800" y="304800"/>
            <a:ext cx="5473700" cy="1543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err="1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Деятельностный</a:t>
            </a:r>
            <a:r>
              <a:rPr lang="ru-RU" sz="36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 подход </a:t>
            </a:r>
          </a:p>
          <a:p>
            <a:pPr algn="ctr"/>
            <a:r>
              <a:rPr lang="ru-RU" sz="36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к речевому общению 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86622763"/>
              </p:ext>
            </p:extLst>
          </p:nvPr>
        </p:nvGraphicFramePr>
        <p:xfrm>
          <a:off x="431800" y="2324101"/>
          <a:ext cx="8280400" cy="38353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33620"/>
                <a:gridCol w="3065246"/>
                <a:gridCol w="3281534"/>
              </a:tblGrid>
              <a:tr h="6629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Возраст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Ведущая деятельность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Форма общения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0" marB="0"/>
                </a:tc>
              </a:tr>
              <a:tr h="8716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младенчество</a:t>
                      </a:r>
                      <a:endParaRPr lang="ru-RU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 – 1 год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</a:rPr>
                        <a:t>непосредственно-эмоциональное общение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</a:rPr>
                        <a:t>ситуативно-личностное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</a:rPr>
                        <a:t>общение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0" marB="0"/>
                </a:tc>
              </a:tr>
              <a:tr h="9453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ранний возраст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 – 3 года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</a:rPr>
                        <a:t>предметная деятельность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</a:rPr>
                        <a:t>ситуативно-деловое общение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0" marB="0"/>
                </a:tc>
              </a:tr>
              <a:tr h="1355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effectLst/>
                        </a:rPr>
                        <a:t>дошколь</a:t>
                      </a:r>
                      <a:r>
                        <a:rPr lang="ru-RU" sz="1600" dirty="0" smtClean="0">
                          <a:effectLst/>
                        </a:rPr>
                        <a:t>-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effectLst/>
                        </a:rPr>
                        <a:t>ный</a:t>
                      </a:r>
                      <a:endParaRPr lang="ru-RU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 – 7 лет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</a:rPr>
                        <a:t>сюжетно-ролевая игра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chemeClr val="bg1"/>
                          </a:solidFill>
                          <a:effectLst/>
                        </a:rPr>
                        <a:t>внеситуативно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</a:rPr>
                        <a:t>-познавательное общение;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chemeClr val="bg1"/>
                          </a:solidFill>
                          <a:effectLst/>
                        </a:rPr>
                        <a:t>внеситуативно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</a:rPr>
                        <a:t>-личностное общение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79724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Содержимое 2"/>
          <p:cNvSpPr>
            <a:spLocks noGrp="1"/>
          </p:cNvSpPr>
          <p:nvPr>
            <p:ph type="subTitle" idx="1"/>
          </p:nvPr>
        </p:nvSpPr>
        <p:spPr>
          <a:xfrm>
            <a:off x="88900" y="2540000"/>
            <a:ext cx="8534400" cy="3390900"/>
          </a:xfrm>
        </p:spPr>
        <p:txBody>
          <a:bodyPr>
            <a:normAutofit fontScale="92500" lnSpcReduction="20000"/>
          </a:bodyPr>
          <a:lstStyle/>
          <a:p>
            <a:pPr marL="990600" indent="-266700" algn="just">
              <a:defRPr/>
            </a:pPr>
            <a:r>
              <a:rPr lang="ru-RU" sz="2000" dirty="0"/>
              <a:t>Применительно к детям </a:t>
            </a:r>
            <a:r>
              <a:rPr lang="ru-RU" sz="2000" dirty="0">
                <a:solidFill>
                  <a:srgbClr val="00B0F0"/>
                </a:solidFill>
              </a:rPr>
              <a:t>раннего возраста</a:t>
            </a:r>
            <a:r>
              <a:rPr lang="ru-RU" sz="2000" dirty="0"/>
              <a:t> ведущей является предметная деятельность. Следовательно, в центре внимания педагогов должна быть </a:t>
            </a:r>
            <a:r>
              <a:rPr lang="ru-RU" sz="2000" dirty="0">
                <a:solidFill>
                  <a:srgbClr val="00B0F0"/>
                </a:solidFill>
              </a:rPr>
              <a:t>организация общения с детьми в процессе деятельности с предметами.</a:t>
            </a:r>
          </a:p>
          <a:p>
            <a:pPr marL="990600" indent="-266700" algn="just">
              <a:defRPr/>
            </a:pPr>
            <a:r>
              <a:rPr lang="ru-RU" sz="2000" dirty="0"/>
              <a:t>           В </a:t>
            </a:r>
            <a:r>
              <a:rPr lang="ru-RU" sz="2000" dirty="0" smtClean="0">
                <a:solidFill>
                  <a:srgbClr val="00B0F0"/>
                </a:solidFill>
              </a:rPr>
              <a:t>дошкольном возрасте </a:t>
            </a:r>
            <a:r>
              <a:rPr lang="ru-RU" sz="2000" dirty="0"/>
              <a:t>большое значение в речевом развитии детей имеет игра. Ее характером определяются речевые функции, содержание и средства общения. Для речевого развития используются </a:t>
            </a:r>
            <a:r>
              <a:rPr lang="ru-RU" sz="2000" dirty="0">
                <a:solidFill>
                  <a:srgbClr val="00B0F0"/>
                </a:solidFill>
              </a:rPr>
              <a:t>все виды игровой деятельности.</a:t>
            </a:r>
          </a:p>
          <a:p>
            <a:pPr marL="990600" indent="-266700" algn="just">
              <a:defRPr/>
            </a:pPr>
            <a:r>
              <a:rPr lang="ru-RU" sz="2000" dirty="0"/>
              <a:t>Положительно влияют на речь детей участие педагога в детских играх, обсуждение замысла и хода игры, привлечение их внимания к слову, образец лаконичной и точной речи, беседы о проведенных и будущих играх.</a:t>
            </a:r>
          </a:p>
          <a:p>
            <a:pPr marL="990600" indent="-266700" algn="just">
              <a:defRPr/>
            </a:pPr>
            <a:endParaRPr lang="ru-RU" sz="2000" dirty="0"/>
          </a:p>
          <a:p>
            <a:pPr marL="990600" indent="-266700" algn="just">
              <a:defRPr/>
            </a:pPr>
            <a:endParaRPr lang="ru-RU" sz="2000" dirty="0" smtClean="0"/>
          </a:p>
        </p:txBody>
      </p:sp>
      <p:sp>
        <p:nvSpPr>
          <p:cNvPr id="14338" name="WordArt 4"/>
          <p:cNvSpPr>
            <a:spLocks noChangeArrowheads="1" noChangeShapeType="1" noTextEdit="1"/>
          </p:cNvSpPr>
          <p:nvPr/>
        </p:nvSpPr>
        <p:spPr bwMode="auto">
          <a:xfrm>
            <a:off x="3175000" y="304800"/>
            <a:ext cx="5105400" cy="1543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prstClr val="white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Ведущая </a:t>
            </a:r>
          </a:p>
          <a:p>
            <a:pPr algn="ctr"/>
            <a:r>
              <a:rPr lang="ru-RU" sz="3600" b="1" kern="10" dirty="0" smtClean="0">
                <a:ln w="9525">
                  <a:solidFill>
                    <a:prstClr val="white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деятельность </a:t>
            </a:r>
          </a:p>
        </p:txBody>
      </p:sp>
    </p:spTree>
    <p:extLst>
      <p:ext uri="{BB962C8B-B14F-4D97-AF65-F5344CB8AC3E}">
        <p14:creationId xmlns:p14="http://schemas.microsoft.com/office/powerpoint/2010/main" xmlns="" val="375806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Содержимое 2"/>
          <p:cNvSpPr>
            <a:spLocks noGrp="1"/>
          </p:cNvSpPr>
          <p:nvPr>
            <p:ph type="subTitle" idx="1"/>
          </p:nvPr>
        </p:nvSpPr>
        <p:spPr>
          <a:xfrm>
            <a:off x="88900" y="2413000"/>
            <a:ext cx="8534400" cy="3975100"/>
          </a:xfrm>
        </p:spPr>
        <p:txBody>
          <a:bodyPr>
            <a:normAutofit/>
          </a:bodyPr>
          <a:lstStyle/>
          <a:p>
            <a:pPr marL="990600" indent="-266700" algn="just">
              <a:defRPr/>
            </a:pPr>
            <a:r>
              <a:rPr lang="ru-RU" sz="2000" dirty="0" smtClean="0">
                <a:solidFill>
                  <a:srgbClr val="00B0F0"/>
                </a:solidFill>
              </a:rPr>
              <a:t>Игры-драматизации</a:t>
            </a:r>
            <a:r>
              <a:rPr lang="ru-RU" sz="2000" dirty="0" smtClean="0"/>
              <a:t> </a:t>
            </a:r>
            <a:r>
              <a:rPr lang="ru-RU" sz="2000" dirty="0"/>
              <a:t>способствуют развитию речевой активности, вкуса и интереса к художественному слову, выразительности речи, художественно-речевой деятельности.</a:t>
            </a:r>
          </a:p>
          <a:p>
            <a:pPr marL="990600" indent="-266700" algn="just">
              <a:defRPr/>
            </a:pPr>
            <a:r>
              <a:rPr lang="ru-RU" sz="2000" dirty="0">
                <a:solidFill>
                  <a:srgbClr val="00B0F0"/>
                </a:solidFill>
              </a:rPr>
              <a:t>Дидактические</a:t>
            </a:r>
            <a:r>
              <a:rPr lang="ru-RU" sz="2000" dirty="0"/>
              <a:t> и </a:t>
            </a:r>
            <a:r>
              <a:rPr lang="ru-RU" sz="2000" dirty="0">
                <a:solidFill>
                  <a:srgbClr val="00B0F0"/>
                </a:solidFill>
              </a:rPr>
              <a:t>настольно-печатные</a:t>
            </a:r>
            <a:r>
              <a:rPr lang="ru-RU" sz="2000" dirty="0"/>
              <a:t> игры используются для решения всех задач речевого развития. Они закрепляют и уточняют словарь, навыки быстрого выбора наиболее подходящего слова, изменения и образования слов, упражняют в составлении связных высказываний, развивают объяснительную речь</a:t>
            </a:r>
            <a:r>
              <a:rPr lang="ru-RU" sz="2000" dirty="0" smtClean="0"/>
              <a:t>.</a:t>
            </a:r>
          </a:p>
          <a:p>
            <a:pPr marL="990600" indent="-266700" algn="just">
              <a:defRPr/>
            </a:pPr>
            <a:r>
              <a:rPr lang="ru-RU" sz="2000" dirty="0" smtClean="0">
                <a:solidFill>
                  <a:srgbClr val="00B0F0"/>
                </a:solidFill>
              </a:rPr>
              <a:t>Подвижные игры </a:t>
            </a:r>
            <a:r>
              <a:rPr lang="ru-RU" sz="2000" dirty="0"/>
              <a:t>оказывают влияние на обогащение словаря, воспитание звуковой культуры. </a:t>
            </a:r>
          </a:p>
          <a:p>
            <a:pPr marL="990600" indent="-266700" algn="just">
              <a:defRPr/>
            </a:pPr>
            <a:endParaRPr lang="ru-RU" sz="2000" dirty="0"/>
          </a:p>
          <a:p>
            <a:pPr marL="990600" indent="-266700" algn="just">
              <a:defRPr/>
            </a:pPr>
            <a:endParaRPr lang="ru-RU" sz="2000" dirty="0"/>
          </a:p>
          <a:p>
            <a:pPr marL="990600" indent="-266700" algn="just">
              <a:defRPr/>
            </a:pPr>
            <a:endParaRPr lang="ru-RU" sz="2000" dirty="0" smtClean="0"/>
          </a:p>
        </p:txBody>
      </p:sp>
      <p:sp>
        <p:nvSpPr>
          <p:cNvPr id="14338" name="WordArt 4"/>
          <p:cNvSpPr>
            <a:spLocks noChangeArrowheads="1" noChangeShapeType="1" noTextEdit="1"/>
          </p:cNvSpPr>
          <p:nvPr/>
        </p:nvSpPr>
        <p:spPr bwMode="auto">
          <a:xfrm>
            <a:off x="3175000" y="304800"/>
            <a:ext cx="5105400" cy="1543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prstClr val="white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Игра как средство </a:t>
            </a:r>
          </a:p>
          <a:p>
            <a:pPr algn="ctr"/>
            <a:r>
              <a:rPr lang="ru-RU" sz="3600" b="1" kern="10" dirty="0" smtClean="0">
                <a:ln w="9525">
                  <a:solidFill>
                    <a:prstClr val="white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развития речи </a:t>
            </a:r>
          </a:p>
        </p:txBody>
      </p:sp>
    </p:spTree>
    <p:extLst>
      <p:ext uri="{BB962C8B-B14F-4D97-AF65-F5344CB8AC3E}">
        <p14:creationId xmlns:p14="http://schemas.microsoft.com/office/powerpoint/2010/main" xmlns="" val="300075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Содержимое 2"/>
          <p:cNvSpPr>
            <a:spLocks noGrp="1"/>
          </p:cNvSpPr>
          <p:nvPr>
            <p:ph type="subTitle" idx="1"/>
          </p:nvPr>
        </p:nvSpPr>
        <p:spPr>
          <a:xfrm>
            <a:off x="88900" y="2413000"/>
            <a:ext cx="8534400" cy="3162300"/>
          </a:xfrm>
        </p:spPr>
        <p:txBody>
          <a:bodyPr>
            <a:normAutofit/>
          </a:bodyPr>
          <a:lstStyle/>
          <a:p>
            <a:pPr marL="990600" indent="-266700" algn="just">
              <a:defRPr/>
            </a:pPr>
            <a:r>
              <a:rPr lang="ru-RU" sz="2000" dirty="0">
                <a:solidFill>
                  <a:srgbClr val="00B0F0"/>
                </a:solidFill>
              </a:rPr>
              <a:t>Общение в</a:t>
            </a:r>
            <a:r>
              <a:rPr lang="ru-RU" sz="2000" dirty="0"/>
              <a:t> </a:t>
            </a:r>
            <a:r>
              <a:rPr lang="ru-RU" sz="2000" dirty="0">
                <a:solidFill>
                  <a:srgbClr val="00B0F0"/>
                </a:solidFill>
              </a:rPr>
              <a:t>быту</a:t>
            </a:r>
            <a:r>
              <a:rPr lang="ru-RU" sz="2000" dirty="0"/>
              <a:t> помогает детям усвоить бытовой словарь, необходимый для их жизнедеятельности, развивает диалогическую речь, воспитывает культуру речевого поведения.</a:t>
            </a:r>
          </a:p>
          <a:p>
            <a:pPr marL="990600" indent="-266700" algn="just">
              <a:defRPr/>
            </a:pPr>
            <a:r>
              <a:rPr lang="ru-RU" sz="2000" dirty="0"/>
              <a:t>Общение в процессе </a:t>
            </a:r>
            <a:r>
              <a:rPr lang="ru-RU" sz="2000" dirty="0">
                <a:solidFill>
                  <a:srgbClr val="00B0F0"/>
                </a:solidFill>
              </a:rPr>
              <a:t>труда</a:t>
            </a:r>
            <a:r>
              <a:rPr lang="ru-RU" sz="2000" dirty="0"/>
              <a:t> (бытовой, в природе, ручной) помогает обогатить содержание детских представлений и речи, пополняет словарь названиями орудий и предметов труда, трудовых действий, качеств, результатов труда.</a:t>
            </a:r>
          </a:p>
          <a:p>
            <a:pPr marL="990600" indent="-266700" algn="just">
              <a:defRPr/>
            </a:pPr>
            <a:endParaRPr lang="ru-RU" sz="2000" dirty="0"/>
          </a:p>
          <a:p>
            <a:pPr marL="990600" indent="-266700" algn="just">
              <a:defRPr/>
            </a:pPr>
            <a:endParaRPr lang="ru-RU" sz="2000" dirty="0"/>
          </a:p>
          <a:p>
            <a:pPr marL="990600" indent="-266700" algn="just">
              <a:defRPr/>
            </a:pPr>
            <a:endParaRPr lang="ru-RU" sz="2000" dirty="0" smtClean="0"/>
          </a:p>
        </p:txBody>
      </p:sp>
      <p:sp>
        <p:nvSpPr>
          <p:cNvPr id="14338" name="WordArt 4"/>
          <p:cNvSpPr>
            <a:spLocks noChangeArrowheads="1" noChangeShapeType="1" noTextEdit="1"/>
          </p:cNvSpPr>
          <p:nvPr/>
        </p:nvSpPr>
        <p:spPr bwMode="auto">
          <a:xfrm>
            <a:off x="3175000" y="304800"/>
            <a:ext cx="5105400" cy="1543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prstClr val="white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Средства </a:t>
            </a:r>
          </a:p>
          <a:p>
            <a:pPr algn="ctr"/>
            <a:r>
              <a:rPr lang="ru-RU" sz="3600" b="1" kern="10" dirty="0" smtClean="0">
                <a:ln w="9525">
                  <a:solidFill>
                    <a:prstClr val="white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развития речи </a:t>
            </a:r>
          </a:p>
        </p:txBody>
      </p:sp>
    </p:spTree>
    <p:extLst>
      <p:ext uri="{BB962C8B-B14F-4D97-AF65-F5344CB8AC3E}">
        <p14:creationId xmlns:p14="http://schemas.microsoft.com/office/powerpoint/2010/main" xmlns="" val="166177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Содержимое 2"/>
          <p:cNvSpPr>
            <a:spLocks noGrp="1"/>
          </p:cNvSpPr>
          <p:nvPr>
            <p:ph type="subTitle" idx="1"/>
          </p:nvPr>
        </p:nvSpPr>
        <p:spPr>
          <a:xfrm>
            <a:off x="330200" y="1663699"/>
            <a:ext cx="8528050" cy="459740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700"/>
              </a:spcBef>
            </a:pPr>
            <a:r>
              <a:rPr lang="ru-RU" sz="2400" b="1" dirty="0" smtClean="0"/>
              <a:t>- </a:t>
            </a:r>
            <a:r>
              <a:rPr lang="ru-RU" sz="2400" dirty="0" smtClean="0"/>
              <a:t>предметная,  экспериментирование</a:t>
            </a:r>
          </a:p>
          <a:p>
            <a:pPr>
              <a:lnSpc>
                <a:spcPct val="100000"/>
              </a:lnSpc>
              <a:spcBef>
                <a:spcPts val="700"/>
              </a:spcBef>
            </a:pPr>
            <a:r>
              <a:rPr lang="ru-RU" sz="2400" dirty="0" smtClean="0"/>
              <a:t>- познавательно-исследовательская</a:t>
            </a:r>
          </a:p>
          <a:p>
            <a:pPr>
              <a:lnSpc>
                <a:spcPct val="100000"/>
              </a:lnSpc>
              <a:spcBef>
                <a:spcPts val="700"/>
              </a:spcBef>
            </a:pPr>
            <a:r>
              <a:rPr lang="ru-RU" sz="2400" dirty="0" smtClean="0"/>
              <a:t>- общение</a:t>
            </a:r>
          </a:p>
          <a:p>
            <a:pPr>
              <a:lnSpc>
                <a:spcPct val="100000"/>
              </a:lnSpc>
              <a:spcBef>
                <a:spcPts val="700"/>
              </a:spcBef>
            </a:pPr>
            <a:r>
              <a:rPr lang="ru-RU" sz="2400" dirty="0" smtClean="0"/>
              <a:t>- игра</a:t>
            </a:r>
          </a:p>
          <a:p>
            <a:pPr>
              <a:lnSpc>
                <a:spcPct val="100000"/>
              </a:lnSpc>
              <a:spcBef>
                <a:spcPts val="700"/>
              </a:spcBef>
            </a:pPr>
            <a:r>
              <a:rPr lang="ru-RU" sz="2400" dirty="0" smtClean="0"/>
              <a:t>- самообслуживание и элементарный бытовой труд</a:t>
            </a:r>
          </a:p>
          <a:p>
            <a:pPr>
              <a:lnSpc>
                <a:spcPct val="100000"/>
              </a:lnSpc>
              <a:spcBef>
                <a:spcPts val="700"/>
              </a:spcBef>
            </a:pPr>
            <a:r>
              <a:rPr lang="ru-RU" sz="2400" dirty="0" smtClean="0"/>
              <a:t>- чтение художественной литературы</a:t>
            </a:r>
          </a:p>
          <a:p>
            <a:pPr>
              <a:lnSpc>
                <a:spcPct val="100000"/>
              </a:lnSpc>
              <a:spcBef>
                <a:spcPts val="700"/>
              </a:spcBef>
            </a:pPr>
            <a:r>
              <a:rPr lang="ru-RU" sz="2400" dirty="0" smtClean="0"/>
              <a:t>- конструирование</a:t>
            </a:r>
          </a:p>
          <a:p>
            <a:pPr>
              <a:lnSpc>
                <a:spcPct val="100000"/>
              </a:lnSpc>
              <a:spcBef>
                <a:spcPts val="700"/>
              </a:spcBef>
            </a:pPr>
            <a:r>
              <a:rPr lang="ru-RU" sz="2400" dirty="0" smtClean="0"/>
              <a:t>- изобразительная деятельность</a:t>
            </a:r>
          </a:p>
          <a:p>
            <a:pPr>
              <a:lnSpc>
                <a:spcPct val="100000"/>
              </a:lnSpc>
              <a:spcBef>
                <a:spcPts val="700"/>
              </a:spcBef>
            </a:pPr>
            <a:r>
              <a:rPr lang="ru-RU" sz="2400" dirty="0" smtClean="0"/>
              <a:t>- музыкальная деятельность</a:t>
            </a:r>
          </a:p>
          <a:p>
            <a:pPr>
              <a:lnSpc>
                <a:spcPct val="100000"/>
              </a:lnSpc>
              <a:spcBef>
                <a:spcPts val="700"/>
              </a:spcBef>
            </a:pPr>
            <a:r>
              <a:rPr lang="ru-RU" sz="2400" dirty="0" smtClean="0"/>
              <a:t>- двигательная деятельность</a:t>
            </a:r>
          </a:p>
        </p:txBody>
      </p:sp>
      <p:sp>
        <p:nvSpPr>
          <p:cNvPr id="26628" name="WordArt 4"/>
          <p:cNvSpPr>
            <a:spLocks noChangeArrowheads="1" noChangeShapeType="1" noTextEdit="1"/>
          </p:cNvSpPr>
          <p:nvPr/>
        </p:nvSpPr>
        <p:spPr bwMode="auto">
          <a:xfrm>
            <a:off x="3035301" y="382588"/>
            <a:ext cx="5499099" cy="993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prstClr val="white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Виды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xmlns="" val="30273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Содержимое 2"/>
          <p:cNvSpPr>
            <a:spLocks noGrp="1"/>
          </p:cNvSpPr>
          <p:nvPr>
            <p:ph type="subTitle" idx="1"/>
          </p:nvPr>
        </p:nvSpPr>
        <p:spPr>
          <a:xfrm>
            <a:off x="88900" y="2133600"/>
            <a:ext cx="8534400" cy="3860800"/>
          </a:xfrm>
        </p:spPr>
        <p:txBody>
          <a:bodyPr>
            <a:normAutofit fontScale="92500" lnSpcReduction="20000"/>
          </a:bodyPr>
          <a:lstStyle/>
          <a:p>
            <a:pPr marL="990600" indent="-266700" algn="just">
              <a:defRPr/>
            </a:pPr>
            <a:r>
              <a:rPr lang="ru-RU" sz="2000" dirty="0" smtClean="0"/>
              <a:t>Анализ </a:t>
            </a:r>
            <a:r>
              <a:rPr lang="ru-RU" sz="2000" dirty="0"/>
              <a:t>практики показывает, что не все воспитатели умеют организовать и использовать общение в интересах развития речи детей.</a:t>
            </a:r>
          </a:p>
          <a:p>
            <a:pPr marL="990600" indent="-266700" algn="just">
              <a:defRPr/>
            </a:pPr>
            <a:r>
              <a:rPr lang="ru-RU" sz="2000" dirty="0"/>
              <a:t>Широко распространен  авторитарный стиль общения, в котором преобладают указания, распоряжения педагога. Такое общение носит формальный характер, лишено личностного смысла. </a:t>
            </a:r>
          </a:p>
          <a:p>
            <a:pPr marL="990600" indent="-266700" algn="just">
              <a:defRPr/>
            </a:pPr>
            <a:r>
              <a:rPr lang="ru-RU" sz="2000" dirty="0"/>
              <a:t>Более 50% высказываний воспитателя не вызывают ответной реакции детей, не хватает ситуаций, способствующих развитию объяснительной речи, речи-доказательства, рассуждений. </a:t>
            </a:r>
          </a:p>
          <a:p>
            <a:pPr marL="990600" indent="-266700" algn="just">
              <a:defRPr/>
            </a:pPr>
            <a:endParaRPr lang="ru-RU" sz="2000" dirty="0"/>
          </a:p>
          <a:p>
            <a:pPr marL="990600" indent="-266700" algn="just">
              <a:defRPr/>
            </a:pPr>
            <a:r>
              <a:rPr lang="ru-RU" sz="2000" dirty="0"/>
              <a:t>Овладение культурой, демократическим стилем общения, умением обеспечить так называемое субъект-субъектное общение, при котором собеседники взаимодействуют как равноправные партнеры, является профессиональной обязанностью воспитателя детского сада.</a:t>
            </a:r>
          </a:p>
          <a:p>
            <a:pPr marL="990600" indent="-266700" algn="just">
              <a:defRPr/>
            </a:pPr>
            <a:endParaRPr lang="ru-RU" sz="2000" dirty="0" smtClean="0"/>
          </a:p>
        </p:txBody>
      </p:sp>
      <p:sp>
        <p:nvSpPr>
          <p:cNvPr id="14338" name="WordArt 4"/>
          <p:cNvSpPr>
            <a:spLocks noChangeArrowheads="1" noChangeShapeType="1" noTextEdit="1"/>
          </p:cNvSpPr>
          <p:nvPr/>
        </p:nvSpPr>
        <p:spPr bwMode="auto">
          <a:xfrm>
            <a:off x="3327400" y="330200"/>
            <a:ext cx="4953000" cy="1339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prstClr val="white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Стили  общения </a:t>
            </a:r>
          </a:p>
        </p:txBody>
      </p:sp>
    </p:spTree>
    <p:extLst>
      <p:ext uri="{BB962C8B-B14F-4D97-AF65-F5344CB8AC3E}">
        <p14:creationId xmlns:p14="http://schemas.microsoft.com/office/powerpoint/2010/main" xmlns="" val="282204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Содержимое 2"/>
          <p:cNvSpPr>
            <a:spLocks noGrp="1"/>
          </p:cNvSpPr>
          <p:nvPr>
            <p:ph type="subTitle" idx="1"/>
          </p:nvPr>
        </p:nvSpPr>
        <p:spPr>
          <a:xfrm>
            <a:off x="330200" y="1549400"/>
            <a:ext cx="8293100" cy="4114800"/>
          </a:xfrm>
        </p:spPr>
        <p:txBody>
          <a:bodyPr>
            <a:normAutofit/>
          </a:bodyPr>
          <a:lstStyle/>
          <a:p>
            <a:pPr marL="990600" indent="-266700" algn="just">
              <a:buFont typeface="Arial" charset="0"/>
              <a:buNone/>
              <a:defRPr/>
            </a:pPr>
            <a:r>
              <a:rPr lang="ru-RU" sz="2900" dirty="0" smtClean="0"/>
              <a:t>   </a:t>
            </a:r>
          </a:p>
          <a:p>
            <a:pPr marL="990600" indent="-266700" algn="just">
              <a:defRPr/>
            </a:pPr>
            <a:r>
              <a:rPr lang="ru-RU" sz="2400" dirty="0"/>
              <a:t>В основе развития личности лежит овладение речью. </a:t>
            </a:r>
          </a:p>
          <a:p>
            <a:pPr marL="990600" indent="-266700" algn="just">
              <a:defRPr/>
            </a:pPr>
            <a:r>
              <a:rPr lang="ru-RU" sz="2400" dirty="0"/>
              <a:t>Речь выполняет в жизни человека самые разнообразные функции – </a:t>
            </a:r>
          </a:p>
          <a:p>
            <a:pPr marL="1181100" indent="-457200" algn="just">
              <a:buFont typeface="Wingdings" pitchFamily="2" charset="2"/>
              <a:buChar char="v"/>
              <a:defRPr/>
            </a:pPr>
            <a:r>
              <a:rPr lang="ru-RU" sz="2400" dirty="0"/>
              <a:t>общения, </a:t>
            </a:r>
          </a:p>
          <a:p>
            <a:pPr marL="1181100" indent="-457200" algn="just">
              <a:buFont typeface="Wingdings" pitchFamily="2" charset="2"/>
              <a:buChar char="v"/>
              <a:defRPr/>
            </a:pPr>
            <a:r>
              <a:rPr lang="ru-RU" sz="2400" dirty="0"/>
              <a:t>передачи накопленного человеческого опыта, </a:t>
            </a:r>
          </a:p>
          <a:p>
            <a:pPr marL="1181100" indent="-457200" algn="just">
              <a:buFont typeface="Wingdings" pitchFamily="2" charset="2"/>
              <a:buChar char="v"/>
              <a:defRPr/>
            </a:pPr>
            <a:r>
              <a:rPr lang="ru-RU" sz="2400" dirty="0"/>
              <a:t>регуляции поведения и деятельности.</a:t>
            </a:r>
          </a:p>
          <a:p>
            <a:pPr marL="1181100" indent="-457200" algn="just">
              <a:buFont typeface="Wingdings" pitchFamily="2" charset="2"/>
              <a:buChar char="v"/>
              <a:defRPr/>
            </a:pPr>
            <a:endParaRPr lang="ru-RU" sz="3200" dirty="0" smtClean="0"/>
          </a:p>
        </p:txBody>
      </p:sp>
      <p:sp>
        <p:nvSpPr>
          <p:cNvPr id="14338" name="WordArt 4"/>
          <p:cNvSpPr>
            <a:spLocks noChangeArrowheads="1" noChangeShapeType="1" noTextEdit="1"/>
          </p:cNvSpPr>
          <p:nvPr/>
        </p:nvSpPr>
        <p:spPr bwMode="auto">
          <a:xfrm>
            <a:off x="3238500" y="400050"/>
            <a:ext cx="47752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 </a:t>
            </a:r>
            <a:r>
              <a:rPr lang="ru-RU" sz="3600" b="1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З</a:t>
            </a:r>
            <a:r>
              <a:rPr lang="ru-RU" sz="36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начение речи </a:t>
            </a:r>
            <a:endParaRPr lang="ru-RU" sz="3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0082"/>
                  </a:gs>
                  <a:gs pos="14999">
                    <a:srgbClr val="66008F"/>
                  </a:gs>
                  <a:gs pos="32500">
                    <a:srgbClr val="BA0066"/>
                  </a:gs>
                  <a:gs pos="45000">
                    <a:srgbClr val="FF0000"/>
                  </a:gs>
                  <a:gs pos="50000">
                    <a:srgbClr val="FF8200"/>
                  </a:gs>
                  <a:gs pos="55000">
                    <a:srgbClr val="FF0000"/>
                  </a:gs>
                  <a:gs pos="67500">
                    <a:srgbClr val="BA0066"/>
                  </a:gs>
                  <a:gs pos="85001">
                    <a:srgbClr val="66008F"/>
                  </a:gs>
                  <a:gs pos="100000">
                    <a:srgbClr val="000082"/>
                  </a:gs>
                </a:gsLst>
                <a:lin ang="0" scaled="1"/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240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Содержимое 2"/>
          <p:cNvSpPr>
            <a:spLocks noGrp="1"/>
          </p:cNvSpPr>
          <p:nvPr>
            <p:ph type="subTitle" idx="1"/>
          </p:nvPr>
        </p:nvSpPr>
        <p:spPr>
          <a:xfrm>
            <a:off x="88900" y="2235200"/>
            <a:ext cx="8534400" cy="3873500"/>
          </a:xfrm>
        </p:spPr>
        <p:txBody>
          <a:bodyPr>
            <a:normAutofit fontScale="85000" lnSpcReduction="10000"/>
          </a:bodyPr>
          <a:lstStyle/>
          <a:p>
            <a:pPr marL="990600" indent="-266700" algn="just">
              <a:defRPr/>
            </a:pPr>
            <a:r>
              <a:rPr lang="ru-RU" sz="2000" dirty="0"/>
              <a:t>Овладение речью не является изолированным процессом, оно происходит естественным образом </a:t>
            </a:r>
            <a:r>
              <a:rPr lang="ru-RU" sz="2000" dirty="0">
                <a:solidFill>
                  <a:srgbClr val="00B0F0"/>
                </a:solidFill>
              </a:rPr>
              <a:t>в процессе коммуникации</a:t>
            </a:r>
            <a:r>
              <a:rPr lang="ru-RU" sz="2000" dirty="0"/>
              <a:t>: во время обсуждения детьми (между собой или со взрослыми) содержания, которое их интересует, действий, в которые они вовлечены. </a:t>
            </a:r>
          </a:p>
          <a:p>
            <a:pPr marL="990600" indent="-266700" algn="just">
              <a:defRPr/>
            </a:pPr>
            <a:endParaRPr lang="ru-RU" sz="2000" dirty="0"/>
          </a:p>
          <a:p>
            <a:pPr marL="990600" indent="-266700" algn="just">
              <a:defRPr/>
            </a:pPr>
            <a:r>
              <a:rPr lang="ru-RU" sz="2000" dirty="0"/>
              <a:t>Речевая среда, насыщенная смыслом и культурными образцами общения;</a:t>
            </a:r>
          </a:p>
          <a:p>
            <a:pPr marL="990600" indent="-266700" algn="just">
              <a:defRPr/>
            </a:pPr>
            <a:r>
              <a:rPr lang="ru-RU" sz="2000" dirty="0"/>
              <a:t>Поддержка речевой инициативы детей в повседневной жизни в детском саду и семье</a:t>
            </a:r>
          </a:p>
          <a:p>
            <a:pPr marL="990600" indent="-266700" algn="just">
              <a:defRPr/>
            </a:pPr>
            <a:r>
              <a:rPr lang="ru-RU" sz="2000" dirty="0"/>
              <a:t>Включенность ребенка в образовательные события в ДОО и за её пределами</a:t>
            </a:r>
          </a:p>
          <a:p>
            <a:pPr marL="990600" indent="-266700" algn="just">
              <a:defRPr/>
            </a:pPr>
            <a:endParaRPr lang="ru-RU" sz="2000" dirty="0"/>
          </a:p>
          <a:p>
            <a:pPr marL="990600" indent="-266700" algn="just">
              <a:defRPr/>
            </a:pPr>
            <a:r>
              <a:rPr lang="ru-RU" sz="2000" dirty="0"/>
              <a:t>Таким образом, </a:t>
            </a:r>
            <a:r>
              <a:rPr lang="ru-RU" sz="2000" dirty="0">
                <a:solidFill>
                  <a:srgbClr val="00B0F0"/>
                </a:solidFill>
              </a:rPr>
              <a:t>стимулирование речевого развития является сквозным принципом ежедневной педагогической деятельности</a:t>
            </a:r>
            <a:endParaRPr lang="ru-RU" sz="2000" dirty="0" smtClean="0">
              <a:solidFill>
                <a:srgbClr val="00B0F0"/>
              </a:solidFill>
            </a:endParaRPr>
          </a:p>
        </p:txBody>
      </p:sp>
      <p:sp>
        <p:nvSpPr>
          <p:cNvPr id="14338" name="WordArt 4"/>
          <p:cNvSpPr>
            <a:spLocks noChangeArrowheads="1" noChangeShapeType="1" noTextEdit="1"/>
          </p:cNvSpPr>
          <p:nvPr/>
        </p:nvSpPr>
        <p:spPr bwMode="auto">
          <a:xfrm>
            <a:off x="3327400" y="330200"/>
            <a:ext cx="4953000" cy="1339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prstClr val="white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Условия, стимулирующие</a:t>
            </a:r>
          </a:p>
          <a:p>
            <a:pPr algn="ctr"/>
            <a:r>
              <a:rPr lang="ru-RU" sz="3600" b="1" kern="10" dirty="0" smtClean="0">
                <a:ln w="9525">
                  <a:solidFill>
                    <a:prstClr val="white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 речевую активность </a:t>
            </a:r>
          </a:p>
        </p:txBody>
      </p:sp>
    </p:spTree>
    <p:extLst>
      <p:ext uri="{BB962C8B-B14F-4D97-AF65-F5344CB8AC3E}">
        <p14:creationId xmlns:p14="http://schemas.microsoft.com/office/powerpoint/2010/main" xmlns="" val="411685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Содержимое 2"/>
          <p:cNvSpPr>
            <a:spLocks noGrp="1"/>
          </p:cNvSpPr>
          <p:nvPr>
            <p:ph type="subTitle" idx="1"/>
          </p:nvPr>
        </p:nvSpPr>
        <p:spPr>
          <a:xfrm>
            <a:off x="254000" y="2057400"/>
            <a:ext cx="8661400" cy="42291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5000"/>
              </a:lnSpc>
              <a:spcBef>
                <a:spcPts val="800"/>
              </a:spcBef>
              <a:buNone/>
            </a:pPr>
            <a:r>
              <a:rPr lang="ru-RU" sz="2800" b="1" dirty="0" smtClean="0">
                <a:solidFill>
                  <a:srgbClr val="0066CC"/>
                </a:solidFill>
              </a:rPr>
              <a:t>Способы и приемы</a:t>
            </a:r>
          </a:p>
          <a:p>
            <a:pPr marL="342900" indent="-342900">
              <a:lnSpc>
                <a:spcPct val="115000"/>
              </a:lnSpc>
              <a:spcBef>
                <a:spcPts val="800"/>
              </a:spcBef>
              <a:buFont typeface="Wingdings" pitchFamily="2" charset="2"/>
              <a:buChar char="v"/>
            </a:pPr>
            <a:r>
              <a:rPr lang="ru-RU" sz="2000" b="1" dirty="0" smtClean="0"/>
              <a:t>Использование различных ситуаций для диалога с детьми, а также создание условий для развития общения детей между собой</a:t>
            </a:r>
          </a:p>
          <a:p>
            <a:pPr marL="342900" indent="-342900">
              <a:lnSpc>
                <a:spcPct val="115000"/>
              </a:lnSpc>
              <a:spcBef>
                <a:spcPts val="800"/>
              </a:spcBef>
              <a:buFont typeface="Wingdings" pitchFamily="2" charset="2"/>
              <a:buChar char="v"/>
            </a:pPr>
            <a:r>
              <a:rPr lang="ru-RU" sz="2000" b="1" dirty="0" smtClean="0"/>
              <a:t>Использование открытых вопросов, побуждающих детей к активной речи</a:t>
            </a:r>
          </a:p>
          <a:p>
            <a:pPr marL="342900" indent="-342900">
              <a:lnSpc>
                <a:spcPct val="115000"/>
              </a:lnSpc>
              <a:spcBef>
                <a:spcPts val="800"/>
              </a:spcBef>
              <a:buFont typeface="Wingdings" pitchFamily="2" charset="2"/>
              <a:buChar char="v"/>
            </a:pPr>
            <a:r>
              <a:rPr lang="ru-RU" sz="2000" b="1" dirty="0" smtClean="0"/>
              <a:t>Комментирование событий и ситуаций их повседневной жизни</a:t>
            </a:r>
          </a:p>
          <a:p>
            <a:pPr marL="342900" indent="-342900">
              <a:lnSpc>
                <a:spcPct val="115000"/>
              </a:lnSpc>
              <a:spcBef>
                <a:spcPts val="800"/>
              </a:spcBef>
              <a:buFont typeface="Wingdings" pitchFamily="2" charset="2"/>
              <a:buChar char="v"/>
            </a:pPr>
            <a:r>
              <a:rPr lang="ru-RU" sz="2000" b="1" dirty="0" smtClean="0"/>
              <a:t>Беседы с детьми о событиях из их жизни, их интересах</a:t>
            </a:r>
          </a:p>
          <a:p>
            <a:pPr marL="342900" indent="-342900">
              <a:lnSpc>
                <a:spcPct val="115000"/>
              </a:lnSpc>
              <a:spcBef>
                <a:spcPts val="800"/>
              </a:spcBef>
              <a:buFont typeface="Wingdings" pitchFamily="2" charset="2"/>
              <a:buChar char="v"/>
            </a:pPr>
            <a:r>
              <a:rPr lang="ru-RU" sz="2000" b="1" dirty="0" smtClean="0"/>
              <a:t>Организация обмена мнениями и информацией между детьми</a:t>
            </a:r>
          </a:p>
          <a:p>
            <a:pPr marL="342900" indent="-342900">
              <a:lnSpc>
                <a:spcPct val="115000"/>
              </a:lnSpc>
              <a:spcBef>
                <a:spcPts val="800"/>
              </a:spcBef>
              <a:buFont typeface="Wingdings" pitchFamily="2" charset="2"/>
              <a:buChar char="v"/>
            </a:pPr>
            <a:endParaRPr lang="ru-RU" sz="2000" b="1" dirty="0" smtClean="0"/>
          </a:p>
          <a:p>
            <a:pPr marL="0" indent="0">
              <a:lnSpc>
                <a:spcPct val="115000"/>
              </a:lnSpc>
              <a:spcBef>
                <a:spcPts val="800"/>
              </a:spcBef>
              <a:buNone/>
            </a:pPr>
            <a:endParaRPr lang="ru-RU" sz="2000" b="1" dirty="0" smtClean="0">
              <a:solidFill>
                <a:srgbClr val="41233D"/>
              </a:solidFill>
            </a:endParaRPr>
          </a:p>
        </p:txBody>
      </p:sp>
      <p:sp>
        <p:nvSpPr>
          <p:cNvPr id="25604" name="WordArt 4"/>
          <p:cNvSpPr>
            <a:spLocks noChangeArrowheads="1" noChangeShapeType="1" noTextEdit="1"/>
          </p:cNvSpPr>
          <p:nvPr/>
        </p:nvSpPr>
        <p:spPr bwMode="auto">
          <a:xfrm>
            <a:off x="3149600" y="266700"/>
            <a:ext cx="5041900" cy="1397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prstClr val="white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Активизация </a:t>
            </a:r>
          </a:p>
          <a:p>
            <a:pPr algn="ctr"/>
            <a:r>
              <a:rPr lang="ru-RU" sz="3600" b="1" kern="10" dirty="0" smtClean="0">
                <a:ln w="9525">
                  <a:solidFill>
                    <a:prstClr val="white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речевой деятельности</a:t>
            </a:r>
            <a:endParaRPr lang="ru-RU" sz="3600" b="1" kern="10" dirty="0">
              <a:ln w="9525">
                <a:solidFill>
                  <a:prstClr val="white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0082"/>
                  </a:gs>
                  <a:gs pos="14999">
                    <a:srgbClr val="66008F"/>
                  </a:gs>
                  <a:gs pos="32500">
                    <a:srgbClr val="BA0066"/>
                  </a:gs>
                  <a:gs pos="45000">
                    <a:srgbClr val="FF0000"/>
                  </a:gs>
                  <a:gs pos="50000">
                    <a:srgbClr val="FF8200"/>
                  </a:gs>
                  <a:gs pos="55000">
                    <a:srgbClr val="FF0000"/>
                  </a:gs>
                  <a:gs pos="67500">
                    <a:srgbClr val="BA0066"/>
                  </a:gs>
                  <a:gs pos="85001">
                    <a:srgbClr val="66008F"/>
                  </a:gs>
                  <a:gs pos="100000">
                    <a:srgbClr val="000082"/>
                  </a:gs>
                </a:gsLst>
                <a:lin ang="0" scaled="1"/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047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Содержимое 2"/>
          <p:cNvSpPr>
            <a:spLocks noGrp="1"/>
          </p:cNvSpPr>
          <p:nvPr>
            <p:ph type="subTitle" idx="1"/>
          </p:nvPr>
        </p:nvSpPr>
        <p:spPr>
          <a:xfrm>
            <a:off x="88900" y="2120900"/>
            <a:ext cx="8534400" cy="3810000"/>
          </a:xfrm>
        </p:spPr>
        <p:txBody>
          <a:bodyPr>
            <a:normAutofit/>
          </a:bodyPr>
          <a:lstStyle/>
          <a:p>
            <a:pPr marL="990600" indent="-266700" algn="just">
              <a:defRPr/>
            </a:pPr>
            <a:r>
              <a:rPr lang="ru-RU" sz="2000" dirty="0"/>
              <a:t>Опыт, интерес детей и задаваемые ими вопросы. </a:t>
            </a:r>
          </a:p>
          <a:p>
            <a:pPr marL="990600" indent="-266700" algn="just">
              <a:defRPr/>
            </a:pPr>
            <a:endParaRPr lang="ru-RU" sz="2000" dirty="0"/>
          </a:p>
          <a:p>
            <a:pPr marL="990600" indent="-266700" algn="just">
              <a:defRPr/>
            </a:pPr>
            <a:r>
              <a:rPr lang="ru-RU" sz="2000" dirty="0"/>
              <a:t>Важно не только поддерживать речевую инициативу, но и стимулировать потребность воспитанников в активном говорении, обсуждении, задавании вопросов, чтении (слушании) и т. д. </a:t>
            </a:r>
          </a:p>
          <a:p>
            <a:pPr marL="990600" indent="-266700" algn="just">
              <a:defRPr/>
            </a:pPr>
            <a:r>
              <a:rPr lang="ru-RU" sz="2000" dirty="0" err="1"/>
              <a:t>Соконструктивный</a:t>
            </a:r>
            <a:r>
              <a:rPr lang="ru-RU" sz="2000" dirty="0"/>
              <a:t> характер образовательного процесса, акцентирующий внимание на диалоге и обеспечении активного участия в образовательной деятельности детей, членов их семей и других участников образовательных отношений. </a:t>
            </a:r>
          </a:p>
          <a:p>
            <a:pPr marL="990600" indent="-266700" algn="just">
              <a:defRPr/>
            </a:pPr>
            <a:endParaRPr lang="ru-RU" sz="2000" dirty="0" smtClean="0">
              <a:solidFill>
                <a:srgbClr val="00B0F0"/>
              </a:solidFill>
            </a:endParaRPr>
          </a:p>
        </p:txBody>
      </p:sp>
      <p:sp>
        <p:nvSpPr>
          <p:cNvPr id="14338" name="WordArt 4"/>
          <p:cNvSpPr>
            <a:spLocks noChangeArrowheads="1" noChangeShapeType="1" noTextEdit="1"/>
          </p:cNvSpPr>
          <p:nvPr/>
        </p:nvSpPr>
        <p:spPr bwMode="auto">
          <a:xfrm>
            <a:off x="3327400" y="419100"/>
            <a:ext cx="4953000" cy="1250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prstClr val="white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Содержание  общения </a:t>
            </a:r>
          </a:p>
        </p:txBody>
      </p:sp>
    </p:spTree>
    <p:extLst>
      <p:ext uri="{BB962C8B-B14F-4D97-AF65-F5344CB8AC3E}">
        <p14:creationId xmlns:p14="http://schemas.microsoft.com/office/powerpoint/2010/main" xmlns="" val="239337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Содержимое 2"/>
          <p:cNvSpPr>
            <a:spLocks noGrp="1"/>
          </p:cNvSpPr>
          <p:nvPr>
            <p:ph type="subTitle" idx="1"/>
          </p:nvPr>
        </p:nvSpPr>
        <p:spPr>
          <a:xfrm>
            <a:off x="88900" y="2311400"/>
            <a:ext cx="8534400" cy="3517900"/>
          </a:xfrm>
        </p:spPr>
        <p:txBody>
          <a:bodyPr>
            <a:normAutofit/>
          </a:bodyPr>
          <a:lstStyle/>
          <a:p>
            <a:pPr marL="990600" indent="-266700" algn="just">
              <a:defRPr/>
            </a:pPr>
            <a:r>
              <a:rPr lang="ru-RU" sz="2000" dirty="0">
                <a:solidFill>
                  <a:srgbClr val="00B0F0"/>
                </a:solidFill>
              </a:rPr>
              <a:t>Поводы для общения с детьми     </a:t>
            </a:r>
          </a:p>
          <a:p>
            <a:pPr marL="990600" indent="-266700" algn="just">
              <a:defRPr/>
            </a:pPr>
            <a:r>
              <a:rPr lang="ru-RU" sz="2000" dirty="0"/>
              <a:t>Педагоги разговаривают с ними по мере выполнения повседневных дел, рассказывают что-либо, включаются в обсуждение игр и самостоятельных занятий детей или инициируют групповые занятия, проводят обсуждения в кругу, организуют совместное чтение. </a:t>
            </a:r>
          </a:p>
          <a:p>
            <a:pPr marL="990600" indent="-266700" algn="just">
              <a:defRPr/>
            </a:pPr>
            <a:r>
              <a:rPr lang="ru-RU" sz="2000" dirty="0"/>
              <a:t>Детям дается достаточно времени и пространства, чтобы они могли самостоятельно выбирать для себя партнеров по общению, свободно делиться с ними переживаниями и </a:t>
            </a:r>
            <a:r>
              <a:rPr lang="ru-RU" sz="2000" dirty="0" smtClean="0"/>
              <a:t>опытом</a:t>
            </a:r>
            <a:r>
              <a:rPr lang="ru-RU" sz="2000" dirty="0"/>
              <a:t>.</a:t>
            </a:r>
          </a:p>
          <a:p>
            <a:pPr marL="990600" indent="-266700" algn="just">
              <a:defRPr/>
            </a:pPr>
            <a:endParaRPr lang="ru-RU" sz="2000" dirty="0" smtClean="0">
              <a:solidFill>
                <a:srgbClr val="00B0F0"/>
              </a:solidFill>
            </a:endParaRPr>
          </a:p>
        </p:txBody>
      </p:sp>
      <p:sp>
        <p:nvSpPr>
          <p:cNvPr id="14338" name="WordArt 4"/>
          <p:cNvSpPr>
            <a:spLocks noChangeArrowheads="1" noChangeShapeType="1" noTextEdit="1"/>
          </p:cNvSpPr>
          <p:nvPr/>
        </p:nvSpPr>
        <p:spPr bwMode="auto">
          <a:xfrm>
            <a:off x="3327400" y="419100"/>
            <a:ext cx="4953000" cy="1250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prstClr val="white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Содержание  общения </a:t>
            </a:r>
          </a:p>
        </p:txBody>
      </p:sp>
    </p:spTree>
    <p:extLst>
      <p:ext uri="{BB962C8B-B14F-4D97-AF65-F5344CB8AC3E}">
        <p14:creationId xmlns:p14="http://schemas.microsoft.com/office/powerpoint/2010/main" xmlns="" val="383629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Содержимое 2"/>
          <p:cNvSpPr>
            <a:spLocks noGrp="1"/>
          </p:cNvSpPr>
          <p:nvPr>
            <p:ph type="subTitle" idx="1"/>
          </p:nvPr>
        </p:nvSpPr>
        <p:spPr>
          <a:xfrm>
            <a:off x="88900" y="2019300"/>
            <a:ext cx="8534400" cy="3810000"/>
          </a:xfrm>
        </p:spPr>
        <p:txBody>
          <a:bodyPr>
            <a:normAutofit lnSpcReduction="10000"/>
          </a:bodyPr>
          <a:lstStyle/>
          <a:p>
            <a:pPr marL="990600" indent="-266700" algn="just">
              <a:defRPr/>
            </a:pPr>
            <a:r>
              <a:rPr lang="ru-RU" sz="2000" dirty="0"/>
              <a:t>Взрослые сопровождают речью повседневные дела, такие как  кормление, одевание и раздевание, накрывание стола к обеду или </a:t>
            </a:r>
            <a:r>
              <a:rPr lang="ru-RU" sz="2000" dirty="0" err="1"/>
              <a:t>застилание</a:t>
            </a:r>
            <a:r>
              <a:rPr lang="ru-RU" sz="2000" dirty="0"/>
              <a:t> постелей после сна и другие бытовые действия для коммуникации с самыми маленькими и младшими детьми. </a:t>
            </a:r>
          </a:p>
          <a:p>
            <a:pPr marL="990600" indent="-266700" algn="just">
              <a:defRPr/>
            </a:pPr>
            <a:endParaRPr lang="ru-RU" sz="2000" dirty="0"/>
          </a:p>
          <a:p>
            <a:pPr marL="990600" indent="-266700" algn="just">
              <a:defRPr/>
            </a:pPr>
            <a:r>
              <a:rPr lang="ru-RU" sz="2000" dirty="0">
                <a:solidFill>
                  <a:srgbClr val="00B0F0"/>
                </a:solidFill>
              </a:rPr>
              <a:t>Постоянная готовность включиться в диалог с ребенком</a:t>
            </a:r>
            <a:r>
              <a:rPr lang="ru-RU" sz="2000" dirty="0"/>
              <a:t>, с уважением и пониманием относиться к детским разговорам. Свою готовность к диалогу взрослые проявляют взглядом, жестами и соответствующими словами. Такое открытое внимание и установка на диалог должна пронизывать всю атмосферу и стать естественным укладом жизни (культурой) образовательной организации. </a:t>
            </a:r>
            <a:endParaRPr lang="ru-RU" sz="2000" dirty="0" smtClean="0"/>
          </a:p>
        </p:txBody>
      </p:sp>
      <p:sp>
        <p:nvSpPr>
          <p:cNvPr id="14338" name="WordArt 4"/>
          <p:cNvSpPr>
            <a:spLocks noChangeArrowheads="1" noChangeShapeType="1" noTextEdit="1"/>
          </p:cNvSpPr>
          <p:nvPr/>
        </p:nvSpPr>
        <p:spPr bwMode="auto">
          <a:xfrm>
            <a:off x="3327400" y="419100"/>
            <a:ext cx="4953000" cy="1250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prstClr val="white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Содержание  общения </a:t>
            </a:r>
          </a:p>
        </p:txBody>
      </p:sp>
    </p:spTree>
    <p:extLst>
      <p:ext uri="{BB962C8B-B14F-4D97-AF65-F5344CB8AC3E}">
        <p14:creationId xmlns:p14="http://schemas.microsoft.com/office/powerpoint/2010/main" xmlns="" val="27265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Содержимое 2"/>
          <p:cNvSpPr>
            <a:spLocks noGrp="1"/>
          </p:cNvSpPr>
          <p:nvPr>
            <p:ph type="subTitle" idx="1"/>
          </p:nvPr>
        </p:nvSpPr>
        <p:spPr>
          <a:xfrm>
            <a:off x="342900" y="2222501"/>
            <a:ext cx="8413242" cy="3810000"/>
          </a:xfrm>
        </p:spPr>
        <p:txBody>
          <a:bodyPr>
            <a:normAutofit fontScale="85000" lnSpcReduction="10000"/>
          </a:bodyPr>
          <a:lstStyle/>
          <a:p>
            <a:pPr lvl="0" algn="ctr">
              <a:buClr>
                <a:srgbClr val="FF8600"/>
              </a:buClr>
            </a:pPr>
            <a:r>
              <a:rPr lang="ru-RU" sz="2600" dirty="0" smtClean="0">
                <a:solidFill>
                  <a:srgbClr val="FFFF00"/>
                </a:solidFill>
              </a:rPr>
              <a:t> </a:t>
            </a:r>
            <a:endParaRPr lang="ru-RU" sz="3200" b="1" dirty="0">
              <a:solidFill>
                <a:srgbClr val="6187E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57200" lvl="0" indent="-457200" algn="just">
              <a:spcBef>
                <a:spcPts val="800"/>
              </a:spcBef>
              <a:spcAft>
                <a:spcPct val="15000"/>
              </a:spcAft>
              <a:buClr>
                <a:srgbClr val="FF8600"/>
              </a:buClr>
              <a:buFont typeface="Wingdings" pitchFamily="2" charset="2"/>
              <a:buChar char="v"/>
            </a:pPr>
            <a:r>
              <a:rPr lang="ru-RU" sz="2600" dirty="0">
                <a:solidFill>
                  <a:prstClr val="white"/>
                </a:solidFill>
              </a:rPr>
              <a:t>о</a:t>
            </a:r>
            <a:r>
              <a:rPr lang="ru-RU" sz="2600" dirty="0" smtClean="0">
                <a:solidFill>
                  <a:prstClr val="white"/>
                </a:solidFill>
              </a:rPr>
              <a:t>богащение словаря</a:t>
            </a:r>
            <a:endParaRPr lang="ru-RU" sz="2600" dirty="0">
              <a:solidFill>
                <a:prstClr val="white"/>
              </a:solidFill>
            </a:endParaRPr>
          </a:p>
          <a:p>
            <a:pPr marL="457200" lvl="0" indent="-457200" algn="just">
              <a:spcBef>
                <a:spcPts val="800"/>
              </a:spcBef>
              <a:spcAft>
                <a:spcPct val="15000"/>
              </a:spcAft>
              <a:buClr>
                <a:srgbClr val="FF8600"/>
              </a:buClr>
              <a:buFont typeface="Wingdings" pitchFamily="2" charset="2"/>
              <a:buChar char="v"/>
            </a:pPr>
            <a:r>
              <a:rPr lang="ru-RU" sz="2600" dirty="0">
                <a:solidFill>
                  <a:prstClr val="white"/>
                </a:solidFill>
              </a:rPr>
              <a:t>в</a:t>
            </a:r>
            <a:r>
              <a:rPr lang="ru-RU" sz="2600" dirty="0" smtClean="0">
                <a:solidFill>
                  <a:prstClr val="white"/>
                </a:solidFill>
              </a:rPr>
              <a:t>оспитание звуковой культуры речи</a:t>
            </a:r>
            <a:endParaRPr lang="ru-RU" sz="2600" dirty="0">
              <a:solidFill>
                <a:prstClr val="white"/>
              </a:solidFill>
            </a:endParaRPr>
          </a:p>
          <a:p>
            <a:pPr marL="457200" lvl="0" indent="-457200" algn="just">
              <a:spcBef>
                <a:spcPts val="800"/>
              </a:spcBef>
              <a:spcAft>
                <a:spcPct val="15000"/>
              </a:spcAft>
              <a:buClr>
                <a:srgbClr val="FF8600"/>
              </a:buClr>
              <a:buFont typeface="Wingdings" pitchFamily="2" charset="2"/>
              <a:buChar char="v"/>
            </a:pPr>
            <a:r>
              <a:rPr lang="ru-RU" sz="2600" dirty="0">
                <a:solidFill>
                  <a:prstClr val="white"/>
                </a:solidFill>
              </a:rPr>
              <a:t>ф</a:t>
            </a:r>
            <a:r>
              <a:rPr lang="ru-RU" sz="2600" dirty="0" smtClean="0">
                <a:solidFill>
                  <a:prstClr val="white"/>
                </a:solidFill>
              </a:rPr>
              <a:t>ормирование грамматического строя речи</a:t>
            </a:r>
          </a:p>
          <a:p>
            <a:pPr marL="457200" lvl="0" indent="-457200" algn="just">
              <a:spcBef>
                <a:spcPts val="800"/>
              </a:spcBef>
              <a:spcAft>
                <a:spcPct val="15000"/>
              </a:spcAft>
              <a:buClr>
                <a:srgbClr val="FF8600"/>
              </a:buClr>
              <a:buFont typeface="Wingdings" pitchFamily="2" charset="2"/>
              <a:buChar char="v"/>
            </a:pPr>
            <a:r>
              <a:rPr lang="ru-RU" sz="2600" dirty="0">
                <a:solidFill>
                  <a:prstClr val="white"/>
                </a:solidFill>
              </a:rPr>
              <a:t>р</a:t>
            </a:r>
            <a:r>
              <a:rPr lang="ru-RU" sz="2600" dirty="0" smtClean="0">
                <a:solidFill>
                  <a:prstClr val="white"/>
                </a:solidFill>
              </a:rPr>
              <a:t>азвитие связной речи (диалогической, монологической)</a:t>
            </a:r>
          </a:p>
          <a:p>
            <a:pPr marL="457200" lvl="0" indent="-457200" algn="just">
              <a:spcBef>
                <a:spcPts val="800"/>
              </a:spcBef>
              <a:spcAft>
                <a:spcPct val="15000"/>
              </a:spcAft>
              <a:buClr>
                <a:srgbClr val="FF8600"/>
              </a:buClr>
              <a:buFont typeface="Wingdings" pitchFamily="2" charset="2"/>
              <a:buChar char="v"/>
            </a:pPr>
            <a:r>
              <a:rPr lang="ru-RU" sz="2600" dirty="0">
                <a:solidFill>
                  <a:prstClr val="white"/>
                </a:solidFill>
              </a:rPr>
              <a:t>р</a:t>
            </a:r>
            <a:r>
              <a:rPr lang="ru-RU" sz="2600" dirty="0" smtClean="0">
                <a:solidFill>
                  <a:prstClr val="white"/>
                </a:solidFill>
              </a:rPr>
              <a:t>азвитие фонематического слуха, формирование звуковой аналитико-синтетической активности как предпосылки обучения грамоте</a:t>
            </a:r>
          </a:p>
          <a:p>
            <a:pPr marL="457200" lvl="0" indent="-457200" algn="just">
              <a:spcBef>
                <a:spcPts val="800"/>
              </a:spcBef>
              <a:spcAft>
                <a:spcPct val="15000"/>
              </a:spcAft>
              <a:buClr>
                <a:srgbClr val="FF8600"/>
              </a:buClr>
              <a:buFont typeface="Wingdings" pitchFamily="2" charset="2"/>
              <a:buChar char="v"/>
            </a:pPr>
            <a:r>
              <a:rPr lang="ru-RU" sz="2600" dirty="0">
                <a:solidFill>
                  <a:prstClr val="white"/>
                </a:solidFill>
              </a:rPr>
              <a:t>в</a:t>
            </a:r>
            <a:r>
              <a:rPr lang="ru-RU" sz="2600" dirty="0" smtClean="0">
                <a:solidFill>
                  <a:prstClr val="white"/>
                </a:solidFill>
              </a:rPr>
              <a:t>оспитание любви и интереса к художественному слову</a:t>
            </a:r>
          </a:p>
          <a:p>
            <a:pPr marL="457200" lvl="0" indent="-457200" algn="just">
              <a:spcBef>
                <a:spcPts val="800"/>
              </a:spcBef>
              <a:spcAft>
                <a:spcPct val="15000"/>
              </a:spcAft>
              <a:buClr>
                <a:srgbClr val="FF8600"/>
              </a:buClr>
              <a:buFont typeface="Wingdings" pitchFamily="2" charset="2"/>
              <a:buChar char="v"/>
            </a:pPr>
            <a:endParaRPr lang="ru-RU" sz="2600" dirty="0">
              <a:solidFill>
                <a:prstClr val="white"/>
              </a:solidFill>
            </a:endParaRPr>
          </a:p>
          <a:p>
            <a:pPr marL="457200" lvl="0" indent="-457200" algn="just">
              <a:spcBef>
                <a:spcPts val="800"/>
              </a:spcBef>
              <a:spcAft>
                <a:spcPct val="15000"/>
              </a:spcAft>
              <a:buClr>
                <a:srgbClr val="FF8600"/>
              </a:buClr>
              <a:buFont typeface="Wingdings" pitchFamily="2" charset="2"/>
              <a:buChar char="v"/>
            </a:pPr>
            <a:endParaRPr lang="ru-RU" sz="2600" dirty="0">
              <a:solidFill>
                <a:prstClr val="white"/>
              </a:solidFill>
            </a:endParaRPr>
          </a:p>
          <a:p>
            <a:pPr algn="just">
              <a:lnSpc>
                <a:spcPct val="115000"/>
              </a:lnSpc>
              <a:spcBef>
                <a:spcPts val="800"/>
              </a:spcBef>
            </a:pPr>
            <a:endParaRPr lang="ru-RU" sz="2600" dirty="0" smtClean="0">
              <a:solidFill>
                <a:srgbClr val="FFFF00"/>
              </a:solidFill>
            </a:endParaRPr>
          </a:p>
        </p:txBody>
      </p:sp>
      <p:sp>
        <p:nvSpPr>
          <p:cNvPr id="15362" name="WordArt 4"/>
          <p:cNvSpPr>
            <a:spLocks noChangeArrowheads="1" noChangeShapeType="1" noTextEdit="1"/>
          </p:cNvSpPr>
          <p:nvPr/>
        </p:nvSpPr>
        <p:spPr bwMode="auto">
          <a:xfrm>
            <a:off x="2705101" y="317500"/>
            <a:ext cx="5689600" cy="1676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Основные направления </a:t>
            </a:r>
          </a:p>
          <a:p>
            <a:pPr algn="ctr"/>
            <a:r>
              <a:rPr lang="ru-RU" sz="3600" b="1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р</a:t>
            </a:r>
            <a:r>
              <a:rPr lang="ru-RU" sz="36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аботы по развитию речи</a:t>
            </a:r>
          </a:p>
        </p:txBody>
      </p:sp>
    </p:spTree>
    <p:extLst>
      <p:ext uri="{BB962C8B-B14F-4D97-AF65-F5344CB8AC3E}">
        <p14:creationId xmlns:p14="http://schemas.microsoft.com/office/powerpoint/2010/main" xmlns="" val="470218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Содержимое 2"/>
          <p:cNvSpPr>
            <a:spLocks noGrp="1"/>
          </p:cNvSpPr>
          <p:nvPr>
            <p:ph type="subTitle" idx="1"/>
          </p:nvPr>
        </p:nvSpPr>
        <p:spPr>
          <a:xfrm>
            <a:off x="292100" y="1981201"/>
            <a:ext cx="8464042" cy="4089400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Bef>
                <a:spcPts val="800"/>
              </a:spcBef>
            </a:pPr>
            <a:r>
              <a:rPr lang="ru-RU" sz="2400" dirty="0" smtClean="0">
                <a:solidFill>
                  <a:srgbClr val="FFFF00"/>
                </a:solidFill>
              </a:rPr>
              <a:t>Количественный</a:t>
            </a:r>
            <a:r>
              <a:rPr lang="ru-RU" sz="2400" dirty="0" smtClean="0"/>
              <a:t> рост словарного запаса</a:t>
            </a:r>
          </a:p>
          <a:p>
            <a:pPr algn="just">
              <a:lnSpc>
                <a:spcPct val="115000"/>
              </a:lnSpc>
              <a:spcBef>
                <a:spcPts val="800"/>
              </a:spcBef>
            </a:pPr>
            <a:r>
              <a:rPr lang="ru-RU" sz="2400" dirty="0" smtClean="0">
                <a:solidFill>
                  <a:srgbClr val="FFFF00"/>
                </a:solidFill>
              </a:rPr>
              <a:t>Качественное</a:t>
            </a:r>
            <a:r>
              <a:rPr lang="ru-RU" sz="2400" dirty="0" smtClean="0"/>
              <a:t> совершенствование (уточнение значений слов, точность употребления синонимов, антонимов, многозначных слов, понимание переносных значений)</a:t>
            </a:r>
          </a:p>
          <a:p>
            <a:pPr marL="0" indent="0" algn="just">
              <a:lnSpc>
                <a:spcPct val="115000"/>
              </a:lnSpc>
              <a:spcBef>
                <a:spcPts val="800"/>
              </a:spcBef>
              <a:buNone/>
            </a:pPr>
            <a:endParaRPr lang="ru-RU" sz="2800" b="1" dirty="0" smtClean="0">
              <a:solidFill>
                <a:srgbClr val="FFFF00"/>
              </a:solidFill>
            </a:endParaRPr>
          </a:p>
          <a:p>
            <a:pPr marL="0" indent="0" algn="just">
              <a:lnSpc>
                <a:spcPct val="115000"/>
              </a:lnSpc>
              <a:spcBef>
                <a:spcPts val="800"/>
              </a:spcBef>
              <a:buNone/>
            </a:pPr>
            <a:r>
              <a:rPr lang="ru-RU" sz="2800" b="1" dirty="0" smtClean="0">
                <a:solidFill>
                  <a:srgbClr val="FFFF00"/>
                </a:solidFill>
              </a:rPr>
              <a:t>Обогащение, </a:t>
            </a:r>
            <a:r>
              <a:rPr lang="ru-RU" sz="2800" b="1" dirty="0" smtClean="0">
                <a:solidFill>
                  <a:srgbClr val="FF0000"/>
                </a:solidFill>
              </a:rPr>
              <a:t>расширение</a:t>
            </a:r>
            <a:r>
              <a:rPr lang="ru-RU" sz="2800" b="1" dirty="0" smtClean="0">
                <a:solidFill>
                  <a:srgbClr val="FFFF00"/>
                </a:solidFill>
              </a:rPr>
              <a:t> </a:t>
            </a:r>
            <a:r>
              <a:rPr lang="ru-RU" sz="2800" b="1" dirty="0" smtClean="0"/>
              <a:t>и</a:t>
            </a:r>
            <a:r>
              <a:rPr lang="ru-RU" sz="2800" b="1" dirty="0" smtClean="0">
                <a:solidFill>
                  <a:srgbClr val="FFFF00"/>
                </a:solidFill>
              </a:rPr>
              <a:t> </a:t>
            </a:r>
            <a:r>
              <a:rPr lang="ru-RU" sz="2800" b="1" dirty="0" smtClean="0">
                <a:solidFill>
                  <a:srgbClr val="00B0F0"/>
                </a:solidFill>
              </a:rPr>
              <a:t>активизация</a:t>
            </a:r>
            <a:r>
              <a:rPr lang="ru-RU" sz="2800" b="1" dirty="0" smtClean="0">
                <a:solidFill>
                  <a:srgbClr val="FFFF00"/>
                </a:solidFill>
              </a:rPr>
              <a:t> </a:t>
            </a:r>
            <a:r>
              <a:rPr lang="ru-RU" sz="2800" b="1" dirty="0" smtClean="0"/>
              <a:t>словарного запаса</a:t>
            </a:r>
          </a:p>
          <a:p>
            <a:pPr marL="0" indent="0">
              <a:lnSpc>
                <a:spcPct val="115000"/>
              </a:lnSpc>
              <a:spcBef>
                <a:spcPts val="800"/>
              </a:spcBef>
              <a:buNone/>
            </a:pPr>
            <a:endParaRPr lang="ru-RU" sz="2800" b="1" dirty="0" smtClean="0"/>
          </a:p>
          <a:p>
            <a:pPr marL="0" indent="0">
              <a:lnSpc>
                <a:spcPct val="115000"/>
              </a:lnSpc>
              <a:spcBef>
                <a:spcPts val="800"/>
              </a:spcBef>
              <a:buNone/>
            </a:pPr>
            <a:endParaRPr lang="ru-RU" sz="2400" b="1" dirty="0" smtClean="0"/>
          </a:p>
          <a:p>
            <a:pPr marL="0" indent="0">
              <a:lnSpc>
                <a:spcPct val="115000"/>
              </a:lnSpc>
              <a:spcBef>
                <a:spcPts val="800"/>
              </a:spcBef>
              <a:buNone/>
            </a:pPr>
            <a:endParaRPr lang="ru-RU" sz="2400" b="1" i="1" dirty="0"/>
          </a:p>
          <a:p>
            <a:pPr marL="0" indent="0">
              <a:lnSpc>
                <a:spcPct val="115000"/>
              </a:lnSpc>
              <a:spcBef>
                <a:spcPts val="800"/>
              </a:spcBef>
              <a:buNone/>
            </a:pPr>
            <a:endParaRPr lang="ru-RU" sz="1800" b="1" dirty="0" smtClean="0"/>
          </a:p>
        </p:txBody>
      </p:sp>
      <p:sp>
        <p:nvSpPr>
          <p:cNvPr id="15362" name="WordArt 4"/>
          <p:cNvSpPr>
            <a:spLocks noChangeArrowheads="1" noChangeShapeType="1" noTextEdit="1"/>
          </p:cNvSpPr>
          <p:nvPr/>
        </p:nvSpPr>
        <p:spPr bwMode="auto">
          <a:xfrm>
            <a:off x="2946399" y="279400"/>
            <a:ext cx="5435601" cy="112191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Развитие  словаря</a:t>
            </a:r>
            <a:endParaRPr lang="ru-RU" sz="3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0082"/>
                  </a:gs>
                  <a:gs pos="14999">
                    <a:srgbClr val="66008F"/>
                  </a:gs>
                  <a:gs pos="32500">
                    <a:srgbClr val="BA0066"/>
                  </a:gs>
                  <a:gs pos="45000">
                    <a:srgbClr val="FF0000"/>
                  </a:gs>
                  <a:gs pos="50000">
                    <a:srgbClr val="FF8200"/>
                  </a:gs>
                  <a:gs pos="55000">
                    <a:srgbClr val="FF0000"/>
                  </a:gs>
                  <a:gs pos="67500">
                    <a:srgbClr val="BA0066"/>
                  </a:gs>
                  <a:gs pos="85001">
                    <a:srgbClr val="66008F"/>
                  </a:gs>
                  <a:gs pos="100000">
                    <a:srgbClr val="000082"/>
                  </a:gs>
                </a:gsLst>
                <a:lin ang="0" scaled="1"/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9976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Содержимое 2"/>
          <p:cNvSpPr>
            <a:spLocks noGrp="1"/>
          </p:cNvSpPr>
          <p:nvPr>
            <p:ph type="subTitle" idx="1"/>
          </p:nvPr>
        </p:nvSpPr>
        <p:spPr>
          <a:xfrm>
            <a:off x="317500" y="2705100"/>
            <a:ext cx="8438642" cy="2717800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Bef>
                <a:spcPts val="800"/>
              </a:spcBef>
            </a:pPr>
            <a:r>
              <a:rPr lang="ru-RU" sz="2400" dirty="0" smtClean="0"/>
              <a:t>Работа по формированию звукопроизношения</a:t>
            </a:r>
          </a:p>
          <a:p>
            <a:pPr algn="just">
              <a:lnSpc>
                <a:spcPct val="115000"/>
              </a:lnSpc>
              <a:spcBef>
                <a:spcPts val="800"/>
              </a:spcBef>
            </a:pPr>
            <a:r>
              <a:rPr lang="ru-RU" sz="2400" dirty="0" smtClean="0"/>
              <a:t>Формирование умений правильно пользоваться темпом, громкостью произношения в зависимости от ситуации, отчетливо произносить звуки, слова, фразы, предложения (дикция)</a:t>
            </a:r>
          </a:p>
          <a:p>
            <a:pPr marL="0" indent="0">
              <a:lnSpc>
                <a:spcPct val="115000"/>
              </a:lnSpc>
              <a:spcBef>
                <a:spcPts val="800"/>
              </a:spcBef>
              <a:buNone/>
            </a:pPr>
            <a:endParaRPr lang="ru-RU" sz="2800" b="1" dirty="0" smtClean="0"/>
          </a:p>
          <a:p>
            <a:pPr marL="0" indent="0">
              <a:lnSpc>
                <a:spcPct val="115000"/>
              </a:lnSpc>
              <a:spcBef>
                <a:spcPts val="800"/>
              </a:spcBef>
              <a:buNone/>
            </a:pPr>
            <a:endParaRPr lang="ru-RU" sz="2400" b="1" dirty="0" smtClean="0"/>
          </a:p>
          <a:p>
            <a:pPr marL="0" indent="0">
              <a:lnSpc>
                <a:spcPct val="115000"/>
              </a:lnSpc>
              <a:spcBef>
                <a:spcPts val="800"/>
              </a:spcBef>
              <a:buNone/>
            </a:pPr>
            <a:endParaRPr lang="ru-RU" sz="2400" b="1" i="1" dirty="0"/>
          </a:p>
          <a:p>
            <a:pPr marL="0" indent="0">
              <a:lnSpc>
                <a:spcPct val="115000"/>
              </a:lnSpc>
              <a:spcBef>
                <a:spcPts val="800"/>
              </a:spcBef>
              <a:buNone/>
            </a:pPr>
            <a:endParaRPr lang="ru-RU" sz="1800" b="1" dirty="0" smtClean="0"/>
          </a:p>
        </p:txBody>
      </p:sp>
      <p:sp>
        <p:nvSpPr>
          <p:cNvPr id="15362" name="WordArt 4"/>
          <p:cNvSpPr>
            <a:spLocks noChangeArrowheads="1" noChangeShapeType="1" noTextEdit="1"/>
          </p:cNvSpPr>
          <p:nvPr/>
        </p:nvSpPr>
        <p:spPr bwMode="auto">
          <a:xfrm>
            <a:off x="2540000" y="279400"/>
            <a:ext cx="5842001" cy="1663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Развитие  звуковой </a:t>
            </a:r>
          </a:p>
          <a:p>
            <a:pPr algn="ctr"/>
            <a:r>
              <a:rPr lang="ru-RU" sz="36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стороны речи</a:t>
            </a:r>
            <a:endParaRPr lang="ru-RU" sz="3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0082"/>
                  </a:gs>
                  <a:gs pos="14999">
                    <a:srgbClr val="66008F"/>
                  </a:gs>
                  <a:gs pos="32500">
                    <a:srgbClr val="BA0066"/>
                  </a:gs>
                  <a:gs pos="45000">
                    <a:srgbClr val="FF0000"/>
                  </a:gs>
                  <a:gs pos="50000">
                    <a:srgbClr val="FF8200"/>
                  </a:gs>
                  <a:gs pos="55000">
                    <a:srgbClr val="FF0000"/>
                  </a:gs>
                  <a:gs pos="67500">
                    <a:srgbClr val="BA0066"/>
                  </a:gs>
                  <a:gs pos="85001">
                    <a:srgbClr val="66008F"/>
                  </a:gs>
                  <a:gs pos="100000">
                    <a:srgbClr val="000082"/>
                  </a:gs>
                </a:gsLst>
                <a:lin ang="0" scaled="1"/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335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Содержимое 2"/>
          <p:cNvSpPr>
            <a:spLocks noGrp="1"/>
          </p:cNvSpPr>
          <p:nvPr>
            <p:ph type="subTitle" idx="1"/>
          </p:nvPr>
        </p:nvSpPr>
        <p:spPr>
          <a:xfrm>
            <a:off x="292100" y="2679700"/>
            <a:ext cx="8464042" cy="3594100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Bef>
                <a:spcPts val="800"/>
              </a:spcBef>
            </a:pPr>
            <a:r>
              <a:rPr lang="ru-RU" sz="2800" b="1" dirty="0" smtClean="0">
                <a:solidFill>
                  <a:srgbClr val="FFFF00"/>
                </a:solidFill>
              </a:rPr>
              <a:t>Морфология</a:t>
            </a:r>
            <a:r>
              <a:rPr lang="ru-RU" sz="2800" dirty="0" smtClean="0">
                <a:solidFill>
                  <a:srgbClr val="FFFF00"/>
                </a:solidFill>
              </a:rPr>
              <a:t> – изменение слов по родам, числам, падежам</a:t>
            </a:r>
          </a:p>
          <a:p>
            <a:pPr algn="just">
              <a:lnSpc>
                <a:spcPct val="115000"/>
              </a:lnSpc>
              <a:spcBef>
                <a:spcPts val="800"/>
              </a:spcBef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Словообразование</a:t>
            </a:r>
            <a:r>
              <a:rPr lang="ru-RU" sz="2800" dirty="0" smtClean="0"/>
              <a:t> – образование одного слова на базе другого с помощью специальных средств</a:t>
            </a:r>
          </a:p>
          <a:p>
            <a:pPr algn="just">
              <a:lnSpc>
                <a:spcPct val="115000"/>
              </a:lnSpc>
              <a:spcBef>
                <a:spcPts val="800"/>
              </a:spcBef>
            </a:pPr>
            <a:r>
              <a:rPr lang="ru-RU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Синтаксис</a:t>
            </a:r>
            <a:r>
              <a:rPr lang="ru-RU" sz="2800" dirty="0" smtClean="0">
                <a:solidFill>
                  <a:srgbClr val="00B0F0"/>
                </a:solidFill>
              </a:rPr>
              <a:t> – построение простых и сложных предложений</a:t>
            </a:r>
          </a:p>
          <a:p>
            <a:pPr marL="0" indent="0">
              <a:lnSpc>
                <a:spcPct val="115000"/>
              </a:lnSpc>
              <a:spcBef>
                <a:spcPts val="800"/>
              </a:spcBef>
              <a:buNone/>
            </a:pPr>
            <a:endParaRPr lang="ru-RU" sz="2800" b="1" dirty="0" smtClean="0"/>
          </a:p>
          <a:p>
            <a:pPr marL="0" indent="0">
              <a:lnSpc>
                <a:spcPct val="115000"/>
              </a:lnSpc>
              <a:spcBef>
                <a:spcPts val="800"/>
              </a:spcBef>
              <a:buNone/>
            </a:pPr>
            <a:endParaRPr lang="ru-RU" sz="2400" b="1" dirty="0" smtClean="0"/>
          </a:p>
          <a:p>
            <a:pPr marL="0" indent="0">
              <a:lnSpc>
                <a:spcPct val="115000"/>
              </a:lnSpc>
              <a:spcBef>
                <a:spcPts val="800"/>
              </a:spcBef>
              <a:buNone/>
            </a:pPr>
            <a:endParaRPr lang="ru-RU" sz="2400" b="1" i="1" dirty="0"/>
          </a:p>
          <a:p>
            <a:pPr marL="0" indent="0">
              <a:lnSpc>
                <a:spcPct val="115000"/>
              </a:lnSpc>
              <a:spcBef>
                <a:spcPts val="800"/>
              </a:spcBef>
              <a:buNone/>
            </a:pPr>
            <a:endParaRPr lang="ru-RU" sz="1800" b="1" dirty="0" smtClean="0"/>
          </a:p>
        </p:txBody>
      </p:sp>
      <p:sp>
        <p:nvSpPr>
          <p:cNvPr id="15362" name="WordArt 4"/>
          <p:cNvSpPr>
            <a:spLocks noChangeArrowheads="1" noChangeShapeType="1" noTextEdit="1"/>
          </p:cNvSpPr>
          <p:nvPr/>
        </p:nvSpPr>
        <p:spPr bwMode="auto">
          <a:xfrm>
            <a:off x="2501901" y="279400"/>
            <a:ext cx="5880100" cy="195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Формирование</a:t>
            </a:r>
          </a:p>
          <a:p>
            <a:pPr algn="ctr"/>
            <a:r>
              <a:rPr lang="ru-RU" sz="36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 грамматического </a:t>
            </a:r>
          </a:p>
          <a:p>
            <a:pPr algn="ctr"/>
            <a:r>
              <a:rPr lang="ru-RU" sz="36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строя речи</a:t>
            </a:r>
            <a:endParaRPr lang="ru-RU" sz="3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0082"/>
                  </a:gs>
                  <a:gs pos="14999">
                    <a:srgbClr val="66008F"/>
                  </a:gs>
                  <a:gs pos="32500">
                    <a:srgbClr val="BA0066"/>
                  </a:gs>
                  <a:gs pos="45000">
                    <a:srgbClr val="FF0000"/>
                  </a:gs>
                  <a:gs pos="50000">
                    <a:srgbClr val="FF8200"/>
                  </a:gs>
                  <a:gs pos="55000">
                    <a:srgbClr val="FF0000"/>
                  </a:gs>
                  <a:gs pos="67500">
                    <a:srgbClr val="BA0066"/>
                  </a:gs>
                  <a:gs pos="85001">
                    <a:srgbClr val="66008F"/>
                  </a:gs>
                  <a:gs pos="100000">
                    <a:srgbClr val="000082"/>
                  </a:gs>
                </a:gsLst>
                <a:lin ang="0" scaled="1"/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825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Содержимое 2"/>
          <p:cNvSpPr>
            <a:spLocks noGrp="1"/>
          </p:cNvSpPr>
          <p:nvPr>
            <p:ph type="subTitle" idx="1"/>
          </p:nvPr>
        </p:nvSpPr>
        <p:spPr>
          <a:xfrm>
            <a:off x="254000" y="2882900"/>
            <a:ext cx="8502142" cy="35560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5000"/>
              </a:lnSpc>
              <a:spcBef>
                <a:spcPts val="800"/>
              </a:spcBef>
            </a:pPr>
            <a:r>
              <a:rPr lang="ru-RU" sz="2800" b="1" dirty="0" smtClean="0">
                <a:solidFill>
                  <a:srgbClr val="FFFF00"/>
                </a:solidFill>
              </a:rPr>
              <a:t>Морфология</a:t>
            </a:r>
            <a:r>
              <a:rPr lang="ru-RU" sz="2800" dirty="0" smtClean="0">
                <a:solidFill>
                  <a:srgbClr val="FFFF00"/>
                </a:solidFill>
              </a:rPr>
              <a:t> – изменение слов по родам, числам, падежам</a:t>
            </a:r>
          </a:p>
          <a:p>
            <a:pPr algn="just">
              <a:lnSpc>
                <a:spcPct val="115000"/>
              </a:lnSpc>
              <a:spcBef>
                <a:spcPts val="800"/>
              </a:spcBef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Правильное употребление падежных форм</a:t>
            </a:r>
          </a:p>
          <a:p>
            <a:pPr algn="just">
              <a:lnSpc>
                <a:spcPct val="115000"/>
              </a:lnSpc>
              <a:spcBef>
                <a:spcPts val="800"/>
              </a:spcBef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Согласование существительного с прилагательным или глаголом</a:t>
            </a:r>
          </a:p>
          <a:p>
            <a:pPr algn="just">
              <a:lnSpc>
                <a:spcPct val="115000"/>
              </a:lnSpc>
              <a:spcBef>
                <a:spcPts val="800"/>
              </a:spcBef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Правильное употребление глаголов в форме 1, 2, 3 лица</a:t>
            </a:r>
          </a:p>
          <a:p>
            <a:pPr algn="just">
              <a:lnSpc>
                <a:spcPct val="115000"/>
              </a:lnSpc>
              <a:spcBef>
                <a:spcPts val="800"/>
              </a:spcBef>
            </a:pPr>
            <a:r>
              <a:rPr lang="ru-RU" sz="2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Владение разными категориями и формами глаголов необходимо для построения разного типа предложений</a:t>
            </a:r>
            <a:endParaRPr lang="ru-RU" sz="2000" dirty="0" smtClean="0">
              <a:solidFill>
                <a:srgbClr val="00B0F0"/>
              </a:solidFill>
            </a:endParaRPr>
          </a:p>
          <a:p>
            <a:pPr marL="0" indent="0">
              <a:lnSpc>
                <a:spcPct val="115000"/>
              </a:lnSpc>
              <a:spcBef>
                <a:spcPts val="800"/>
              </a:spcBef>
              <a:buNone/>
            </a:pPr>
            <a:endParaRPr lang="ru-RU" sz="2800" b="1" dirty="0" smtClean="0"/>
          </a:p>
          <a:p>
            <a:pPr marL="0" indent="0">
              <a:lnSpc>
                <a:spcPct val="115000"/>
              </a:lnSpc>
              <a:spcBef>
                <a:spcPts val="800"/>
              </a:spcBef>
              <a:buNone/>
            </a:pPr>
            <a:endParaRPr lang="ru-RU" sz="2400" b="1" dirty="0" smtClean="0"/>
          </a:p>
          <a:p>
            <a:pPr marL="0" indent="0">
              <a:lnSpc>
                <a:spcPct val="115000"/>
              </a:lnSpc>
              <a:spcBef>
                <a:spcPts val="800"/>
              </a:spcBef>
              <a:buNone/>
            </a:pPr>
            <a:endParaRPr lang="ru-RU" sz="2400" b="1" i="1" dirty="0"/>
          </a:p>
          <a:p>
            <a:pPr marL="0" indent="0">
              <a:lnSpc>
                <a:spcPct val="115000"/>
              </a:lnSpc>
              <a:spcBef>
                <a:spcPts val="800"/>
              </a:spcBef>
              <a:buNone/>
            </a:pPr>
            <a:endParaRPr lang="ru-RU" sz="1800" b="1" dirty="0" smtClean="0"/>
          </a:p>
        </p:txBody>
      </p:sp>
      <p:sp>
        <p:nvSpPr>
          <p:cNvPr id="15362" name="WordArt 4"/>
          <p:cNvSpPr>
            <a:spLocks noChangeArrowheads="1" noChangeShapeType="1" noTextEdit="1"/>
          </p:cNvSpPr>
          <p:nvPr/>
        </p:nvSpPr>
        <p:spPr bwMode="auto">
          <a:xfrm>
            <a:off x="2501901" y="279400"/>
            <a:ext cx="5880100" cy="195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Формирование</a:t>
            </a:r>
          </a:p>
          <a:p>
            <a:pPr algn="ctr"/>
            <a:r>
              <a:rPr lang="ru-RU" sz="36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 грамматического </a:t>
            </a:r>
          </a:p>
          <a:p>
            <a:pPr algn="ctr"/>
            <a:r>
              <a:rPr lang="ru-RU" sz="36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строя речи</a:t>
            </a:r>
            <a:endParaRPr lang="ru-RU" sz="3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0082"/>
                  </a:gs>
                  <a:gs pos="14999">
                    <a:srgbClr val="66008F"/>
                  </a:gs>
                  <a:gs pos="32500">
                    <a:srgbClr val="BA0066"/>
                  </a:gs>
                  <a:gs pos="45000">
                    <a:srgbClr val="FF0000"/>
                  </a:gs>
                  <a:gs pos="50000">
                    <a:srgbClr val="FF8200"/>
                  </a:gs>
                  <a:gs pos="55000">
                    <a:srgbClr val="FF0000"/>
                  </a:gs>
                  <a:gs pos="67500">
                    <a:srgbClr val="BA0066"/>
                  </a:gs>
                  <a:gs pos="85001">
                    <a:srgbClr val="66008F"/>
                  </a:gs>
                  <a:gs pos="100000">
                    <a:srgbClr val="000082"/>
                  </a:gs>
                </a:gsLst>
                <a:lin ang="0" scaled="1"/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414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Содержимое 2"/>
          <p:cNvSpPr>
            <a:spLocks noGrp="1"/>
          </p:cNvSpPr>
          <p:nvPr>
            <p:ph type="subTitle" idx="1"/>
          </p:nvPr>
        </p:nvSpPr>
        <p:spPr>
          <a:xfrm>
            <a:off x="558800" y="1314450"/>
            <a:ext cx="7962900" cy="4197350"/>
          </a:xfrm>
        </p:spPr>
        <p:txBody>
          <a:bodyPr>
            <a:normAutofit/>
          </a:bodyPr>
          <a:lstStyle/>
          <a:p>
            <a:pPr marL="990600" indent="-266700" algn="just">
              <a:buFont typeface="Arial" charset="0"/>
              <a:buNone/>
              <a:defRPr/>
            </a:pPr>
            <a:r>
              <a:rPr lang="ru-RU" sz="2900" dirty="0" smtClean="0"/>
              <a:t>   </a:t>
            </a:r>
          </a:p>
          <a:p>
            <a:pPr marL="990600" indent="-266700" algn="just">
              <a:buFont typeface="Arial" charset="0"/>
              <a:buNone/>
              <a:defRPr/>
            </a:pPr>
            <a:r>
              <a:rPr lang="ru-RU" sz="2800" dirty="0" smtClean="0"/>
              <a:t>Дошкольный возраст является самым благоприятным для овладения родным языком</a:t>
            </a:r>
          </a:p>
          <a:p>
            <a:pPr marL="990600" indent="-266700" algn="just">
              <a:buFont typeface="Arial" charset="0"/>
              <a:buNone/>
              <a:defRPr/>
            </a:pPr>
            <a:endParaRPr lang="ru-RU" sz="2800" dirty="0"/>
          </a:p>
          <a:p>
            <a:pPr marL="990600" indent="-266700" algn="just">
              <a:buFont typeface="Arial" charset="0"/>
              <a:buNone/>
              <a:defRPr/>
            </a:pPr>
            <a:r>
              <a:rPr lang="ru-RU" sz="2800" dirty="0"/>
              <a:t>Ф</a:t>
            </a:r>
            <a:r>
              <a:rPr lang="ru-RU" sz="2800" dirty="0" smtClean="0"/>
              <a:t>ормирование правильной речи является одной из основных задач дошкольного образования</a:t>
            </a:r>
          </a:p>
        </p:txBody>
      </p:sp>
      <p:sp>
        <p:nvSpPr>
          <p:cNvPr id="14338" name="WordArt 4"/>
          <p:cNvSpPr>
            <a:spLocks noChangeArrowheads="1" noChangeShapeType="1" noTextEdit="1"/>
          </p:cNvSpPr>
          <p:nvPr/>
        </p:nvSpPr>
        <p:spPr bwMode="auto">
          <a:xfrm>
            <a:off x="3848100" y="400050"/>
            <a:ext cx="27686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prstClr val="white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  </a:t>
            </a:r>
            <a:endParaRPr lang="ru-RU" sz="3600" b="1" kern="10" dirty="0">
              <a:ln w="9525">
                <a:solidFill>
                  <a:prstClr val="white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0082"/>
                  </a:gs>
                  <a:gs pos="14999">
                    <a:srgbClr val="66008F"/>
                  </a:gs>
                  <a:gs pos="32500">
                    <a:srgbClr val="BA0066"/>
                  </a:gs>
                  <a:gs pos="45000">
                    <a:srgbClr val="FF0000"/>
                  </a:gs>
                  <a:gs pos="50000">
                    <a:srgbClr val="FF8200"/>
                  </a:gs>
                  <a:gs pos="55000">
                    <a:srgbClr val="FF0000"/>
                  </a:gs>
                  <a:gs pos="67500">
                    <a:srgbClr val="BA0066"/>
                  </a:gs>
                  <a:gs pos="85001">
                    <a:srgbClr val="66008F"/>
                  </a:gs>
                  <a:gs pos="100000">
                    <a:srgbClr val="000082"/>
                  </a:gs>
                </a:gsLst>
                <a:lin ang="0" scaled="1"/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130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Содержимое 2"/>
          <p:cNvSpPr>
            <a:spLocks noGrp="1"/>
          </p:cNvSpPr>
          <p:nvPr>
            <p:ph type="subTitle" idx="1"/>
          </p:nvPr>
        </p:nvSpPr>
        <p:spPr>
          <a:xfrm>
            <a:off x="190500" y="2730500"/>
            <a:ext cx="8565642" cy="3594100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Bef>
                <a:spcPts val="800"/>
              </a:spcBef>
            </a:pPr>
            <a:r>
              <a:rPr lang="ru-RU" sz="2800" b="1" dirty="0" smtClean="0">
                <a:solidFill>
                  <a:srgbClr val="FFFF00"/>
                </a:solidFill>
              </a:rPr>
              <a:t>Словообразование </a:t>
            </a:r>
            <a:r>
              <a:rPr lang="ru-RU" sz="2800" dirty="0" smtClean="0">
                <a:solidFill>
                  <a:srgbClr val="FFFF00"/>
                </a:solidFill>
              </a:rPr>
              <a:t>– образование одного слова на базе другого с помощью специальных средств</a:t>
            </a:r>
          </a:p>
          <a:p>
            <a:pPr algn="just">
              <a:lnSpc>
                <a:spcPct val="115000"/>
              </a:lnSpc>
              <a:spcBef>
                <a:spcPts val="800"/>
              </a:spcBef>
            </a:pPr>
            <a:r>
              <a:rPr lang="ru-RU" sz="2400" dirty="0" smtClean="0">
                <a:solidFill>
                  <a:srgbClr val="FFFF00"/>
                </a:solidFill>
              </a:rPr>
              <a:t>Овладение разными способами словообразования</a:t>
            </a:r>
          </a:p>
          <a:p>
            <a:pPr algn="just">
              <a:lnSpc>
                <a:spcPct val="115000"/>
              </a:lnSpc>
              <a:spcBef>
                <a:spcPts val="800"/>
              </a:spcBef>
            </a:pPr>
            <a:r>
              <a:rPr lang="ru-RU" sz="2000" dirty="0" smtClean="0"/>
              <a:t>Образование однокоренных слов при помощи приставок, суффиксов, окончаний    (снег – снежинка, снежный – снеговик, подснежник)</a:t>
            </a:r>
          </a:p>
          <a:p>
            <a:pPr algn="just">
              <a:lnSpc>
                <a:spcPct val="115000"/>
              </a:lnSpc>
              <a:spcBef>
                <a:spcPts val="800"/>
              </a:spcBef>
            </a:pPr>
            <a:r>
              <a:rPr lang="ru-RU" sz="2000" dirty="0" smtClean="0"/>
              <a:t>Употребление названий детенышей животных (зайчонок, лисенок), предметов посуды (сахарница), действий (ехал – поехал – выехал)     и  т.п.</a:t>
            </a:r>
          </a:p>
          <a:p>
            <a:pPr algn="just">
              <a:lnSpc>
                <a:spcPct val="115000"/>
              </a:lnSpc>
              <a:spcBef>
                <a:spcPts val="800"/>
              </a:spcBef>
            </a:pPr>
            <a:endParaRPr lang="ru-RU" sz="2000" dirty="0" smtClean="0">
              <a:solidFill>
                <a:srgbClr val="00B0F0"/>
              </a:solidFill>
            </a:endParaRPr>
          </a:p>
          <a:p>
            <a:pPr marL="0" indent="0">
              <a:lnSpc>
                <a:spcPct val="115000"/>
              </a:lnSpc>
              <a:spcBef>
                <a:spcPts val="800"/>
              </a:spcBef>
              <a:buNone/>
            </a:pPr>
            <a:endParaRPr lang="ru-RU" sz="2800" b="1" dirty="0" smtClean="0"/>
          </a:p>
          <a:p>
            <a:pPr marL="0" indent="0">
              <a:lnSpc>
                <a:spcPct val="115000"/>
              </a:lnSpc>
              <a:spcBef>
                <a:spcPts val="800"/>
              </a:spcBef>
              <a:buNone/>
            </a:pPr>
            <a:endParaRPr lang="ru-RU" sz="2400" b="1" dirty="0" smtClean="0"/>
          </a:p>
          <a:p>
            <a:pPr marL="0" indent="0">
              <a:lnSpc>
                <a:spcPct val="115000"/>
              </a:lnSpc>
              <a:spcBef>
                <a:spcPts val="800"/>
              </a:spcBef>
              <a:buNone/>
            </a:pPr>
            <a:endParaRPr lang="ru-RU" sz="2400" b="1" i="1" dirty="0"/>
          </a:p>
          <a:p>
            <a:pPr marL="0" indent="0">
              <a:lnSpc>
                <a:spcPct val="115000"/>
              </a:lnSpc>
              <a:spcBef>
                <a:spcPts val="800"/>
              </a:spcBef>
              <a:buNone/>
            </a:pPr>
            <a:endParaRPr lang="ru-RU" sz="1800" b="1" dirty="0" smtClean="0"/>
          </a:p>
        </p:txBody>
      </p:sp>
      <p:sp>
        <p:nvSpPr>
          <p:cNvPr id="15362" name="WordArt 4"/>
          <p:cNvSpPr>
            <a:spLocks noChangeArrowheads="1" noChangeShapeType="1" noTextEdit="1"/>
          </p:cNvSpPr>
          <p:nvPr/>
        </p:nvSpPr>
        <p:spPr bwMode="auto">
          <a:xfrm>
            <a:off x="2501901" y="279400"/>
            <a:ext cx="5880100" cy="195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Формирование</a:t>
            </a:r>
          </a:p>
          <a:p>
            <a:pPr algn="ctr"/>
            <a:r>
              <a:rPr lang="ru-RU" sz="36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 грамматического </a:t>
            </a:r>
          </a:p>
          <a:p>
            <a:pPr algn="ctr"/>
            <a:r>
              <a:rPr lang="ru-RU" sz="36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строя речи</a:t>
            </a:r>
            <a:endParaRPr lang="ru-RU" sz="3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0082"/>
                  </a:gs>
                  <a:gs pos="14999">
                    <a:srgbClr val="66008F"/>
                  </a:gs>
                  <a:gs pos="32500">
                    <a:srgbClr val="BA0066"/>
                  </a:gs>
                  <a:gs pos="45000">
                    <a:srgbClr val="FF0000"/>
                  </a:gs>
                  <a:gs pos="50000">
                    <a:srgbClr val="FF8200"/>
                  </a:gs>
                  <a:gs pos="55000">
                    <a:srgbClr val="FF0000"/>
                  </a:gs>
                  <a:gs pos="67500">
                    <a:srgbClr val="BA0066"/>
                  </a:gs>
                  <a:gs pos="85001">
                    <a:srgbClr val="66008F"/>
                  </a:gs>
                  <a:gs pos="100000">
                    <a:srgbClr val="000082"/>
                  </a:gs>
                </a:gsLst>
                <a:lin ang="0" scaled="1"/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326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Содержимое 2"/>
          <p:cNvSpPr>
            <a:spLocks noGrp="1"/>
          </p:cNvSpPr>
          <p:nvPr>
            <p:ph type="subTitle" idx="1"/>
          </p:nvPr>
        </p:nvSpPr>
        <p:spPr>
          <a:xfrm>
            <a:off x="215900" y="2908300"/>
            <a:ext cx="8540242" cy="3416300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Bef>
                <a:spcPts val="800"/>
              </a:spcBef>
            </a:pPr>
            <a:r>
              <a:rPr lang="ru-RU" sz="2800" b="1" dirty="0" smtClean="0">
                <a:solidFill>
                  <a:srgbClr val="00B0F0"/>
                </a:solidFill>
              </a:rPr>
              <a:t>Синтаксис </a:t>
            </a:r>
            <a:r>
              <a:rPr lang="ru-RU" sz="2800" dirty="0" smtClean="0">
                <a:solidFill>
                  <a:srgbClr val="00B0F0"/>
                </a:solidFill>
              </a:rPr>
              <a:t>– </a:t>
            </a:r>
            <a:r>
              <a:rPr lang="ru-RU" sz="2800" dirty="0">
                <a:solidFill>
                  <a:srgbClr val="00B0F0"/>
                </a:solidFill>
              </a:rPr>
              <a:t>построение простых и сложных </a:t>
            </a:r>
            <a:r>
              <a:rPr lang="ru-RU" sz="2800" dirty="0" smtClean="0">
                <a:solidFill>
                  <a:srgbClr val="00B0F0"/>
                </a:solidFill>
              </a:rPr>
              <a:t>предложений</a:t>
            </a:r>
          </a:p>
          <a:p>
            <a:pPr algn="just">
              <a:lnSpc>
                <a:spcPct val="115000"/>
              </a:lnSpc>
              <a:spcBef>
                <a:spcPts val="800"/>
              </a:spcBef>
            </a:pPr>
            <a:r>
              <a:rPr lang="ru-RU" sz="2800" dirty="0" smtClean="0"/>
              <a:t>Обучение способам соединения слов в словосочетания и предложения разных типов – простые и сложные.</a:t>
            </a:r>
            <a:endParaRPr lang="ru-RU" sz="2800" dirty="0"/>
          </a:p>
          <a:p>
            <a:pPr algn="just">
              <a:lnSpc>
                <a:spcPct val="115000"/>
              </a:lnSpc>
              <a:spcBef>
                <a:spcPts val="800"/>
              </a:spcBef>
            </a:pPr>
            <a:endParaRPr lang="ru-RU" sz="2000" dirty="0" smtClean="0">
              <a:solidFill>
                <a:srgbClr val="00B0F0"/>
              </a:solidFill>
            </a:endParaRPr>
          </a:p>
          <a:p>
            <a:pPr marL="0" indent="0">
              <a:lnSpc>
                <a:spcPct val="115000"/>
              </a:lnSpc>
              <a:spcBef>
                <a:spcPts val="800"/>
              </a:spcBef>
              <a:buNone/>
            </a:pPr>
            <a:endParaRPr lang="ru-RU" sz="2800" b="1" dirty="0" smtClean="0"/>
          </a:p>
          <a:p>
            <a:pPr marL="0" indent="0">
              <a:lnSpc>
                <a:spcPct val="115000"/>
              </a:lnSpc>
              <a:spcBef>
                <a:spcPts val="800"/>
              </a:spcBef>
              <a:buNone/>
            </a:pPr>
            <a:endParaRPr lang="ru-RU" sz="2400" b="1" dirty="0" smtClean="0"/>
          </a:p>
          <a:p>
            <a:pPr marL="0" indent="0">
              <a:lnSpc>
                <a:spcPct val="115000"/>
              </a:lnSpc>
              <a:spcBef>
                <a:spcPts val="800"/>
              </a:spcBef>
              <a:buNone/>
            </a:pPr>
            <a:endParaRPr lang="ru-RU" sz="2400" b="1" i="1" dirty="0"/>
          </a:p>
          <a:p>
            <a:pPr marL="0" indent="0">
              <a:lnSpc>
                <a:spcPct val="115000"/>
              </a:lnSpc>
              <a:spcBef>
                <a:spcPts val="800"/>
              </a:spcBef>
              <a:buNone/>
            </a:pPr>
            <a:endParaRPr lang="ru-RU" sz="1800" b="1" dirty="0" smtClean="0"/>
          </a:p>
        </p:txBody>
      </p:sp>
      <p:sp>
        <p:nvSpPr>
          <p:cNvPr id="15362" name="WordArt 4"/>
          <p:cNvSpPr>
            <a:spLocks noChangeArrowheads="1" noChangeShapeType="1" noTextEdit="1"/>
          </p:cNvSpPr>
          <p:nvPr/>
        </p:nvSpPr>
        <p:spPr bwMode="auto">
          <a:xfrm>
            <a:off x="2501901" y="279400"/>
            <a:ext cx="5880100" cy="195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Формирование</a:t>
            </a:r>
          </a:p>
          <a:p>
            <a:pPr algn="ctr"/>
            <a:r>
              <a:rPr lang="ru-RU" sz="36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 грамматического </a:t>
            </a:r>
          </a:p>
          <a:p>
            <a:pPr algn="ctr"/>
            <a:r>
              <a:rPr lang="ru-RU" sz="36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строя речи</a:t>
            </a:r>
            <a:endParaRPr lang="ru-RU" sz="3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0082"/>
                  </a:gs>
                  <a:gs pos="14999">
                    <a:srgbClr val="66008F"/>
                  </a:gs>
                  <a:gs pos="32500">
                    <a:srgbClr val="BA0066"/>
                  </a:gs>
                  <a:gs pos="45000">
                    <a:srgbClr val="FF0000"/>
                  </a:gs>
                  <a:gs pos="50000">
                    <a:srgbClr val="FF8200"/>
                  </a:gs>
                  <a:gs pos="55000">
                    <a:srgbClr val="FF0000"/>
                  </a:gs>
                  <a:gs pos="67500">
                    <a:srgbClr val="BA0066"/>
                  </a:gs>
                  <a:gs pos="85001">
                    <a:srgbClr val="66008F"/>
                  </a:gs>
                  <a:gs pos="100000">
                    <a:srgbClr val="000082"/>
                  </a:gs>
                </a:gsLst>
                <a:lin ang="0" scaled="1"/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214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Содержимое 2"/>
          <p:cNvSpPr>
            <a:spLocks noGrp="1"/>
          </p:cNvSpPr>
          <p:nvPr>
            <p:ph type="subTitle" idx="1"/>
          </p:nvPr>
        </p:nvSpPr>
        <p:spPr>
          <a:xfrm>
            <a:off x="292100" y="2501900"/>
            <a:ext cx="8464042" cy="3683000"/>
          </a:xfrm>
        </p:spPr>
        <p:txBody>
          <a:bodyPr/>
          <a:lstStyle/>
          <a:p>
            <a:pPr marL="0" indent="0" algn="ctr">
              <a:lnSpc>
                <a:spcPct val="115000"/>
              </a:lnSpc>
              <a:spcBef>
                <a:spcPts val="800"/>
              </a:spcBef>
              <a:buNone/>
            </a:pPr>
            <a:r>
              <a:rPr lang="ru-RU" sz="3600" dirty="0" smtClean="0"/>
              <a:t>2 формы речи  (диалог, монолог)</a:t>
            </a:r>
          </a:p>
          <a:p>
            <a:pPr algn="just">
              <a:lnSpc>
                <a:spcPct val="115000"/>
              </a:lnSpc>
              <a:spcBef>
                <a:spcPts val="800"/>
              </a:spcBef>
            </a:pPr>
            <a:r>
              <a:rPr lang="ru-RU" sz="2400" dirty="0" smtClean="0"/>
              <a:t>-</a:t>
            </a:r>
            <a:r>
              <a:rPr lang="ru-RU" sz="2400" dirty="0"/>
              <a:t> </a:t>
            </a:r>
            <a:r>
              <a:rPr lang="ru-RU" sz="2400" dirty="0" smtClean="0">
                <a:solidFill>
                  <a:srgbClr val="FFFF00"/>
                </a:solidFill>
              </a:rPr>
              <a:t>Диалог</a:t>
            </a:r>
            <a:r>
              <a:rPr lang="ru-RU" sz="2400" dirty="0" smtClean="0"/>
              <a:t> предполагает смену высказываний двух или нескольких (</a:t>
            </a:r>
            <a:r>
              <a:rPr lang="ru-RU" sz="2400" dirty="0" err="1" smtClean="0"/>
              <a:t>полилог</a:t>
            </a:r>
            <a:r>
              <a:rPr lang="ru-RU" sz="2400" dirty="0" smtClean="0"/>
              <a:t>) говорящих на тему, связанную с какой-либо ситуацией.</a:t>
            </a:r>
          </a:p>
          <a:p>
            <a:pPr algn="just">
              <a:lnSpc>
                <a:spcPct val="115000"/>
              </a:lnSpc>
              <a:spcBef>
                <a:spcPts val="800"/>
              </a:spcBef>
            </a:pPr>
            <a:r>
              <a:rPr lang="ru-RU" sz="2400" dirty="0" smtClean="0"/>
              <a:t>Умение строить диалог (спросить, ответить, попросить, подать реплику).  Умение выслушать собеседника, задать вопрос.</a:t>
            </a:r>
          </a:p>
          <a:p>
            <a:pPr algn="just">
              <a:lnSpc>
                <a:spcPct val="115000"/>
              </a:lnSpc>
              <a:spcBef>
                <a:spcPts val="800"/>
              </a:spcBef>
            </a:pPr>
            <a:endParaRPr lang="ru-RU" sz="2400" b="1" dirty="0" smtClean="0"/>
          </a:p>
          <a:p>
            <a:pPr marL="0" indent="0">
              <a:lnSpc>
                <a:spcPct val="115000"/>
              </a:lnSpc>
              <a:spcBef>
                <a:spcPts val="800"/>
              </a:spcBef>
              <a:buNone/>
            </a:pPr>
            <a:endParaRPr lang="ru-RU" sz="2000" b="1" dirty="0" smtClean="0">
              <a:solidFill>
                <a:srgbClr val="003399"/>
              </a:solidFill>
            </a:endParaRPr>
          </a:p>
          <a:p>
            <a:pPr marL="0" indent="0">
              <a:lnSpc>
                <a:spcPct val="115000"/>
              </a:lnSpc>
              <a:spcBef>
                <a:spcPts val="800"/>
              </a:spcBef>
              <a:buNone/>
            </a:pPr>
            <a:endParaRPr lang="ru-RU" sz="2400" b="1" i="1" dirty="0">
              <a:solidFill>
                <a:srgbClr val="003399"/>
              </a:solidFill>
            </a:endParaRPr>
          </a:p>
        </p:txBody>
      </p:sp>
      <p:sp>
        <p:nvSpPr>
          <p:cNvPr id="15362" name="WordArt 4"/>
          <p:cNvSpPr>
            <a:spLocks noChangeArrowheads="1" noChangeShapeType="1" noTextEdit="1"/>
          </p:cNvSpPr>
          <p:nvPr/>
        </p:nvSpPr>
        <p:spPr bwMode="auto">
          <a:xfrm>
            <a:off x="2514600" y="254000"/>
            <a:ext cx="5816600" cy="1625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Развитие </a:t>
            </a:r>
          </a:p>
          <a:p>
            <a:pPr algn="ctr"/>
            <a:r>
              <a:rPr lang="ru-RU" sz="36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 связной речи</a:t>
            </a:r>
            <a:endParaRPr lang="ru-RU" sz="3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0082"/>
                  </a:gs>
                  <a:gs pos="14999">
                    <a:srgbClr val="66008F"/>
                  </a:gs>
                  <a:gs pos="32500">
                    <a:srgbClr val="BA0066"/>
                  </a:gs>
                  <a:gs pos="45000">
                    <a:srgbClr val="FF0000"/>
                  </a:gs>
                  <a:gs pos="50000">
                    <a:srgbClr val="FF8200"/>
                  </a:gs>
                  <a:gs pos="55000">
                    <a:srgbClr val="FF0000"/>
                  </a:gs>
                  <a:gs pos="67500">
                    <a:srgbClr val="BA0066"/>
                  </a:gs>
                  <a:gs pos="85001">
                    <a:srgbClr val="66008F"/>
                  </a:gs>
                  <a:gs pos="100000">
                    <a:srgbClr val="000082"/>
                  </a:gs>
                </a:gsLst>
                <a:lin ang="0" scaled="1"/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8227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Содержимое 2"/>
          <p:cNvSpPr>
            <a:spLocks noGrp="1"/>
          </p:cNvSpPr>
          <p:nvPr>
            <p:ph type="subTitle" idx="1"/>
          </p:nvPr>
        </p:nvSpPr>
        <p:spPr>
          <a:xfrm>
            <a:off x="342900" y="2565400"/>
            <a:ext cx="8413242" cy="359410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15000"/>
              </a:lnSpc>
              <a:spcBef>
                <a:spcPts val="800"/>
              </a:spcBef>
              <a:buNone/>
            </a:pPr>
            <a:r>
              <a:rPr lang="ru-RU" sz="2800" dirty="0" smtClean="0"/>
              <a:t>Формирование элементарного осознания явлений языка и речи                </a:t>
            </a:r>
          </a:p>
          <a:p>
            <a:pPr lvl="0" algn="just">
              <a:spcBef>
                <a:spcPts val="800"/>
              </a:spcBef>
              <a:spcAft>
                <a:spcPct val="15000"/>
              </a:spcAft>
              <a:buClr>
                <a:srgbClr val="FF8600"/>
              </a:buClr>
            </a:pPr>
            <a:r>
              <a:rPr lang="ru-RU" sz="2800" dirty="0">
                <a:solidFill>
                  <a:prstClr val="white"/>
                </a:solidFill>
              </a:rPr>
              <a:t>Ф</a:t>
            </a:r>
            <a:r>
              <a:rPr lang="ru-RU" sz="2800" dirty="0" smtClean="0">
                <a:solidFill>
                  <a:prstClr val="white"/>
                </a:solidFill>
              </a:rPr>
              <a:t>ормирование </a:t>
            </a:r>
            <a:r>
              <a:rPr lang="ru-RU" sz="2800" dirty="0">
                <a:solidFill>
                  <a:prstClr val="white"/>
                </a:solidFill>
              </a:rPr>
              <a:t>звуковой аналитико-синтетической активности как предпосылки обучения </a:t>
            </a:r>
            <a:r>
              <a:rPr lang="ru-RU" sz="2800" dirty="0" smtClean="0">
                <a:solidFill>
                  <a:prstClr val="white"/>
                </a:solidFill>
              </a:rPr>
              <a:t>грамоте</a:t>
            </a:r>
          </a:p>
          <a:p>
            <a:pPr lvl="0" algn="just">
              <a:spcBef>
                <a:spcPts val="800"/>
              </a:spcBef>
              <a:spcAft>
                <a:spcPct val="15000"/>
              </a:spcAft>
              <a:buClr>
                <a:srgbClr val="FF8600"/>
              </a:buClr>
            </a:pPr>
            <a:r>
              <a:rPr lang="ru-RU" sz="2800" dirty="0" smtClean="0">
                <a:solidFill>
                  <a:prstClr val="white"/>
                </a:solidFill>
              </a:rPr>
              <a:t>Развитие фонематического слуха</a:t>
            </a:r>
            <a:endParaRPr lang="ru-RU" sz="2800" dirty="0">
              <a:solidFill>
                <a:prstClr val="white"/>
              </a:solidFill>
            </a:endParaRPr>
          </a:p>
          <a:p>
            <a:pPr marL="0" indent="0">
              <a:lnSpc>
                <a:spcPct val="115000"/>
              </a:lnSpc>
              <a:spcBef>
                <a:spcPts val="800"/>
              </a:spcBef>
              <a:buNone/>
            </a:pPr>
            <a:endParaRPr lang="ru-RU" sz="2800" b="1" dirty="0" smtClean="0"/>
          </a:p>
          <a:p>
            <a:pPr marL="457200" indent="-457200">
              <a:lnSpc>
                <a:spcPct val="115000"/>
              </a:lnSpc>
              <a:spcBef>
                <a:spcPts val="800"/>
              </a:spcBef>
              <a:buFontTx/>
              <a:buChar char="-"/>
            </a:pPr>
            <a:r>
              <a:rPr lang="ru-RU" sz="2800" dirty="0"/>
              <a:t>з</a:t>
            </a:r>
            <a:r>
              <a:rPr lang="ru-RU" sz="2800" dirty="0" smtClean="0"/>
              <a:t>вуковой анализ слов</a:t>
            </a:r>
          </a:p>
          <a:p>
            <a:pPr marL="457200" indent="-457200">
              <a:lnSpc>
                <a:spcPct val="115000"/>
              </a:lnSpc>
              <a:spcBef>
                <a:spcPts val="800"/>
              </a:spcBef>
              <a:buFontTx/>
              <a:buChar char="-"/>
            </a:pPr>
            <a:r>
              <a:rPr lang="ru-RU" sz="2800" dirty="0"/>
              <a:t>с</a:t>
            </a:r>
            <a:r>
              <a:rPr lang="ru-RU" sz="2800" dirty="0" smtClean="0"/>
              <a:t>логовой анализ слова</a:t>
            </a:r>
          </a:p>
          <a:p>
            <a:pPr marL="457200" indent="-457200">
              <a:lnSpc>
                <a:spcPct val="115000"/>
              </a:lnSpc>
              <a:spcBef>
                <a:spcPts val="800"/>
              </a:spcBef>
              <a:buFontTx/>
              <a:buChar char="-"/>
            </a:pPr>
            <a:r>
              <a:rPr lang="ru-RU" sz="2800" dirty="0"/>
              <a:t>а</a:t>
            </a:r>
            <a:r>
              <a:rPr lang="ru-RU" sz="2800" dirty="0" smtClean="0"/>
              <a:t>нализ словесного состава предложения</a:t>
            </a:r>
            <a:endParaRPr lang="ru-RU" sz="2800" dirty="0"/>
          </a:p>
          <a:p>
            <a:pPr marL="0" indent="0">
              <a:lnSpc>
                <a:spcPct val="115000"/>
              </a:lnSpc>
              <a:spcBef>
                <a:spcPts val="800"/>
              </a:spcBef>
              <a:buNone/>
            </a:pPr>
            <a:endParaRPr lang="ru-RU" sz="2400" b="1" dirty="0" smtClean="0">
              <a:solidFill>
                <a:srgbClr val="000066"/>
              </a:solidFill>
            </a:endParaRPr>
          </a:p>
          <a:p>
            <a:pPr marL="0" indent="0" algn="just">
              <a:lnSpc>
                <a:spcPct val="115000"/>
              </a:lnSpc>
              <a:spcBef>
                <a:spcPts val="800"/>
              </a:spcBef>
              <a:buNone/>
            </a:pPr>
            <a:endParaRPr lang="ru-RU" sz="2800" b="1" dirty="0" smtClean="0">
              <a:solidFill>
                <a:srgbClr val="C00000"/>
              </a:solidFill>
            </a:endParaRPr>
          </a:p>
          <a:p>
            <a:pPr algn="just">
              <a:lnSpc>
                <a:spcPct val="115000"/>
              </a:lnSpc>
              <a:spcBef>
                <a:spcPts val="800"/>
              </a:spcBef>
            </a:pPr>
            <a:endParaRPr lang="ru-RU" sz="2800" b="1" dirty="0" smtClean="0">
              <a:solidFill>
                <a:srgbClr val="C00000"/>
              </a:solidFill>
            </a:endParaRPr>
          </a:p>
          <a:p>
            <a:pPr marL="0" indent="0">
              <a:lnSpc>
                <a:spcPct val="115000"/>
              </a:lnSpc>
              <a:spcBef>
                <a:spcPts val="800"/>
              </a:spcBef>
              <a:buNone/>
            </a:pPr>
            <a:endParaRPr lang="ru-RU" sz="2000" b="1" dirty="0" smtClean="0">
              <a:solidFill>
                <a:srgbClr val="003399"/>
              </a:solidFill>
            </a:endParaRPr>
          </a:p>
          <a:p>
            <a:pPr marL="0" indent="0">
              <a:lnSpc>
                <a:spcPct val="115000"/>
              </a:lnSpc>
              <a:spcBef>
                <a:spcPts val="800"/>
              </a:spcBef>
              <a:buNone/>
            </a:pPr>
            <a:endParaRPr lang="ru-RU" sz="2400" b="1" i="1" dirty="0">
              <a:solidFill>
                <a:srgbClr val="003399"/>
              </a:solidFill>
            </a:endParaRPr>
          </a:p>
        </p:txBody>
      </p:sp>
      <p:sp>
        <p:nvSpPr>
          <p:cNvPr id="15362" name="WordArt 4"/>
          <p:cNvSpPr>
            <a:spLocks noChangeArrowheads="1" noChangeShapeType="1" noTextEdit="1"/>
          </p:cNvSpPr>
          <p:nvPr/>
        </p:nvSpPr>
        <p:spPr bwMode="auto">
          <a:xfrm>
            <a:off x="1600200" y="330200"/>
            <a:ext cx="7011987" cy="1790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     Подготовка </a:t>
            </a:r>
          </a:p>
          <a:p>
            <a:pPr algn="ctr"/>
            <a:r>
              <a:rPr lang="ru-RU" sz="36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к обучению грамоте</a:t>
            </a:r>
          </a:p>
        </p:txBody>
      </p:sp>
    </p:spTree>
    <p:extLst>
      <p:ext uri="{BB962C8B-B14F-4D97-AF65-F5344CB8AC3E}">
        <p14:creationId xmlns:p14="http://schemas.microsoft.com/office/powerpoint/2010/main" xmlns="" val="1907642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Содержимое 2"/>
          <p:cNvSpPr>
            <a:spLocks noGrp="1"/>
          </p:cNvSpPr>
          <p:nvPr>
            <p:ph type="subTitle" idx="1"/>
          </p:nvPr>
        </p:nvSpPr>
        <p:spPr>
          <a:xfrm>
            <a:off x="342900" y="2288921"/>
            <a:ext cx="8413242" cy="3946779"/>
          </a:xfrm>
        </p:spPr>
        <p:txBody>
          <a:bodyPr/>
          <a:lstStyle/>
          <a:p>
            <a:pPr marL="0" indent="0" algn="just">
              <a:lnSpc>
                <a:spcPct val="115000"/>
              </a:lnSpc>
              <a:spcBef>
                <a:spcPts val="800"/>
              </a:spcBef>
              <a:buNone/>
            </a:pPr>
            <a:r>
              <a:rPr lang="ru-RU" b="1" dirty="0"/>
              <a:t>С</a:t>
            </a:r>
            <a:r>
              <a:rPr lang="ru-RU" b="1" dirty="0" smtClean="0"/>
              <a:t>редство осуществления всех задач развития речи и усвоения языка в его эстетической функции</a:t>
            </a:r>
          </a:p>
          <a:p>
            <a:pPr marL="0" indent="0" algn="just">
              <a:lnSpc>
                <a:spcPct val="115000"/>
              </a:lnSpc>
              <a:spcBef>
                <a:spcPts val="800"/>
              </a:spcBef>
              <a:buNone/>
            </a:pPr>
            <a:r>
              <a:rPr lang="ru-RU" sz="2200" b="1" dirty="0" smtClean="0"/>
              <a:t>Художественное слово как источник и средство обогащения речи детей</a:t>
            </a:r>
          </a:p>
          <a:p>
            <a:pPr marL="0" indent="0">
              <a:lnSpc>
                <a:spcPct val="115000"/>
              </a:lnSpc>
              <a:spcBef>
                <a:spcPts val="800"/>
              </a:spcBef>
              <a:buNone/>
            </a:pPr>
            <a:r>
              <a:rPr lang="ru-RU" b="1" dirty="0" smtClean="0">
                <a:solidFill>
                  <a:srgbClr val="00B0F0"/>
                </a:solidFill>
              </a:rPr>
              <a:t>В процессе ознакомления с художественной литературой</a:t>
            </a:r>
            <a:r>
              <a:rPr lang="ru-RU" b="1" dirty="0" smtClean="0"/>
              <a:t>:</a:t>
            </a:r>
          </a:p>
          <a:p>
            <a:pPr marL="342900" indent="-342900">
              <a:lnSpc>
                <a:spcPct val="115000"/>
              </a:lnSpc>
              <a:spcBef>
                <a:spcPts val="800"/>
              </a:spcBef>
              <a:buFontTx/>
              <a:buChar char="-"/>
            </a:pPr>
            <a:r>
              <a:rPr lang="ru-RU" b="1" dirty="0"/>
              <a:t>о</a:t>
            </a:r>
            <a:r>
              <a:rPr lang="ru-RU" sz="2200" b="1" dirty="0" smtClean="0"/>
              <a:t>богащается словарь,</a:t>
            </a:r>
          </a:p>
          <a:p>
            <a:pPr marL="342900" indent="-342900">
              <a:lnSpc>
                <a:spcPct val="115000"/>
              </a:lnSpc>
              <a:spcBef>
                <a:spcPts val="800"/>
              </a:spcBef>
              <a:buFontTx/>
              <a:buChar char="-"/>
            </a:pPr>
            <a:r>
              <a:rPr lang="ru-RU" b="1" dirty="0"/>
              <a:t>р</a:t>
            </a:r>
            <a:r>
              <a:rPr lang="ru-RU" b="1" dirty="0" smtClean="0"/>
              <a:t>азвивается образная речь, поэтический слух,</a:t>
            </a:r>
          </a:p>
          <a:p>
            <a:pPr marL="342900" indent="-342900">
              <a:lnSpc>
                <a:spcPct val="115000"/>
              </a:lnSpc>
              <a:spcBef>
                <a:spcPts val="800"/>
              </a:spcBef>
              <a:buFontTx/>
              <a:buChar char="-"/>
            </a:pPr>
            <a:r>
              <a:rPr lang="ru-RU" b="1" dirty="0"/>
              <a:t>р</a:t>
            </a:r>
            <a:r>
              <a:rPr lang="ru-RU" sz="2200" b="1" dirty="0" smtClean="0"/>
              <a:t>азвивается творческая речевая деятельность</a:t>
            </a:r>
          </a:p>
          <a:p>
            <a:pPr marL="0" indent="0">
              <a:lnSpc>
                <a:spcPct val="115000"/>
              </a:lnSpc>
              <a:spcBef>
                <a:spcPts val="800"/>
              </a:spcBef>
              <a:buNone/>
            </a:pPr>
            <a:endParaRPr lang="ru-RU" sz="2200" b="1" dirty="0">
              <a:solidFill>
                <a:srgbClr val="000066"/>
              </a:solidFill>
            </a:endParaRPr>
          </a:p>
          <a:p>
            <a:pPr>
              <a:lnSpc>
                <a:spcPct val="115000"/>
              </a:lnSpc>
              <a:spcBef>
                <a:spcPts val="800"/>
              </a:spcBef>
            </a:pPr>
            <a:endParaRPr lang="ru-RU" sz="2400" b="1" dirty="0" smtClean="0">
              <a:solidFill>
                <a:srgbClr val="000066"/>
              </a:solidFill>
            </a:endParaRPr>
          </a:p>
          <a:p>
            <a:pPr algn="just">
              <a:lnSpc>
                <a:spcPct val="115000"/>
              </a:lnSpc>
              <a:spcBef>
                <a:spcPts val="800"/>
              </a:spcBef>
            </a:pPr>
            <a:endParaRPr lang="ru-RU" sz="2800" b="1" dirty="0" smtClean="0">
              <a:solidFill>
                <a:srgbClr val="C00000"/>
              </a:solidFill>
            </a:endParaRPr>
          </a:p>
          <a:p>
            <a:pPr algn="just">
              <a:lnSpc>
                <a:spcPct val="115000"/>
              </a:lnSpc>
              <a:spcBef>
                <a:spcPts val="800"/>
              </a:spcBef>
            </a:pPr>
            <a:endParaRPr lang="ru-RU" sz="2800" b="1" dirty="0" smtClean="0">
              <a:solidFill>
                <a:srgbClr val="C00000"/>
              </a:solidFill>
            </a:endParaRPr>
          </a:p>
          <a:p>
            <a:pPr marL="0" indent="0">
              <a:lnSpc>
                <a:spcPct val="115000"/>
              </a:lnSpc>
              <a:spcBef>
                <a:spcPts val="800"/>
              </a:spcBef>
              <a:buNone/>
            </a:pPr>
            <a:endParaRPr lang="ru-RU" sz="2000" b="1" dirty="0" smtClean="0">
              <a:solidFill>
                <a:srgbClr val="003399"/>
              </a:solidFill>
            </a:endParaRPr>
          </a:p>
          <a:p>
            <a:pPr marL="0" indent="0">
              <a:lnSpc>
                <a:spcPct val="115000"/>
              </a:lnSpc>
              <a:spcBef>
                <a:spcPts val="800"/>
              </a:spcBef>
              <a:buNone/>
            </a:pPr>
            <a:endParaRPr lang="ru-RU" sz="2400" b="1" i="1" dirty="0">
              <a:solidFill>
                <a:srgbClr val="003399"/>
              </a:solidFill>
            </a:endParaRPr>
          </a:p>
        </p:txBody>
      </p:sp>
      <p:sp>
        <p:nvSpPr>
          <p:cNvPr id="15362" name="WordArt 4"/>
          <p:cNvSpPr>
            <a:spLocks noChangeArrowheads="1" noChangeShapeType="1" noTextEdit="1"/>
          </p:cNvSpPr>
          <p:nvPr/>
        </p:nvSpPr>
        <p:spPr bwMode="auto">
          <a:xfrm>
            <a:off x="1079500" y="393700"/>
            <a:ext cx="7594600" cy="170611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         </a:t>
            </a:r>
            <a:r>
              <a:rPr lang="ru-RU" sz="36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Ознакомление </a:t>
            </a:r>
          </a:p>
          <a:p>
            <a:pPr algn="ctr"/>
            <a:r>
              <a:rPr lang="ru-RU" sz="36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с  художественной  литературой</a:t>
            </a:r>
            <a:endParaRPr lang="ru-RU" sz="3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0082"/>
                  </a:gs>
                  <a:gs pos="14999">
                    <a:srgbClr val="66008F"/>
                  </a:gs>
                  <a:gs pos="32500">
                    <a:srgbClr val="BA0066"/>
                  </a:gs>
                  <a:gs pos="45000">
                    <a:srgbClr val="FF0000"/>
                  </a:gs>
                  <a:gs pos="50000">
                    <a:srgbClr val="FF8200"/>
                  </a:gs>
                  <a:gs pos="55000">
                    <a:srgbClr val="FF0000"/>
                  </a:gs>
                  <a:gs pos="67500">
                    <a:srgbClr val="BA0066"/>
                  </a:gs>
                  <a:gs pos="85001">
                    <a:srgbClr val="66008F"/>
                  </a:gs>
                  <a:gs pos="100000">
                    <a:srgbClr val="000082"/>
                  </a:gs>
                </a:gsLst>
                <a:lin ang="0" scaled="1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8007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Содержимое 2"/>
          <p:cNvSpPr>
            <a:spLocks noGrp="1"/>
          </p:cNvSpPr>
          <p:nvPr>
            <p:ph type="subTitle" idx="1"/>
          </p:nvPr>
        </p:nvSpPr>
        <p:spPr>
          <a:xfrm>
            <a:off x="342900" y="3098800"/>
            <a:ext cx="8413242" cy="2933700"/>
          </a:xfrm>
        </p:spPr>
        <p:txBody>
          <a:bodyPr>
            <a:normAutofit/>
          </a:bodyPr>
          <a:lstStyle/>
          <a:p>
            <a:pPr marL="457200" lvl="0" indent="-457200" algn="just">
              <a:spcBef>
                <a:spcPts val="800"/>
              </a:spcBef>
              <a:spcAft>
                <a:spcPct val="15000"/>
              </a:spcAft>
              <a:buClr>
                <a:srgbClr val="FF8600"/>
              </a:buClr>
              <a:buFont typeface="Wingdings" pitchFamily="2" charset="2"/>
              <a:buChar char="v"/>
            </a:pPr>
            <a:r>
              <a:rPr lang="ru-RU" sz="2600" dirty="0" smtClean="0">
                <a:solidFill>
                  <a:prstClr val="white"/>
                </a:solidFill>
              </a:rPr>
              <a:t>принцип взаимосвязи сенсорного и речевого развития детей</a:t>
            </a:r>
            <a:endParaRPr lang="ru-RU" sz="2600" dirty="0">
              <a:solidFill>
                <a:prstClr val="white"/>
              </a:solidFill>
            </a:endParaRPr>
          </a:p>
          <a:p>
            <a:pPr marL="457200" lvl="0" indent="-457200" algn="just">
              <a:spcBef>
                <a:spcPts val="800"/>
              </a:spcBef>
              <a:spcAft>
                <a:spcPct val="15000"/>
              </a:spcAft>
              <a:buClr>
                <a:srgbClr val="FF8600"/>
              </a:buClr>
              <a:buFont typeface="Wingdings" pitchFamily="2" charset="2"/>
              <a:buChar char="v"/>
            </a:pPr>
            <a:r>
              <a:rPr lang="ru-RU" sz="2600" dirty="0">
                <a:solidFill>
                  <a:prstClr val="white"/>
                </a:solidFill>
              </a:rPr>
              <a:t>п</a:t>
            </a:r>
            <a:r>
              <a:rPr lang="ru-RU" sz="2600" dirty="0" smtClean="0">
                <a:solidFill>
                  <a:prstClr val="white"/>
                </a:solidFill>
              </a:rPr>
              <a:t>ринцип коммуникативно-</a:t>
            </a:r>
            <a:r>
              <a:rPr lang="ru-RU" sz="2600" dirty="0" err="1" smtClean="0">
                <a:solidFill>
                  <a:prstClr val="white"/>
                </a:solidFill>
              </a:rPr>
              <a:t>деятельностного</a:t>
            </a:r>
            <a:r>
              <a:rPr lang="ru-RU" sz="2600" dirty="0" smtClean="0">
                <a:solidFill>
                  <a:prstClr val="white"/>
                </a:solidFill>
              </a:rPr>
              <a:t> подхода к развитию речи</a:t>
            </a:r>
            <a:endParaRPr lang="ru-RU" sz="2600" dirty="0">
              <a:solidFill>
                <a:prstClr val="white"/>
              </a:solidFill>
            </a:endParaRPr>
          </a:p>
          <a:p>
            <a:pPr marL="457200" lvl="0" indent="-457200" algn="just">
              <a:spcBef>
                <a:spcPts val="800"/>
              </a:spcBef>
              <a:spcAft>
                <a:spcPct val="15000"/>
              </a:spcAft>
              <a:buClr>
                <a:srgbClr val="FF8600"/>
              </a:buClr>
              <a:buFont typeface="Wingdings" pitchFamily="2" charset="2"/>
              <a:buChar char="v"/>
            </a:pPr>
            <a:endParaRPr lang="ru-RU" sz="2600" dirty="0">
              <a:solidFill>
                <a:prstClr val="white"/>
              </a:solidFill>
            </a:endParaRPr>
          </a:p>
          <a:p>
            <a:pPr marL="457200" lvl="0" indent="-457200" algn="just">
              <a:spcBef>
                <a:spcPts val="800"/>
              </a:spcBef>
              <a:spcAft>
                <a:spcPct val="15000"/>
              </a:spcAft>
              <a:buClr>
                <a:srgbClr val="FF8600"/>
              </a:buClr>
              <a:buFont typeface="Wingdings" pitchFamily="2" charset="2"/>
              <a:buChar char="v"/>
            </a:pPr>
            <a:endParaRPr lang="ru-RU" sz="2600" dirty="0">
              <a:solidFill>
                <a:prstClr val="white"/>
              </a:solidFill>
            </a:endParaRPr>
          </a:p>
          <a:p>
            <a:pPr algn="just">
              <a:lnSpc>
                <a:spcPct val="115000"/>
              </a:lnSpc>
              <a:spcBef>
                <a:spcPts val="800"/>
              </a:spcBef>
            </a:pPr>
            <a:endParaRPr lang="ru-RU" sz="2600" dirty="0" smtClean="0">
              <a:solidFill>
                <a:srgbClr val="FFFF00"/>
              </a:solidFill>
            </a:endParaRPr>
          </a:p>
        </p:txBody>
      </p:sp>
      <p:sp>
        <p:nvSpPr>
          <p:cNvPr id="15362" name="WordArt 4"/>
          <p:cNvSpPr>
            <a:spLocks noChangeArrowheads="1" noChangeShapeType="1" noTextEdit="1"/>
          </p:cNvSpPr>
          <p:nvPr/>
        </p:nvSpPr>
        <p:spPr bwMode="auto">
          <a:xfrm>
            <a:off x="2705101" y="317500"/>
            <a:ext cx="5689600" cy="1676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prstClr val="white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П</a:t>
            </a:r>
            <a:r>
              <a:rPr lang="ru-RU" sz="3600" b="1" kern="10" dirty="0" smtClean="0">
                <a:ln w="9525">
                  <a:solidFill>
                    <a:prstClr val="white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ринципы </a:t>
            </a:r>
          </a:p>
          <a:p>
            <a:pPr algn="ctr"/>
            <a:r>
              <a:rPr lang="ru-RU" sz="3600" b="1" kern="10" dirty="0">
                <a:ln w="9525">
                  <a:solidFill>
                    <a:prstClr val="white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р</a:t>
            </a:r>
            <a:r>
              <a:rPr lang="ru-RU" sz="3600" b="1" kern="10" dirty="0" smtClean="0">
                <a:ln w="9525">
                  <a:solidFill>
                    <a:prstClr val="white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азвития речи</a:t>
            </a:r>
          </a:p>
        </p:txBody>
      </p:sp>
    </p:spTree>
    <p:extLst>
      <p:ext uri="{BB962C8B-B14F-4D97-AF65-F5344CB8AC3E}">
        <p14:creationId xmlns:p14="http://schemas.microsoft.com/office/powerpoint/2010/main" xmlns="" val="332288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Содержимое 2"/>
          <p:cNvSpPr>
            <a:spLocks noGrp="1"/>
          </p:cNvSpPr>
          <p:nvPr>
            <p:ph type="subTitle" idx="1"/>
          </p:nvPr>
        </p:nvSpPr>
        <p:spPr>
          <a:xfrm>
            <a:off x="368300" y="2565399"/>
            <a:ext cx="8387842" cy="3467101"/>
          </a:xfrm>
        </p:spPr>
        <p:txBody>
          <a:bodyPr>
            <a:normAutofit/>
          </a:bodyPr>
          <a:lstStyle/>
          <a:p>
            <a:pPr marL="457200" lvl="0" indent="-457200" algn="just">
              <a:spcBef>
                <a:spcPts val="800"/>
              </a:spcBef>
              <a:spcAft>
                <a:spcPct val="15000"/>
              </a:spcAft>
              <a:buClr>
                <a:srgbClr val="FF8600"/>
              </a:buClr>
              <a:buFont typeface="Wingdings" pitchFamily="2" charset="2"/>
              <a:buChar char="v"/>
            </a:pPr>
            <a:r>
              <a:rPr lang="ru-RU" sz="2600" dirty="0" smtClean="0">
                <a:solidFill>
                  <a:prstClr val="white"/>
                </a:solidFill>
              </a:rPr>
              <a:t>принцип взаимосвязи работы над различными сторонами речи, развития речи как целостного образования</a:t>
            </a:r>
            <a:endParaRPr lang="ru-RU" sz="2600" dirty="0">
              <a:solidFill>
                <a:prstClr val="white"/>
              </a:solidFill>
            </a:endParaRPr>
          </a:p>
          <a:p>
            <a:pPr marL="457200" lvl="0" indent="-457200" algn="just">
              <a:spcBef>
                <a:spcPts val="800"/>
              </a:spcBef>
              <a:spcAft>
                <a:spcPct val="15000"/>
              </a:spcAft>
              <a:buClr>
                <a:srgbClr val="FF8600"/>
              </a:buClr>
              <a:buFont typeface="Wingdings" pitchFamily="2" charset="2"/>
              <a:buChar char="v"/>
            </a:pPr>
            <a:r>
              <a:rPr lang="ru-RU" sz="2600" dirty="0">
                <a:solidFill>
                  <a:prstClr val="white"/>
                </a:solidFill>
              </a:rPr>
              <a:t>п</a:t>
            </a:r>
            <a:r>
              <a:rPr lang="ru-RU" sz="2600" dirty="0" smtClean="0">
                <a:solidFill>
                  <a:prstClr val="white"/>
                </a:solidFill>
              </a:rPr>
              <a:t>ринцип обогащения мотивации речевой деятельности</a:t>
            </a:r>
            <a:endParaRPr lang="ru-RU" sz="2600" dirty="0">
              <a:solidFill>
                <a:prstClr val="white"/>
              </a:solidFill>
            </a:endParaRPr>
          </a:p>
          <a:p>
            <a:pPr marL="457200" lvl="0" indent="-457200" algn="just">
              <a:spcBef>
                <a:spcPts val="800"/>
              </a:spcBef>
              <a:spcAft>
                <a:spcPct val="15000"/>
              </a:spcAft>
              <a:buClr>
                <a:srgbClr val="FF8600"/>
              </a:buClr>
              <a:buFont typeface="Wingdings" pitchFamily="2" charset="2"/>
              <a:buChar char="v"/>
            </a:pPr>
            <a:r>
              <a:rPr lang="ru-RU" sz="2600" dirty="0">
                <a:solidFill>
                  <a:prstClr val="white"/>
                </a:solidFill>
              </a:rPr>
              <a:t>п</a:t>
            </a:r>
            <a:r>
              <a:rPr lang="ru-RU" sz="2600" dirty="0" smtClean="0">
                <a:solidFill>
                  <a:prstClr val="white"/>
                </a:solidFill>
              </a:rPr>
              <a:t>ринцип обеспечения активной речевой практики</a:t>
            </a:r>
            <a:endParaRPr lang="ru-RU" sz="2600" dirty="0">
              <a:solidFill>
                <a:prstClr val="white"/>
              </a:solidFill>
            </a:endParaRPr>
          </a:p>
          <a:p>
            <a:pPr marL="457200" lvl="0" indent="-457200" algn="just">
              <a:spcBef>
                <a:spcPts val="800"/>
              </a:spcBef>
              <a:spcAft>
                <a:spcPct val="15000"/>
              </a:spcAft>
              <a:buClr>
                <a:srgbClr val="FF8600"/>
              </a:buClr>
              <a:buFont typeface="Wingdings" pitchFamily="2" charset="2"/>
              <a:buChar char="v"/>
            </a:pPr>
            <a:endParaRPr lang="ru-RU" sz="2600" dirty="0">
              <a:solidFill>
                <a:prstClr val="white"/>
              </a:solidFill>
            </a:endParaRPr>
          </a:p>
          <a:p>
            <a:pPr marL="457200" lvl="0" indent="-457200" algn="just">
              <a:spcBef>
                <a:spcPts val="800"/>
              </a:spcBef>
              <a:spcAft>
                <a:spcPct val="15000"/>
              </a:spcAft>
              <a:buClr>
                <a:srgbClr val="FF8600"/>
              </a:buClr>
              <a:buFont typeface="Wingdings" pitchFamily="2" charset="2"/>
              <a:buChar char="v"/>
            </a:pPr>
            <a:endParaRPr lang="ru-RU" sz="2600" dirty="0">
              <a:solidFill>
                <a:prstClr val="white"/>
              </a:solidFill>
            </a:endParaRPr>
          </a:p>
          <a:p>
            <a:pPr algn="just">
              <a:lnSpc>
                <a:spcPct val="115000"/>
              </a:lnSpc>
              <a:spcBef>
                <a:spcPts val="800"/>
              </a:spcBef>
            </a:pPr>
            <a:endParaRPr lang="ru-RU" sz="2600" dirty="0" smtClean="0">
              <a:solidFill>
                <a:srgbClr val="FFFF00"/>
              </a:solidFill>
            </a:endParaRPr>
          </a:p>
        </p:txBody>
      </p:sp>
      <p:sp>
        <p:nvSpPr>
          <p:cNvPr id="15362" name="WordArt 4"/>
          <p:cNvSpPr>
            <a:spLocks noChangeArrowheads="1" noChangeShapeType="1" noTextEdit="1"/>
          </p:cNvSpPr>
          <p:nvPr/>
        </p:nvSpPr>
        <p:spPr bwMode="auto">
          <a:xfrm>
            <a:off x="2705101" y="317500"/>
            <a:ext cx="5689600" cy="1676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prstClr val="white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П</a:t>
            </a:r>
            <a:r>
              <a:rPr lang="ru-RU" sz="3600" b="1" kern="10" dirty="0" smtClean="0">
                <a:ln w="9525">
                  <a:solidFill>
                    <a:prstClr val="white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ринципы </a:t>
            </a:r>
          </a:p>
          <a:p>
            <a:pPr algn="ctr"/>
            <a:r>
              <a:rPr lang="ru-RU" sz="3600" b="1" kern="10" dirty="0">
                <a:ln w="9525">
                  <a:solidFill>
                    <a:prstClr val="white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р</a:t>
            </a:r>
            <a:r>
              <a:rPr lang="ru-RU" sz="3600" b="1" kern="10" dirty="0" smtClean="0">
                <a:ln w="9525">
                  <a:solidFill>
                    <a:prstClr val="white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азвития речи</a:t>
            </a:r>
          </a:p>
        </p:txBody>
      </p:sp>
    </p:spTree>
    <p:extLst>
      <p:ext uri="{BB962C8B-B14F-4D97-AF65-F5344CB8AC3E}">
        <p14:creationId xmlns:p14="http://schemas.microsoft.com/office/powerpoint/2010/main" xmlns="" val="1059182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Содержимое 2"/>
          <p:cNvSpPr>
            <a:spLocks noGrp="1"/>
          </p:cNvSpPr>
          <p:nvPr>
            <p:ph type="subTitle" idx="1"/>
          </p:nvPr>
        </p:nvSpPr>
        <p:spPr>
          <a:xfrm>
            <a:off x="300038" y="1860550"/>
            <a:ext cx="8551862" cy="4527550"/>
          </a:xfrm>
        </p:spPr>
        <p:txBody>
          <a:bodyPr>
            <a:normAutofit/>
          </a:bodyPr>
          <a:lstStyle/>
          <a:p>
            <a:pPr algn="just">
              <a:spcBef>
                <a:spcPts val="1200"/>
              </a:spcBef>
              <a:spcAft>
                <a:spcPct val="15000"/>
              </a:spcAft>
              <a:buFont typeface="Arial" charset="0"/>
              <a:buNone/>
            </a:pPr>
            <a:r>
              <a:rPr lang="ru-RU" sz="3600" dirty="0" smtClean="0"/>
              <a:t>Социально-нормативные возрастные характеристики возможных достижений ребенка</a:t>
            </a:r>
          </a:p>
          <a:p>
            <a:pPr marL="457200" indent="-457200">
              <a:spcBef>
                <a:spcPts val="1200"/>
              </a:spcBef>
              <a:spcAft>
                <a:spcPct val="15000"/>
              </a:spcAft>
              <a:buFont typeface="Wingdings" pitchFamily="2" charset="2"/>
              <a:buChar char="v"/>
            </a:pPr>
            <a:r>
              <a:rPr lang="ru-RU" sz="2800" dirty="0" smtClean="0">
                <a:solidFill>
                  <a:srgbClr val="FFFF00"/>
                </a:solidFill>
              </a:rPr>
              <a:t>в младенческом и раннем  возрасте</a:t>
            </a:r>
          </a:p>
          <a:p>
            <a:pPr marL="457200" indent="-457200">
              <a:spcBef>
                <a:spcPts val="1200"/>
              </a:spcBef>
              <a:spcAft>
                <a:spcPct val="15000"/>
              </a:spcAft>
              <a:buFont typeface="Wingdings" pitchFamily="2" charset="2"/>
              <a:buChar char="v"/>
            </a:pPr>
            <a:r>
              <a:rPr lang="ru-RU" sz="2800" dirty="0" smtClean="0">
                <a:solidFill>
                  <a:srgbClr val="00B0F0"/>
                </a:solidFill>
              </a:rPr>
              <a:t>на этапе завершения дошкольного образования            </a:t>
            </a:r>
          </a:p>
          <a:p>
            <a:pPr>
              <a:spcBef>
                <a:spcPts val="1200"/>
              </a:spcBef>
              <a:spcAft>
                <a:spcPct val="15000"/>
              </a:spcAft>
            </a:pPr>
            <a:endParaRPr lang="ru-RU" sz="2800" dirty="0" smtClean="0">
              <a:solidFill>
                <a:srgbClr val="00B0F0"/>
              </a:solidFill>
            </a:endParaRPr>
          </a:p>
          <a:p>
            <a:pPr>
              <a:buFont typeface="Arial" charset="0"/>
              <a:buNone/>
            </a:pPr>
            <a:endParaRPr lang="ru-RU" sz="3600" b="1" dirty="0" smtClean="0">
              <a:solidFill>
                <a:srgbClr val="006699"/>
              </a:solidFill>
            </a:endParaRPr>
          </a:p>
          <a:p>
            <a:pPr>
              <a:buFont typeface="Arial" charset="0"/>
              <a:buNone/>
            </a:pPr>
            <a:endParaRPr lang="ru-RU" sz="3600" dirty="0" smtClean="0"/>
          </a:p>
          <a:p>
            <a:pPr>
              <a:buFont typeface="Arial" charset="0"/>
              <a:buNone/>
            </a:pPr>
            <a:endParaRPr lang="ru-RU" sz="3600" dirty="0" smtClean="0"/>
          </a:p>
        </p:txBody>
      </p:sp>
      <p:sp>
        <p:nvSpPr>
          <p:cNvPr id="29700" name="WordArt 4"/>
          <p:cNvSpPr>
            <a:spLocks noChangeArrowheads="1" noChangeShapeType="1" noTextEdit="1"/>
          </p:cNvSpPr>
          <p:nvPr/>
        </p:nvSpPr>
        <p:spPr bwMode="auto">
          <a:xfrm>
            <a:off x="3301999" y="401638"/>
            <a:ext cx="4724401" cy="9763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Целевые ориентиры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Содержимое 2"/>
          <p:cNvSpPr>
            <a:spLocks noGrp="1"/>
          </p:cNvSpPr>
          <p:nvPr>
            <p:ph type="subTitle" idx="1"/>
          </p:nvPr>
        </p:nvSpPr>
        <p:spPr>
          <a:xfrm>
            <a:off x="223838" y="1947863"/>
            <a:ext cx="8607425" cy="4351337"/>
          </a:xfrm>
        </p:spPr>
        <p:txBody>
          <a:bodyPr>
            <a:normAutofit fontScale="47500" lnSpcReduction="20000"/>
          </a:bodyPr>
          <a:lstStyle/>
          <a:p>
            <a:pPr marL="457200" indent="-457200" algn="just">
              <a:lnSpc>
                <a:spcPct val="125000"/>
              </a:lnSpc>
              <a:spcBef>
                <a:spcPts val="800"/>
              </a:spcBef>
              <a:buFont typeface="Wingdings" pitchFamily="2" charset="2"/>
              <a:buChar char="v"/>
            </a:pPr>
            <a:r>
              <a:rPr lang="ru-RU" sz="5900" dirty="0" smtClean="0"/>
              <a:t>владеет активной речью, включенной в общение; </a:t>
            </a:r>
          </a:p>
          <a:p>
            <a:pPr marL="457200" indent="-457200" algn="just">
              <a:lnSpc>
                <a:spcPct val="125000"/>
              </a:lnSpc>
              <a:spcBef>
                <a:spcPts val="800"/>
              </a:spcBef>
              <a:buFont typeface="Wingdings" pitchFamily="2" charset="2"/>
              <a:buChar char="v"/>
            </a:pPr>
            <a:r>
              <a:rPr lang="ru-RU" sz="5900" dirty="0" smtClean="0"/>
              <a:t>может обращаться с вопросами и просьбами, понимает речь взрослых;</a:t>
            </a:r>
          </a:p>
          <a:p>
            <a:pPr marL="457200" indent="-457200" algn="just">
              <a:lnSpc>
                <a:spcPct val="125000"/>
              </a:lnSpc>
              <a:spcBef>
                <a:spcPts val="800"/>
              </a:spcBef>
              <a:buFont typeface="Wingdings" pitchFamily="2" charset="2"/>
              <a:buChar char="v"/>
            </a:pPr>
            <a:r>
              <a:rPr lang="ru-RU" sz="5900" dirty="0"/>
              <a:t>з</a:t>
            </a:r>
            <a:r>
              <a:rPr lang="ru-RU" sz="5900" dirty="0" smtClean="0"/>
              <a:t>нает названия окружающих предметов и игрушек                         </a:t>
            </a:r>
            <a:r>
              <a:rPr lang="ru-RU" sz="7000" dirty="0" smtClean="0"/>
              <a:t>       </a:t>
            </a:r>
          </a:p>
          <a:p>
            <a:pPr algn="just">
              <a:lnSpc>
                <a:spcPct val="125000"/>
              </a:lnSpc>
              <a:spcBef>
                <a:spcPts val="800"/>
              </a:spcBef>
            </a:pPr>
            <a:r>
              <a:rPr lang="ru-RU" sz="3600" dirty="0" smtClean="0"/>
              <a:t>                                                                                                  </a:t>
            </a:r>
            <a:r>
              <a:rPr lang="ru-RU" sz="5100" dirty="0" smtClean="0">
                <a:solidFill>
                  <a:srgbClr val="00B0F0"/>
                </a:solidFill>
              </a:rPr>
              <a:t>(раздел </a:t>
            </a:r>
            <a:r>
              <a:rPr lang="en-US" sz="5100" dirty="0" smtClean="0">
                <a:solidFill>
                  <a:srgbClr val="00B0F0"/>
                </a:solidFill>
              </a:rPr>
              <a:t>IV</a:t>
            </a:r>
            <a:r>
              <a:rPr lang="ru-RU" sz="5100" dirty="0" smtClean="0">
                <a:solidFill>
                  <a:srgbClr val="00B0F0"/>
                </a:solidFill>
              </a:rPr>
              <a:t>, п. 4.6)</a:t>
            </a:r>
          </a:p>
        </p:txBody>
      </p:sp>
      <p:sp>
        <p:nvSpPr>
          <p:cNvPr id="30724" name="WordArt 4"/>
          <p:cNvSpPr>
            <a:spLocks noChangeArrowheads="1" noChangeShapeType="1" noTextEdit="1"/>
          </p:cNvSpPr>
          <p:nvPr/>
        </p:nvSpPr>
        <p:spPr bwMode="auto">
          <a:xfrm>
            <a:off x="3387725" y="330200"/>
            <a:ext cx="4902200" cy="1062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Ранний возраст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Содержимое 2"/>
          <p:cNvSpPr>
            <a:spLocks noGrp="1"/>
          </p:cNvSpPr>
          <p:nvPr>
            <p:ph type="subTitle" idx="1"/>
          </p:nvPr>
        </p:nvSpPr>
        <p:spPr>
          <a:xfrm>
            <a:off x="244475" y="1924241"/>
            <a:ext cx="8607425" cy="3729037"/>
          </a:xfrm>
        </p:spPr>
        <p:txBody>
          <a:bodyPr>
            <a:normAutofit/>
          </a:bodyPr>
          <a:lstStyle/>
          <a:p>
            <a:pPr marL="342900" indent="-342900" algn="just">
              <a:spcBef>
                <a:spcPts val="500"/>
              </a:spcBef>
              <a:spcAft>
                <a:spcPct val="15000"/>
              </a:spcAft>
              <a:buFont typeface="Wingdings" pitchFamily="2" charset="2"/>
              <a:buChar char="v"/>
            </a:pPr>
            <a:r>
              <a:rPr lang="ru-RU" sz="2800" dirty="0" smtClean="0"/>
              <a:t>ребенок достаточно хорошо владеет устной речью, может выражать свои мысли и желания, может использовать речь для выражения своих мыслей, чувств и желаний, построения речевого высказывания в ситуации общения;</a:t>
            </a:r>
          </a:p>
          <a:p>
            <a:pPr marL="342900" indent="-342900" algn="just">
              <a:spcBef>
                <a:spcPts val="500"/>
              </a:spcBef>
              <a:spcAft>
                <a:spcPct val="15000"/>
              </a:spcAft>
              <a:buFont typeface="Wingdings" pitchFamily="2" charset="2"/>
              <a:buChar char="v"/>
            </a:pPr>
            <a:r>
              <a:rPr lang="ru-RU" sz="2800" dirty="0"/>
              <a:t>м</a:t>
            </a:r>
            <a:r>
              <a:rPr lang="ru-RU" sz="2800" dirty="0" smtClean="0"/>
              <a:t>ожет выделять звуки в словах, у ребенка складываются предпосылки грамотности</a:t>
            </a:r>
          </a:p>
          <a:p>
            <a:pPr>
              <a:spcBef>
                <a:spcPts val="500"/>
              </a:spcBef>
              <a:spcAft>
                <a:spcPct val="15000"/>
              </a:spcAft>
            </a:pPr>
            <a:endParaRPr lang="ru-RU" sz="3200" dirty="0" smtClean="0">
              <a:solidFill>
                <a:schemeClr val="hlink"/>
              </a:solidFill>
            </a:endParaRPr>
          </a:p>
          <a:p>
            <a:pPr>
              <a:spcBef>
                <a:spcPts val="200"/>
              </a:spcBef>
            </a:pPr>
            <a:endParaRPr lang="ru-RU" sz="3200" dirty="0" smtClean="0">
              <a:solidFill>
                <a:schemeClr val="hlink"/>
              </a:solidFill>
            </a:endParaRPr>
          </a:p>
        </p:txBody>
      </p:sp>
      <p:sp>
        <p:nvSpPr>
          <p:cNvPr id="31748" name="WordArt 4"/>
          <p:cNvSpPr>
            <a:spLocks noChangeArrowheads="1" noChangeShapeType="1" noTextEdit="1"/>
          </p:cNvSpPr>
          <p:nvPr/>
        </p:nvSpPr>
        <p:spPr bwMode="auto">
          <a:xfrm>
            <a:off x="2998788" y="228600"/>
            <a:ext cx="5853112" cy="11160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Дошкольный возраст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Содержимое 2"/>
          <p:cNvSpPr>
            <a:spLocks noGrp="1"/>
          </p:cNvSpPr>
          <p:nvPr>
            <p:ph type="subTitle" idx="1"/>
          </p:nvPr>
        </p:nvSpPr>
        <p:spPr>
          <a:xfrm>
            <a:off x="0" y="2197100"/>
            <a:ext cx="8458200" cy="2794000"/>
          </a:xfrm>
        </p:spPr>
        <p:txBody>
          <a:bodyPr>
            <a:normAutofit/>
          </a:bodyPr>
          <a:lstStyle/>
          <a:p>
            <a:pPr marL="990600" indent="-266700">
              <a:buFont typeface="Arial" charset="0"/>
              <a:buNone/>
              <a:defRPr/>
            </a:pPr>
            <a:r>
              <a:rPr lang="ru-RU" sz="2900" dirty="0" smtClean="0"/>
              <a:t> </a:t>
            </a:r>
            <a:r>
              <a:rPr lang="ru-RU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Речевое развитие</a:t>
            </a:r>
            <a:r>
              <a:rPr lang="ru-RU" sz="2800" dirty="0" smtClean="0"/>
              <a:t> – важнейшая составная часть содержания дошкольного образования, одна из 5 образовательных областей, включенных в основную образовательную программу  ДО. </a:t>
            </a:r>
          </a:p>
        </p:txBody>
      </p:sp>
      <p:sp>
        <p:nvSpPr>
          <p:cNvPr id="14338" name="WordArt 4"/>
          <p:cNvSpPr>
            <a:spLocks noChangeArrowheads="1" noChangeShapeType="1" noTextEdit="1"/>
          </p:cNvSpPr>
          <p:nvPr/>
        </p:nvSpPr>
        <p:spPr bwMode="auto">
          <a:xfrm>
            <a:off x="3848100" y="400050"/>
            <a:ext cx="27686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prstClr val="white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ФГОС </a:t>
            </a:r>
            <a:r>
              <a:rPr lang="ru-RU" sz="3600" b="1" kern="10" dirty="0" smtClean="0">
                <a:ln w="9525">
                  <a:solidFill>
                    <a:prstClr val="white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 ДО</a:t>
            </a:r>
            <a:endParaRPr lang="ru-RU" sz="3600" b="1" kern="10" dirty="0">
              <a:ln w="9525">
                <a:solidFill>
                  <a:prstClr val="white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0082"/>
                  </a:gs>
                  <a:gs pos="14999">
                    <a:srgbClr val="66008F"/>
                  </a:gs>
                  <a:gs pos="32500">
                    <a:srgbClr val="BA0066"/>
                  </a:gs>
                  <a:gs pos="45000">
                    <a:srgbClr val="FF0000"/>
                  </a:gs>
                  <a:gs pos="50000">
                    <a:srgbClr val="FF8200"/>
                  </a:gs>
                  <a:gs pos="55000">
                    <a:srgbClr val="FF0000"/>
                  </a:gs>
                  <a:gs pos="67500">
                    <a:srgbClr val="BA0066"/>
                  </a:gs>
                  <a:gs pos="85001">
                    <a:srgbClr val="66008F"/>
                  </a:gs>
                  <a:gs pos="100000">
                    <a:srgbClr val="000082"/>
                  </a:gs>
                </a:gsLst>
                <a:lin ang="0" scaled="1"/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63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Содержимое 2"/>
          <p:cNvSpPr>
            <a:spLocks noGrp="1"/>
          </p:cNvSpPr>
          <p:nvPr>
            <p:ph type="subTitle" idx="1"/>
          </p:nvPr>
        </p:nvSpPr>
        <p:spPr>
          <a:xfrm>
            <a:off x="330200" y="3314700"/>
            <a:ext cx="8389620" cy="2705100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1400"/>
              </a:spcBef>
              <a:spcAft>
                <a:spcPct val="15000"/>
              </a:spcAft>
              <a:buNone/>
            </a:pPr>
            <a:r>
              <a:rPr lang="ru-RU" sz="2800" dirty="0" smtClean="0"/>
              <a:t>Умение понимать речь других и стремление сделать понятной свою речь.</a:t>
            </a:r>
          </a:p>
          <a:p>
            <a:pPr marL="0" indent="0" algn="just">
              <a:spcBef>
                <a:spcPts val="1400"/>
              </a:spcBef>
              <a:spcAft>
                <a:spcPct val="15000"/>
              </a:spcAft>
              <a:buNone/>
            </a:pPr>
            <a:r>
              <a:rPr lang="ru-RU" sz="2800" dirty="0" smtClean="0"/>
              <a:t>Право свободного общения, возможность приобретения опыта свободного высказывания своих идей, </a:t>
            </a:r>
            <a:r>
              <a:rPr lang="ru-RU" sz="2800" dirty="0"/>
              <a:t>с</a:t>
            </a:r>
            <a:r>
              <a:rPr lang="ru-RU" sz="2800" dirty="0" smtClean="0"/>
              <a:t>уждений.</a:t>
            </a:r>
          </a:p>
          <a:p>
            <a:endParaRPr lang="ru-RU" sz="3600" dirty="0" smtClean="0">
              <a:solidFill>
                <a:srgbClr val="0066CC"/>
              </a:solidFill>
            </a:endParaRPr>
          </a:p>
        </p:txBody>
      </p:sp>
      <p:sp>
        <p:nvSpPr>
          <p:cNvPr id="33797" name="WordArt 5"/>
          <p:cNvSpPr>
            <a:spLocks noChangeArrowheads="1" noChangeShapeType="1" noTextEdit="1"/>
          </p:cNvSpPr>
          <p:nvPr/>
        </p:nvSpPr>
        <p:spPr bwMode="auto">
          <a:xfrm>
            <a:off x="2984500" y="211138"/>
            <a:ext cx="5257799" cy="11096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коммуникативная</a:t>
            </a:r>
            <a:endParaRPr lang="ru-RU" sz="3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0082"/>
                  </a:gs>
                  <a:gs pos="14999">
                    <a:srgbClr val="66008F"/>
                  </a:gs>
                  <a:gs pos="32500">
                    <a:srgbClr val="BA0066"/>
                  </a:gs>
                  <a:gs pos="45000">
                    <a:srgbClr val="FF0000"/>
                  </a:gs>
                  <a:gs pos="50000">
                    <a:srgbClr val="FF8200"/>
                  </a:gs>
                  <a:gs pos="55000">
                    <a:srgbClr val="FF0000"/>
                  </a:gs>
                  <a:gs pos="67500">
                    <a:srgbClr val="BA0066"/>
                  </a:gs>
                  <a:gs pos="85001">
                    <a:srgbClr val="66008F"/>
                  </a:gs>
                  <a:gs pos="100000">
                    <a:srgbClr val="000082"/>
                  </a:gs>
                </a:gsLst>
                <a:lin ang="0" scaled="1"/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Calibri"/>
            </a:endParaRPr>
          </a:p>
        </p:txBody>
      </p:sp>
      <p:sp>
        <p:nvSpPr>
          <p:cNvPr id="33798" name="WordArt 6"/>
          <p:cNvSpPr>
            <a:spLocks noChangeArrowheads="1" noChangeShapeType="1" noTextEdit="1"/>
          </p:cNvSpPr>
          <p:nvPr/>
        </p:nvSpPr>
        <p:spPr bwMode="auto">
          <a:xfrm>
            <a:off x="2235199" y="1547495"/>
            <a:ext cx="6007099" cy="9763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  компетентность</a:t>
            </a:r>
            <a:endParaRPr lang="ru-RU" sz="3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0082"/>
                  </a:gs>
                  <a:gs pos="14999">
                    <a:srgbClr val="66008F"/>
                  </a:gs>
                  <a:gs pos="32500">
                    <a:srgbClr val="BA0066"/>
                  </a:gs>
                  <a:gs pos="45000">
                    <a:srgbClr val="FF0000"/>
                  </a:gs>
                  <a:gs pos="50000">
                    <a:srgbClr val="FF8200"/>
                  </a:gs>
                  <a:gs pos="55000">
                    <a:srgbClr val="FF0000"/>
                  </a:gs>
                  <a:gs pos="67500">
                    <a:srgbClr val="BA0066"/>
                  </a:gs>
                  <a:gs pos="85001">
                    <a:srgbClr val="66008F"/>
                  </a:gs>
                  <a:gs pos="100000">
                    <a:srgbClr val="000082"/>
                  </a:gs>
                </a:gsLst>
                <a:lin ang="0" scaled="1"/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30808" y="1975803"/>
            <a:ext cx="6858000" cy="2387600"/>
          </a:xfrm>
        </p:spPr>
        <p:txBody>
          <a:bodyPr>
            <a:normAutofit fontScale="90000"/>
          </a:bodyPr>
          <a:lstStyle/>
          <a:p>
            <a:r>
              <a:rPr lang="ru-RU" sz="8000" b="1" dirty="0" smtClean="0">
                <a:solidFill>
                  <a:srgbClr val="FFFF00"/>
                </a:solidFill>
              </a:rPr>
              <a:t>СПАСИБО </a:t>
            </a:r>
            <a:br>
              <a:rPr lang="ru-RU" sz="8000" b="1" dirty="0" smtClean="0">
                <a:solidFill>
                  <a:srgbClr val="FFFF00"/>
                </a:solidFill>
              </a:rPr>
            </a:br>
            <a:r>
              <a:rPr lang="ru-RU" sz="8000" b="1" dirty="0" smtClean="0">
                <a:solidFill>
                  <a:srgbClr val="FFFF00"/>
                </a:solidFill>
              </a:rPr>
              <a:t>за внимание!</a:t>
            </a:r>
            <a:endParaRPr lang="ru-RU" sz="8000" b="1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3332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Содержимое 2"/>
          <p:cNvSpPr>
            <a:spLocks noGrp="1"/>
          </p:cNvSpPr>
          <p:nvPr>
            <p:ph type="subTitle" idx="1"/>
          </p:nvPr>
        </p:nvSpPr>
        <p:spPr>
          <a:xfrm>
            <a:off x="330200" y="2108200"/>
            <a:ext cx="8293100" cy="3556000"/>
          </a:xfrm>
        </p:spPr>
        <p:txBody>
          <a:bodyPr>
            <a:normAutofit lnSpcReduction="10000"/>
          </a:bodyPr>
          <a:lstStyle/>
          <a:p>
            <a:pPr marL="990600" indent="-266700" algn="just">
              <a:defRPr/>
            </a:pPr>
            <a:r>
              <a:rPr lang="ru-RU" sz="2400" dirty="0" smtClean="0"/>
              <a:t>становление </a:t>
            </a:r>
            <a:r>
              <a:rPr lang="ru-RU" sz="2400" dirty="0"/>
              <a:t>начальной </a:t>
            </a:r>
            <a:r>
              <a:rPr lang="ru-RU" sz="2400" dirty="0" smtClean="0"/>
              <a:t>коммуникативной компетентности </a:t>
            </a:r>
            <a:r>
              <a:rPr lang="ru-RU" sz="2400" dirty="0"/>
              <a:t>ребенка. </a:t>
            </a:r>
            <a:endParaRPr lang="ru-RU" sz="2400" dirty="0" smtClean="0"/>
          </a:p>
          <a:p>
            <a:pPr marL="990600" indent="-266700" algn="just">
              <a:defRPr/>
            </a:pPr>
            <a:endParaRPr lang="ru-RU" sz="2000" dirty="0" smtClean="0"/>
          </a:p>
          <a:p>
            <a:pPr marL="990600" indent="-266700" algn="just">
              <a:defRPr/>
            </a:pPr>
            <a:r>
              <a:rPr lang="ru-RU" sz="2000" dirty="0" smtClean="0"/>
              <a:t> </a:t>
            </a:r>
            <a:r>
              <a:rPr lang="ru-RU" sz="1800" dirty="0" smtClean="0"/>
              <a:t>Речь </a:t>
            </a:r>
            <a:r>
              <a:rPr lang="ru-RU" sz="1800" dirty="0"/>
              <a:t>становится универсальным средством общения ребенка с окружающими людьми: старший дошкольник может общаться с людьми разного возраста, пола, социального положения. Это предполагает свободное владение языком на уровне устной </a:t>
            </a:r>
            <a:r>
              <a:rPr lang="ru-RU" sz="1800" dirty="0" smtClean="0"/>
              <a:t>речи</a:t>
            </a:r>
            <a:r>
              <a:rPr lang="ru-RU" sz="1800" dirty="0"/>
              <a:t>.</a:t>
            </a:r>
            <a:endParaRPr lang="ru-RU" sz="1800" dirty="0" smtClean="0"/>
          </a:p>
          <a:p>
            <a:pPr marL="990600" indent="-266700" algn="just">
              <a:defRPr/>
            </a:pPr>
            <a:endParaRPr lang="ru-RU" sz="2400" dirty="0" smtClean="0"/>
          </a:p>
          <a:p>
            <a:pPr marL="990600" indent="-266700" algn="just">
              <a:defRPr/>
            </a:pPr>
            <a:r>
              <a:rPr lang="ru-RU" sz="2400" dirty="0" smtClean="0"/>
              <a:t>Цель </a:t>
            </a:r>
            <a:r>
              <a:rPr lang="ru-RU" sz="2400" dirty="0"/>
              <a:t>- формирование устной речи и навыков речевого общения</a:t>
            </a:r>
          </a:p>
          <a:p>
            <a:pPr marL="990600" indent="-266700" algn="just">
              <a:defRPr/>
            </a:pPr>
            <a:endParaRPr lang="ru-RU" sz="2000" dirty="0"/>
          </a:p>
          <a:p>
            <a:pPr marL="990600" indent="-266700" algn="just">
              <a:defRPr/>
            </a:pPr>
            <a:endParaRPr lang="ru-RU" sz="2000" dirty="0" smtClean="0"/>
          </a:p>
        </p:txBody>
      </p:sp>
      <p:sp>
        <p:nvSpPr>
          <p:cNvPr id="14338" name="WordArt 4"/>
          <p:cNvSpPr>
            <a:spLocks noChangeArrowheads="1" noChangeShapeType="1" noTextEdit="1"/>
          </p:cNvSpPr>
          <p:nvPr/>
        </p:nvSpPr>
        <p:spPr bwMode="auto">
          <a:xfrm>
            <a:off x="3111500" y="292100"/>
            <a:ext cx="5245100" cy="1352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Цель </a:t>
            </a:r>
          </a:p>
          <a:p>
            <a:pPr algn="ctr"/>
            <a:r>
              <a:rPr lang="ru-RU" sz="36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речевого развития </a:t>
            </a:r>
            <a:endParaRPr lang="ru-RU" sz="3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0082"/>
                  </a:gs>
                  <a:gs pos="14999">
                    <a:srgbClr val="66008F"/>
                  </a:gs>
                  <a:gs pos="32500">
                    <a:srgbClr val="BA0066"/>
                  </a:gs>
                  <a:gs pos="45000">
                    <a:srgbClr val="FF0000"/>
                  </a:gs>
                  <a:gs pos="50000">
                    <a:srgbClr val="FF8200"/>
                  </a:gs>
                  <a:gs pos="55000">
                    <a:srgbClr val="FF0000"/>
                  </a:gs>
                  <a:gs pos="67500">
                    <a:srgbClr val="BA0066"/>
                  </a:gs>
                  <a:gs pos="85001">
                    <a:srgbClr val="66008F"/>
                  </a:gs>
                  <a:gs pos="100000">
                    <a:srgbClr val="000082"/>
                  </a:gs>
                </a:gsLst>
                <a:lin ang="0" scaled="1"/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053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Содержимое 2"/>
          <p:cNvSpPr>
            <a:spLocks noGrp="1"/>
          </p:cNvSpPr>
          <p:nvPr>
            <p:ph type="subTitle" idx="1"/>
          </p:nvPr>
        </p:nvSpPr>
        <p:spPr>
          <a:xfrm>
            <a:off x="368300" y="2565399"/>
            <a:ext cx="8387842" cy="3467101"/>
          </a:xfrm>
        </p:spPr>
        <p:txBody>
          <a:bodyPr>
            <a:normAutofit lnSpcReduction="10000"/>
          </a:bodyPr>
          <a:lstStyle/>
          <a:p>
            <a:pPr lvl="0" algn="ctr">
              <a:buClr>
                <a:srgbClr val="FF8600"/>
              </a:buClr>
            </a:pPr>
            <a:r>
              <a:rPr lang="ru-RU" sz="2600" dirty="0" smtClean="0">
                <a:solidFill>
                  <a:srgbClr val="FFFF00"/>
                </a:solidFill>
              </a:rPr>
              <a:t> </a:t>
            </a:r>
            <a:r>
              <a:rPr lang="ru-RU" sz="3200" b="1" dirty="0">
                <a:solidFill>
                  <a:srgbClr val="6187E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ФГОС  ДО        (раздел </a:t>
            </a:r>
            <a:r>
              <a:rPr lang="en-US" sz="3200" b="1" dirty="0">
                <a:solidFill>
                  <a:srgbClr val="6187E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II</a:t>
            </a:r>
            <a:r>
              <a:rPr lang="ru-RU" sz="3200" b="1" dirty="0">
                <a:solidFill>
                  <a:srgbClr val="6187E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п. 2.6)</a:t>
            </a:r>
          </a:p>
          <a:p>
            <a:pPr marL="457200" lvl="0" indent="-457200" algn="just">
              <a:spcBef>
                <a:spcPts val="800"/>
              </a:spcBef>
              <a:spcAft>
                <a:spcPct val="15000"/>
              </a:spcAft>
              <a:buClr>
                <a:srgbClr val="FF8600"/>
              </a:buClr>
              <a:buFont typeface="Wingdings" pitchFamily="2" charset="2"/>
              <a:buChar char="v"/>
            </a:pPr>
            <a:r>
              <a:rPr lang="ru-RU" sz="2600" dirty="0">
                <a:solidFill>
                  <a:srgbClr val="00B0F0"/>
                </a:solidFill>
              </a:rPr>
              <a:t>владение речью как средством общения и культуры; </a:t>
            </a:r>
          </a:p>
          <a:p>
            <a:pPr marL="457200" lvl="0" indent="-457200" algn="just">
              <a:spcBef>
                <a:spcPts val="800"/>
              </a:spcBef>
              <a:spcAft>
                <a:spcPct val="15000"/>
              </a:spcAft>
              <a:buClr>
                <a:srgbClr val="FF8600"/>
              </a:buClr>
              <a:buFont typeface="Wingdings" pitchFamily="2" charset="2"/>
              <a:buChar char="v"/>
            </a:pPr>
            <a:r>
              <a:rPr lang="ru-RU" sz="2600" dirty="0">
                <a:solidFill>
                  <a:prstClr val="white"/>
                </a:solidFill>
              </a:rPr>
              <a:t>обогащение активного словаря;</a:t>
            </a:r>
          </a:p>
          <a:p>
            <a:pPr marL="457200" lvl="0" indent="-457200" algn="just">
              <a:spcBef>
                <a:spcPts val="800"/>
              </a:spcBef>
              <a:spcAft>
                <a:spcPct val="15000"/>
              </a:spcAft>
              <a:buClr>
                <a:srgbClr val="FF8600"/>
              </a:buClr>
              <a:buFont typeface="Wingdings" pitchFamily="2" charset="2"/>
              <a:buChar char="v"/>
            </a:pPr>
            <a:r>
              <a:rPr lang="ru-RU" sz="2600" dirty="0">
                <a:solidFill>
                  <a:prstClr val="white"/>
                </a:solidFill>
              </a:rPr>
              <a:t>развитие связной, грамматически правильной диалогической и монологической речи;</a:t>
            </a:r>
          </a:p>
          <a:p>
            <a:pPr marL="457200" lvl="0" indent="-457200" algn="just">
              <a:spcBef>
                <a:spcPts val="800"/>
              </a:spcBef>
              <a:spcAft>
                <a:spcPct val="15000"/>
              </a:spcAft>
              <a:buClr>
                <a:srgbClr val="FF8600"/>
              </a:buClr>
              <a:buFont typeface="Wingdings" pitchFamily="2" charset="2"/>
              <a:buChar char="v"/>
            </a:pPr>
            <a:r>
              <a:rPr lang="ru-RU" sz="2600" dirty="0">
                <a:solidFill>
                  <a:prstClr val="white"/>
                </a:solidFill>
              </a:rPr>
              <a:t>развитие речевого творчества;</a:t>
            </a:r>
          </a:p>
          <a:p>
            <a:pPr algn="just">
              <a:lnSpc>
                <a:spcPct val="115000"/>
              </a:lnSpc>
              <a:spcBef>
                <a:spcPts val="800"/>
              </a:spcBef>
            </a:pPr>
            <a:endParaRPr lang="ru-RU" sz="2600" dirty="0" smtClean="0">
              <a:solidFill>
                <a:srgbClr val="FFFF00"/>
              </a:solidFill>
            </a:endParaRPr>
          </a:p>
        </p:txBody>
      </p:sp>
      <p:sp>
        <p:nvSpPr>
          <p:cNvPr id="15362" name="WordArt 4"/>
          <p:cNvSpPr>
            <a:spLocks noChangeArrowheads="1" noChangeShapeType="1" noTextEdit="1"/>
          </p:cNvSpPr>
          <p:nvPr/>
        </p:nvSpPr>
        <p:spPr bwMode="auto">
          <a:xfrm>
            <a:off x="2705101" y="317500"/>
            <a:ext cx="5689600" cy="1676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prstClr val="white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С</a:t>
            </a:r>
            <a:r>
              <a:rPr lang="ru-RU" sz="3600" b="1" kern="10" dirty="0" smtClean="0">
                <a:ln w="9525">
                  <a:solidFill>
                    <a:prstClr val="white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одержание </a:t>
            </a:r>
          </a:p>
          <a:p>
            <a:pPr algn="ctr"/>
            <a:r>
              <a:rPr lang="ru-RU" sz="3600" b="1" kern="10" dirty="0" smtClean="0">
                <a:ln w="9525">
                  <a:solidFill>
                    <a:prstClr val="white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речевого развития</a:t>
            </a:r>
          </a:p>
        </p:txBody>
      </p:sp>
    </p:spTree>
    <p:extLst>
      <p:ext uri="{BB962C8B-B14F-4D97-AF65-F5344CB8AC3E}">
        <p14:creationId xmlns:p14="http://schemas.microsoft.com/office/powerpoint/2010/main" xmlns="" val="364408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Содержимое 2"/>
          <p:cNvSpPr>
            <a:spLocks noGrp="1"/>
          </p:cNvSpPr>
          <p:nvPr>
            <p:ph type="subTitle" idx="1"/>
          </p:nvPr>
        </p:nvSpPr>
        <p:spPr>
          <a:xfrm>
            <a:off x="342900" y="2451099"/>
            <a:ext cx="8413242" cy="3581401"/>
          </a:xfrm>
        </p:spPr>
        <p:txBody>
          <a:bodyPr>
            <a:normAutofit fontScale="92500"/>
          </a:bodyPr>
          <a:lstStyle/>
          <a:p>
            <a:pPr lvl="0" algn="ctr">
              <a:buClr>
                <a:srgbClr val="FF8600"/>
              </a:buClr>
            </a:pPr>
            <a:r>
              <a:rPr lang="ru-RU" sz="2600" dirty="0" smtClean="0">
                <a:solidFill>
                  <a:srgbClr val="FFFF00"/>
                </a:solidFill>
              </a:rPr>
              <a:t> </a:t>
            </a:r>
            <a:r>
              <a:rPr lang="ru-RU" sz="3200" b="1" dirty="0">
                <a:solidFill>
                  <a:srgbClr val="6187E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ФГОС  ДО        (раздел </a:t>
            </a:r>
            <a:r>
              <a:rPr lang="en-US" sz="3200" b="1" dirty="0">
                <a:solidFill>
                  <a:srgbClr val="6187E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II</a:t>
            </a:r>
            <a:r>
              <a:rPr lang="ru-RU" sz="3200" b="1" dirty="0">
                <a:solidFill>
                  <a:srgbClr val="6187E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п. 2.6)</a:t>
            </a:r>
          </a:p>
          <a:p>
            <a:pPr marL="457200" lvl="0" indent="-457200" algn="just">
              <a:spcBef>
                <a:spcPts val="800"/>
              </a:spcBef>
              <a:spcAft>
                <a:spcPct val="15000"/>
              </a:spcAft>
              <a:buClr>
                <a:srgbClr val="FF8600"/>
              </a:buClr>
              <a:buFont typeface="Wingdings" pitchFamily="2" charset="2"/>
              <a:buChar char="v"/>
            </a:pPr>
            <a:r>
              <a:rPr lang="ru-RU" sz="2600" dirty="0">
                <a:solidFill>
                  <a:prstClr val="white"/>
                </a:solidFill>
              </a:rPr>
              <a:t>р</a:t>
            </a:r>
            <a:r>
              <a:rPr lang="ru-RU" sz="2600" dirty="0" smtClean="0">
                <a:solidFill>
                  <a:prstClr val="white"/>
                </a:solidFill>
              </a:rPr>
              <a:t>азвитие звуковой и интонационной культуры речи, фонематического слуха;</a:t>
            </a:r>
            <a:endParaRPr lang="ru-RU" sz="2600" dirty="0">
              <a:solidFill>
                <a:prstClr val="white"/>
              </a:solidFill>
            </a:endParaRPr>
          </a:p>
          <a:p>
            <a:pPr marL="457200" lvl="0" indent="-457200" algn="just">
              <a:spcBef>
                <a:spcPts val="800"/>
              </a:spcBef>
              <a:spcAft>
                <a:spcPct val="15000"/>
              </a:spcAft>
              <a:buClr>
                <a:srgbClr val="FF8600"/>
              </a:buClr>
              <a:buFont typeface="Wingdings" pitchFamily="2" charset="2"/>
              <a:buChar char="v"/>
            </a:pPr>
            <a:r>
              <a:rPr lang="ru-RU" sz="2600" dirty="0">
                <a:solidFill>
                  <a:prstClr val="white"/>
                </a:solidFill>
              </a:rPr>
              <a:t>з</a:t>
            </a:r>
            <a:r>
              <a:rPr lang="ru-RU" sz="2600" dirty="0" smtClean="0">
                <a:solidFill>
                  <a:prstClr val="white"/>
                </a:solidFill>
              </a:rPr>
              <a:t>накомство с книжной культурой, детской литературой, понимание на слух текстов различных жанров детской литературы;</a:t>
            </a:r>
            <a:endParaRPr lang="ru-RU" sz="2600" dirty="0">
              <a:solidFill>
                <a:prstClr val="white"/>
              </a:solidFill>
            </a:endParaRPr>
          </a:p>
          <a:p>
            <a:pPr marL="457200" lvl="0" indent="-457200" algn="just">
              <a:spcBef>
                <a:spcPts val="800"/>
              </a:spcBef>
              <a:spcAft>
                <a:spcPct val="15000"/>
              </a:spcAft>
              <a:buClr>
                <a:srgbClr val="FF8600"/>
              </a:buClr>
              <a:buFont typeface="Wingdings" pitchFamily="2" charset="2"/>
              <a:buChar char="v"/>
            </a:pPr>
            <a:r>
              <a:rPr lang="ru-RU" sz="2600" dirty="0">
                <a:solidFill>
                  <a:prstClr val="white"/>
                </a:solidFill>
              </a:rPr>
              <a:t>ф</a:t>
            </a:r>
            <a:r>
              <a:rPr lang="ru-RU" sz="2600" dirty="0" smtClean="0">
                <a:solidFill>
                  <a:prstClr val="white"/>
                </a:solidFill>
              </a:rPr>
              <a:t>ормирование звуковой аналитико-синтетической активности как предпосылки обучения грамоте</a:t>
            </a:r>
            <a:endParaRPr lang="ru-RU" sz="2600" dirty="0">
              <a:solidFill>
                <a:prstClr val="white"/>
              </a:solidFill>
            </a:endParaRPr>
          </a:p>
          <a:p>
            <a:pPr marL="457200" lvl="0" indent="-457200" algn="just">
              <a:spcBef>
                <a:spcPts val="800"/>
              </a:spcBef>
              <a:spcAft>
                <a:spcPct val="15000"/>
              </a:spcAft>
              <a:buClr>
                <a:srgbClr val="FF8600"/>
              </a:buClr>
              <a:buFont typeface="Wingdings" pitchFamily="2" charset="2"/>
              <a:buChar char="v"/>
            </a:pPr>
            <a:endParaRPr lang="ru-RU" sz="2600" dirty="0">
              <a:solidFill>
                <a:prstClr val="white"/>
              </a:solidFill>
            </a:endParaRPr>
          </a:p>
          <a:p>
            <a:pPr algn="just">
              <a:lnSpc>
                <a:spcPct val="115000"/>
              </a:lnSpc>
              <a:spcBef>
                <a:spcPts val="800"/>
              </a:spcBef>
            </a:pPr>
            <a:endParaRPr lang="ru-RU" sz="2600" dirty="0" smtClean="0">
              <a:solidFill>
                <a:srgbClr val="FFFF00"/>
              </a:solidFill>
            </a:endParaRPr>
          </a:p>
        </p:txBody>
      </p:sp>
      <p:sp>
        <p:nvSpPr>
          <p:cNvPr id="15362" name="WordArt 4"/>
          <p:cNvSpPr>
            <a:spLocks noChangeArrowheads="1" noChangeShapeType="1" noTextEdit="1"/>
          </p:cNvSpPr>
          <p:nvPr/>
        </p:nvSpPr>
        <p:spPr bwMode="auto">
          <a:xfrm>
            <a:off x="2705101" y="317500"/>
            <a:ext cx="5689600" cy="1676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prstClr val="white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С</a:t>
            </a:r>
            <a:r>
              <a:rPr lang="ru-RU" sz="3600" b="1" kern="10" dirty="0" smtClean="0">
                <a:ln w="9525">
                  <a:solidFill>
                    <a:prstClr val="white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одержание </a:t>
            </a:r>
          </a:p>
          <a:p>
            <a:pPr algn="ctr"/>
            <a:r>
              <a:rPr lang="ru-RU" sz="3600" b="1" kern="10" dirty="0" smtClean="0">
                <a:ln w="9525">
                  <a:solidFill>
                    <a:prstClr val="white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речевого развития</a:t>
            </a:r>
          </a:p>
        </p:txBody>
      </p:sp>
    </p:spTree>
    <p:extLst>
      <p:ext uri="{BB962C8B-B14F-4D97-AF65-F5344CB8AC3E}">
        <p14:creationId xmlns:p14="http://schemas.microsoft.com/office/powerpoint/2010/main" xmlns="" val="2887342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Содержимое 2"/>
          <p:cNvSpPr>
            <a:spLocks noGrp="1"/>
          </p:cNvSpPr>
          <p:nvPr>
            <p:ph type="subTitle" idx="1"/>
          </p:nvPr>
        </p:nvSpPr>
        <p:spPr>
          <a:xfrm>
            <a:off x="88900" y="2247900"/>
            <a:ext cx="8534400" cy="3416300"/>
          </a:xfrm>
        </p:spPr>
        <p:txBody>
          <a:bodyPr>
            <a:normAutofit/>
          </a:bodyPr>
          <a:lstStyle/>
          <a:p>
            <a:pPr marL="990600" indent="-266700" algn="just">
              <a:defRPr/>
            </a:pPr>
            <a:endParaRPr lang="ru-RU" sz="2000" dirty="0" smtClean="0"/>
          </a:p>
          <a:p>
            <a:pPr marL="990600" indent="-266700" algn="just">
              <a:defRPr/>
            </a:pPr>
            <a:r>
              <a:rPr lang="ru-RU" sz="2400" dirty="0" smtClean="0"/>
              <a:t>Речь </a:t>
            </a:r>
            <a:r>
              <a:rPr lang="ru-RU" sz="2400" dirty="0"/>
              <a:t>– это, прежде всего средство общения, средство высказывания и понимания.  </a:t>
            </a:r>
          </a:p>
          <a:p>
            <a:pPr marL="990600" indent="-266700" algn="just">
              <a:defRPr/>
            </a:pPr>
            <a:r>
              <a:rPr lang="ru-RU" sz="2400" dirty="0"/>
              <a:t>Общение с окружающими осуществляется при помощи связной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/>
              <a:t>речи. </a:t>
            </a:r>
          </a:p>
          <a:p>
            <a:pPr marL="990600" indent="-266700" algn="just">
              <a:defRPr/>
            </a:pPr>
            <a:endParaRPr lang="ru-RU" sz="2000" dirty="0" smtClean="0"/>
          </a:p>
        </p:txBody>
      </p:sp>
      <p:sp>
        <p:nvSpPr>
          <p:cNvPr id="14338" name="WordArt 4"/>
          <p:cNvSpPr>
            <a:spLocks noChangeArrowheads="1" noChangeShapeType="1" noTextEdit="1"/>
          </p:cNvSpPr>
          <p:nvPr/>
        </p:nvSpPr>
        <p:spPr bwMode="auto">
          <a:xfrm>
            <a:off x="2590800" y="304800"/>
            <a:ext cx="5765800" cy="1543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Связная речь </a:t>
            </a:r>
          </a:p>
          <a:p>
            <a:pPr algn="ctr"/>
            <a:r>
              <a:rPr lang="ru-RU" sz="36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как средство общения</a:t>
            </a:r>
            <a:endParaRPr lang="ru-RU" sz="3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0082"/>
                  </a:gs>
                  <a:gs pos="14999">
                    <a:srgbClr val="66008F"/>
                  </a:gs>
                  <a:gs pos="32500">
                    <a:srgbClr val="BA0066"/>
                  </a:gs>
                  <a:gs pos="45000">
                    <a:srgbClr val="FF0000"/>
                  </a:gs>
                  <a:gs pos="50000">
                    <a:srgbClr val="FF8200"/>
                  </a:gs>
                  <a:gs pos="55000">
                    <a:srgbClr val="FF0000"/>
                  </a:gs>
                  <a:gs pos="67500">
                    <a:srgbClr val="BA0066"/>
                  </a:gs>
                  <a:gs pos="85001">
                    <a:srgbClr val="66008F"/>
                  </a:gs>
                  <a:gs pos="100000">
                    <a:srgbClr val="000082"/>
                  </a:gs>
                </a:gsLst>
                <a:lin ang="0" scaled="1"/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50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Содержимое 2"/>
          <p:cNvSpPr>
            <a:spLocks noGrp="1"/>
          </p:cNvSpPr>
          <p:nvPr>
            <p:ph type="subTitle" idx="1"/>
          </p:nvPr>
        </p:nvSpPr>
        <p:spPr>
          <a:xfrm>
            <a:off x="88900" y="2120900"/>
            <a:ext cx="8534400" cy="3924300"/>
          </a:xfrm>
        </p:spPr>
        <p:txBody>
          <a:bodyPr>
            <a:normAutofit fontScale="62500" lnSpcReduction="20000"/>
          </a:bodyPr>
          <a:lstStyle/>
          <a:p>
            <a:pPr marL="990600" indent="-266700" algn="just">
              <a:defRPr/>
            </a:pPr>
            <a:endParaRPr lang="ru-RU" sz="2000" dirty="0" smtClean="0"/>
          </a:p>
          <a:p>
            <a:pPr marL="990600" indent="-266700">
              <a:defRPr/>
            </a:pPr>
            <a:r>
              <a:rPr lang="ru-RU" sz="2900" dirty="0" smtClean="0"/>
              <a:t>Общение </a:t>
            </a:r>
            <a:r>
              <a:rPr lang="ru-RU" sz="2900" dirty="0"/>
              <a:t>– взаимодействие двух (и более) людей, направленное на согласование и объединение их усилий с целью налаживания отношений и достижения общего результата (М. И. Лисина). </a:t>
            </a:r>
            <a:endParaRPr lang="ru-RU" sz="2900" dirty="0" smtClean="0"/>
          </a:p>
          <a:p>
            <a:pPr marL="990600" indent="-266700">
              <a:defRPr/>
            </a:pPr>
            <a:endParaRPr lang="ru-RU" sz="2900" dirty="0"/>
          </a:p>
          <a:p>
            <a:pPr marL="990600" indent="-266700">
              <a:defRPr/>
            </a:pPr>
            <a:r>
              <a:rPr lang="ru-RU" sz="2900" dirty="0">
                <a:solidFill>
                  <a:srgbClr val="00B0F0"/>
                </a:solidFill>
              </a:rPr>
              <a:t>Общение – сложный и многогранный феномен жизнедеятельности человека, выступающий одновременно как: </a:t>
            </a:r>
          </a:p>
          <a:p>
            <a:pPr marL="1181100" indent="-457200">
              <a:buFont typeface="Wingdings" pitchFamily="2" charset="2"/>
              <a:buChar char="v"/>
              <a:defRPr/>
            </a:pPr>
            <a:r>
              <a:rPr lang="ru-RU" sz="2600" dirty="0"/>
              <a:t>процесс взаимодействия людей; </a:t>
            </a:r>
          </a:p>
          <a:p>
            <a:pPr marL="1181100" indent="-457200">
              <a:buFont typeface="Wingdings" pitchFamily="2" charset="2"/>
              <a:buChar char="v"/>
              <a:defRPr/>
            </a:pPr>
            <a:r>
              <a:rPr lang="ru-RU" sz="2600" dirty="0"/>
              <a:t>информационный процесс (обмен информацией, деятельностью, ее результатами, опытом); </a:t>
            </a:r>
          </a:p>
          <a:p>
            <a:pPr marL="1181100" indent="-457200">
              <a:buFont typeface="Wingdings" pitchFamily="2" charset="2"/>
              <a:buChar char="v"/>
              <a:defRPr/>
            </a:pPr>
            <a:r>
              <a:rPr lang="ru-RU" sz="2600" dirty="0"/>
              <a:t>средство и условие передачи и усвоения социального опыта; </a:t>
            </a:r>
          </a:p>
          <a:p>
            <a:pPr marL="1181100" indent="-457200">
              <a:buFont typeface="Wingdings" pitchFamily="2" charset="2"/>
              <a:buChar char="v"/>
              <a:defRPr/>
            </a:pPr>
            <a:r>
              <a:rPr lang="ru-RU" sz="2600" dirty="0"/>
              <a:t>отношение людей друг к другу; </a:t>
            </a:r>
          </a:p>
          <a:p>
            <a:pPr marL="1181100" indent="-457200">
              <a:buFont typeface="Wingdings" pitchFamily="2" charset="2"/>
              <a:buChar char="v"/>
              <a:defRPr/>
            </a:pPr>
            <a:r>
              <a:rPr lang="ru-RU" sz="2600" dirty="0"/>
              <a:t>процесс взаимовлияния людей друг на друга; </a:t>
            </a:r>
          </a:p>
          <a:p>
            <a:pPr marL="1181100" indent="-457200">
              <a:buFont typeface="Wingdings" pitchFamily="2" charset="2"/>
              <a:buChar char="v"/>
              <a:defRPr/>
            </a:pPr>
            <a:r>
              <a:rPr lang="ru-RU" sz="2600" dirty="0"/>
              <a:t>сопереживание и взаимопонимание людей               </a:t>
            </a:r>
            <a:r>
              <a:rPr lang="ru-RU" sz="2900" dirty="0"/>
              <a:t>                                    </a:t>
            </a:r>
          </a:p>
          <a:p>
            <a:pPr marL="723900">
              <a:defRPr/>
            </a:pPr>
            <a:r>
              <a:rPr lang="ru-RU" sz="2900" dirty="0" smtClean="0">
                <a:solidFill>
                  <a:srgbClr val="00B0F0"/>
                </a:solidFill>
              </a:rPr>
              <a:t>(</a:t>
            </a:r>
            <a:r>
              <a:rPr lang="ru-RU" sz="2900" dirty="0">
                <a:solidFill>
                  <a:srgbClr val="00B0F0"/>
                </a:solidFill>
              </a:rPr>
              <a:t>Б. Ф. </a:t>
            </a:r>
            <a:r>
              <a:rPr lang="ru-RU" sz="2900" dirty="0" err="1">
                <a:solidFill>
                  <a:srgbClr val="00B0F0"/>
                </a:solidFill>
              </a:rPr>
              <a:t>Парыгин</a:t>
            </a:r>
            <a:r>
              <a:rPr lang="ru-RU" sz="2900" dirty="0">
                <a:solidFill>
                  <a:srgbClr val="00B0F0"/>
                </a:solidFill>
              </a:rPr>
              <a:t>, В. Н. Панферов, Б. Ф. </a:t>
            </a:r>
            <a:r>
              <a:rPr lang="ru-RU" sz="2900" dirty="0" err="1">
                <a:solidFill>
                  <a:srgbClr val="00B0F0"/>
                </a:solidFill>
              </a:rPr>
              <a:t>Бодалев</a:t>
            </a:r>
            <a:r>
              <a:rPr lang="ru-RU" sz="2900" dirty="0">
                <a:solidFill>
                  <a:srgbClr val="00B0F0"/>
                </a:solidFill>
              </a:rPr>
              <a:t>, А. А. Леонтьев и др.).</a:t>
            </a:r>
          </a:p>
          <a:p>
            <a:pPr marL="990600" indent="-266700" algn="just">
              <a:defRPr/>
            </a:pPr>
            <a:endParaRPr lang="ru-RU" sz="2900" dirty="0">
              <a:solidFill>
                <a:srgbClr val="00B0F0"/>
              </a:solidFill>
            </a:endParaRPr>
          </a:p>
          <a:p>
            <a:pPr marL="990600" indent="-266700" algn="just">
              <a:defRPr/>
            </a:pPr>
            <a:endParaRPr lang="ru-RU" sz="2900" dirty="0" smtClean="0">
              <a:solidFill>
                <a:srgbClr val="00B0F0"/>
              </a:solidFill>
            </a:endParaRPr>
          </a:p>
        </p:txBody>
      </p:sp>
      <p:sp>
        <p:nvSpPr>
          <p:cNvPr id="14338" name="WordArt 4"/>
          <p:cNvSpPr>
            <a:spLocks noChangeArrowheads="1" noChangeShapeType="1" noTextEdit="1"/>
          </p:cNvSpPr>
          <p:nvPr/>
        </p:nvSpPr>
        <p:spPr bwMode="auto">
          <a:xfrm>
            <a:off x="3263900" y="304800"/>
            <a:ext cx="4762500" cy="1543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Что такое</a:t>
            </a:r>
          </a:p>
          <a:p>
            <a:pPr algn="ctr"/>
            <a:r>
              <a:rPr lang="ru-RU" sz="36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</a:rPr>
              <a:t> общение? </a:t>
            </a:r>
          </a:p>
        </p:txBody>
      </p:sp>
    </p:spTree>
    <p:extLst>
      <p:ext uri="{BB962C8B-B14F-4D97-AF65-F5344CB8AC3E}">
        <p14:creationId xmlns:p14="http://schemas.microsoft.com/office/powerpoint/2010/main" xmlns="" val="62508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ерспектива">
  <a:themeElements>
    <a:clrScheme name="Перспектива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ерспектив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3404</TotalTime>
  <Words>2045</Words>
  <Application>Microsoft Office PowerPoint</Application>
  <PresentationFormat>Экран (4:3)</PresentationFormat>
  <Paragraphs>278</Paragraphs>
  <Slides>41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2" baseType="lpstr">
      <vt:lpstr>Перспектива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СПАСИБО  за внимание!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 presentation</dc:title>
  <dc:creator>Павел</dc:creator>
  <cp:lastModifiedBy>User</cp:lastModifiedBy>
  <cp:revision>242</cp:revision>
  <dcterms:created xsi:type="dcterms:W3CDTF">2014-11-21T11:00:06Z</dcterms:created>
  <dcterms:modified xsi:type="dcterms:W3CDTF">2019-03-11T08:11:50Z</dcterms:modified>
</cp:coreProperties>
</file>